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240.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256.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oleObject" PartName="/ppt/embeddings/oleObject3.bin"/>
  <Override ContentType="application/vnd.openxmlformats-officedocument.oleObject" PartName="/ppt/embeddings/oleObject6.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72.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233.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2" r:id="rId6"/>
    <p:sldMasterId id="2147483654" r:id="rId7"/>
    <p:sldMasterId id="2147483656" r:id="rId8"/>
    <p:sldMasterId id="2147483658" r:id="rId9"/>
    <p:sldMasterId id="2147483660" r:id="rId10"/>
    <p:sldMasterId id="2147483662" r:id="rId11"/>
    <p:sldMasterId id="2147483663" r:id="rId12"/>
    <p:sldMasterId id="2147483665" r:id="rId13"/>
    <p:sldMasterId id="2147483667" r:id="rId14"/>
    <p:sldMasterId id="2147483669"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345" r:id="rId106"/>
    <p:sldId id="346" r:id="rId107"/>
    <p:sldId id="347" r:id="rId108"/>
    <p:sldId id="348" r:id="rId109"/>
    <p:sldId id="349" r:id="rId110"/>
    <p:sldId id="350" r:id="rId111"/>
    <p:sldId id="351" r:id="rId112"/>
    <p:sldId id="352" r:id="rId113"/>
    <p:sldId id="353" r:id="rId114"/>
    <p:sldId id="354" r:id="rId115"/>
    <p:sldId id="355" r:id="rId116"/>
    <p:sldId id="356" r:id="rId117"/>
    <p:sldId id="357" r:id="rId118"/>
    <p:sldId id="358" r:id="rId119"/>
    <p:sldId id="359" r:id="rId120"/>
    <p:sldId id="360" r:id="rId121"/>
    <p:sldId id="361" r:id="rId122"/>
    <p:sldId id="362" r:id="rId123"/>
    <p:sldId id="363" r:id="rId124"/>
    <p:sldId id="364" r:id="rId125"/>
    <p:sldId id="365" r:id="rId126"/>
    <p:sldId id="366" r:id="rId127"/>
    <p:sldId id="367" r:id="rId128"/>
    <p:sldId id="368" r:id="rId129"/>
    <p:sldId id="369" r:id="rId130"/>
    <p:sldId id="370" r:id="rId131"/>
    <p:sldId id="371" r:id="rId132"/>
    <p:sldId id="372" r:id="rId133"/>
    <p:sldId id="373" r:id="rId134"/>
    <p:sldId id="374" r:id="rId135"/>
    <p:sldId id="375" r:id="rId136"/>
    <p:sldId id="376" r:id="rId137"/>
    <p:sldId id="377" r:id="rId138"/>
    <p:sldId id="378" r:id="rId139"/>
    <p:sldId id="379" r:id="rId140"/>
    <p:sldId id="380" r:id="rId141"/>
    <p:sldId id="381" r:id="rId142"/>
    <p:sldId id="382" r:id="rId143"/>
    <p:sldId id="383" r:id="rId144"/>
    <p:sldId id="384" r:id="rId145"/>
    <p:sldId id="385" r:id="rId146"/>
    <p:sldId id="386" r:id="rId147"/>
    <p:sldId id="387" r:id="rId148"/>
    <p:sldId id="388" r:id="rId149"/>
    <p:sldId id="389" r:id="rId150"/>
    <p:sldId id="390" r:id="rId151"/>
    <p:sldId id="391" r:id="rId152"/>
    <p:sldId id="392" r:id="rId153"/>
    <p:sldId id="393" r:id="rId154"/>
    <p:sldId id="394" r:id="rId155"/>
    <p:sldId id="395" r:id="rId156"/>
    <p:sldId id="396" r:id="rId157"/>
    <p:sldId id="397" r:id="rId158"/>
    <p:sldId id="398" r:id="rId159"/>
    <p:sldId id="399" r:id="rId160"/>
    <p:sldId id="400" r:id="rId161"/>
    <p:sldId id="401" r:id="rId162"/>
    <p:sldId id="402" r:id="rId163"/>
    <p:sldId id="403" r:id="rId164"/>
    <p:sldId id="404" r:id="rId165"/>
    <p:sldId id="405" r:id="rId166"/>
    <p:sldId id="406" r:id="rId167"/>
    <p:sldId id="407" r:id="rId168"/>
    <p:sldId id="408" r:id="rId169"/>
    <p:sldId id="409" r:id="rId170"/>
    <p:sldId id="410" r:id="rId171"/>
    <p:sldId id="411" r:id="rId172"/>
    <p:sldId id="412" r:id="rId173"/>
    <p:sldId id="413" r:id="rId174"/>
    <p:sldId id="414" r:id="rId175"/>
    <p:sldId id="415" r:id="rId176"/>
    <p:sldId id="416" r:id="rId177"/>
    <p:sldId id="417" r:id="rId178"/>
    <p:sldId id="418" r:id="rId179"/>
    <p:sldId id="419" r:id="rId180"/>
    <p:sldId id="420" r:id="rId181"/>
    <p:sldId id="421" r:id="rId182"/>
    <p:sldId id="422" r:id="rId183"/>
    <p:sldId id="423" r:id="rId184"/>
    <p:sldId id="424" r:id="rId185"/>
    <p:sldId id="425" r:id="rId186"/>
    <p:sldId id="426" r:id="rId187"/>
    <p:sldId id="427" r:id="rId188"/>
    <p:sldId id="428" r:id="rId189"/>
    <p:sldId id="429" r:id="rId190"/>
    <p:sldId id="430" r:id="rId191"/>
    <p:sldId id="431" r:id="rId192"/>
    <p:sldId id="432" r:id="rId193"/>
    <p:sldId id="433" r:id="rId194"/>
    <p:sldId id="434" r:id="rId195"/>
    <p:sldId id="435" r:id="rId196"/>
    <p:sldId id="436" r:id="rId197"/>
    <p:sldId id="437" r:id="rId198"/>
    <p:sldId id="438" r:id="rId199"/>
    <p:sldId id="439" r:id="rId200"/>
    <p:sldId id="440" r:id="rId201"/>
    <p:sldId id="441" r:id="rId202"/>
    <p:sldId id="442" r:id="rId203"/>
    <p:sldId id="443" r:id="rId204"/>
    <p:sldId id="444" r:id="rId205"/>
    <p:sldId id="445" r:id="rId206"/>
    <p:sldId id="446" r:id="rId207"/>
    <p:sldId id="447" r:id="rId208"/>
    <p:sldId id="448" r:id="rId209"/>
    <p:sldId id="449" r:id="rId210"/>
    <p:sldId id="450" r:id="rId211"/>
    <p:sldId id="451" r:id="rId212"/>
    <p:sldId id="452" r:id="rId213"/>
    <p:sldId id="453" r:id="rId214"/>
    <p:sldId id="454" r:id="rId215"/>
    <p:sldId id="455" r:id="rId216"/>
    <p:sldId id="456" r:id="rId217"/>
    <p:sldId id="457" r:id="rId218"/>
    <p:sldId id="458" r:id="rId219"/>
    <p:sldId id="459" r:id="rId220"/>
    <p:sldId id="460" r:id="rId221"/>
    <p:sldId id="461" r:id="rId222"/>
    <p:sldId id="462" r:id="rId223"/>
    <p:sldId id="463" r:id="rId224"/>
    <p:sldId id="464" r:id="rId225"/>
    <p:sldId id="465" r:id="rId226"/>
    <p:sldId id="466" r:id="rId227"/>
    <p:sldId id="467" r:id="rId228"/>
    <p:sldId id="468" r:id="rId229"/>
    <p:sldId id="469" r:id="rId230"/>
    <p:sldId id="470" r:id="rId231"/>
    <p:sldId id="471" r:id="rId232"/>
    <p:sldId id="472" r:id="rId233"/>
    <p:sldId id="473" r:id="rId234"/>
    <p:sldId id="474" r:id="rId235"/>
    <p:sldId id="475" r:id="rId236"/>
    <p:sldId id="476" r:id="rId237"/>
    <p:sldId id="477" r:id="rId238"/>
    <p:sldId id="478" r:id="rId239"/>
    <p:sldId id="479" r:id="rId240"/>
    <p:sldId id="480" r:id="rId241"/>
    <p:sldId id="481" r:id="rId242"/>
    <p:sldId id="482" r:id="rId243"/>
    <p:sldId id="483" r:id="rId244"/>
    <p:sldId id="484" r:id="rId245"/>
    <p:sldId id="485" r:id="rId246"/>
    <p:sldId id="486" r:id="rId247"/>
    <p:sldId id="487" r:id="rId248"/>
    <p:sldId id="488" r:id="rId249"/>
    <p:sldId id="489" r:id="rId250"/>
    <p:sldId id="490" r:id="rId251"/>
    <p:sldId id="491" r:id="rId252"/>
    <p:sldId id="492" r:id="rId253"/>
    <p:sldId id="493" r:id="rId254"/>
    <p:sldId id="494" r:id="rId255"/>
    <p:sldId id="495" r:id="rId256"/>
    <p:sldId id="496" r:id="rId257"/>
    <p:sldId id="497" r:id="rId258"/>
    <p:sldId id="498" r:id="rId259"/>
    <p:sldId id="499" r:id="rId260"/>
    <p:sldId id="500" r:id="rId261"/>
    <p:sldId id="501" r:id="rId262"/>
    <p:sldId id="502" r:id="rId263"/>
    <p:sldId id="503" r:id="rId264"/>
    <p:sldId id="504" r:id="rId265"/>
    <p:sldId id="505" r:id="rId266"/>
    <p:sldId id="506" r:id="rId267"/>
    <p:sldId id="507" r:id="rId268"/>
    <p:sldId id="508" r:id="rId269"/>
    <p:sldId id="509" r:id="rId270"/>
    <p:sldId id="510" r:id="rId271"/>
    <p:sldId id="511" r:id="rId272"/>
    <p:sldId id="512" r:id="rId273"/>
    <p:sldId id="513" r:id="rId274"/>
    <p:sldId id="514" r:id="rId275"/>
    <p:sldId id="515" r:id="rId276"/>
    <p:sldId id="516" r:id="rId277"/>
    <p:sldId id="517" r:id="rId278"/>
    <p:sldId id="518" r:id="rId279"/>
    <p:sldId id="519" r:id="rId280"/>
    <p:sldId id="520" r:id="rId281"/>
    <p:sldId id="521" r:id="rId282"/>
    <p:sldId id="522" r:id="rId283"/>
    <p:sldId id="523" r:id="rId284"/>
    <p:sldId id="524" r:id="rId285"/>
    <p:sldId id="525" r:id="rId286"/>
    <p:sldId id="526" r:id="rId287"/>
    <p:sldId id="527" r:id="rId288"/>
    <p:sldId id="528" r:id="rId289"/>
    <p:sldId id="529" r:id="rId290"/>
    <p:sldId id="530" r:id="rId291"/>
    <p:sldId id="531" r:id="rId292"/>
    <p:sldId id="532" r:id="rId293"/>
    <p:sldId id="533" r:id="rId294"/>
    <p:sldId id="534" r:id="rId295"/>
    <p:sldId id="535" r:id="rId296"/>
    <p:sldId id="536" r:id="rId297"/>
    <p:sldId id="537" r:id="rId298"/>
    <p:sldId id="538" r:id="rId299"/>
    <p:sldId id="539" r:id="rId300"/>
    <p:sldId id="540" r:id="rId301"/>
    <p:sldId id="541" r:id="rId302"/>
    <p:sldId id="542" r:id="rId303"/>
    <p:sldId id="543" r:id="rId304"/>
    <p:sldId id="544" r:id="rId305"/>
    <p:sldId id="545" r:id="rId306"/>
    <p:sldId id="546" r:id="rId307"/>
    <p:sldId id="547" r:id="rId308"/>
    <p:sldId id="548" r:id="rId309"/>
    <p:sldId id="549" r:id="rId310"/>
  </p:sldIdLst>
  <p:sldSz cy="6858000" cx="9144000"/>
  <p:notesSz cx="7315200" cy="9601200"/>
  <p:embeddedFontLst>
    <p:embeddedFont>
      <p:font typeface="Constantia"/>
      <p:regular r:id="rId311"/>
      <p:bold r:id="rId312"/>
      <p:italic r:id="rId313"/>
      <p:boldItalic r:id="rId314"/>
    </p:embeddedFont>
    <p:embeddedFont>
      <p:font typeface="Arial Black"/>
      <p:regular r:id="rId3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024">
          <p15:clr>
            <a:srgbClr val="000000"/>
          </p15:clr>
        </p15:guide>
        <p15:guide id="2" pos="2304">
          <p15:clr>
            <a:srgbClr val="000000"/>
          </p15:clr>
        </p15:guide>
      </p15:notesGuideLst>
    </p:ext>
    <p:ext uri="http://customooxmlschemas.google.com/">
      <go:slidesCustomData xmlns:go="http://customooxmlschemas.google.com/" r:id="rId316" roundtripDataSignature="AMtx7mg2wkh6otr6yVz68BLA7F6EgdPm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024" orient="horz"/>
        <p:guide pos="2304"/>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190" Type="http://schemas.openxmlformats.org/officeDocument/2006/relationships/slide" Target="slides/slide174.xml"/><Relationship Id="rId42" Type="http://schemas.openxmlformats.org/officeDocument/2006/relationships/slide" Target="slides/slide26.xml"/><Relationship Id="rId41" Type="http://schemas.openxmlformats.org/officeDocument/2006/relationships/slide" Target="slides/slide25.xml"/><Relationship Id="rId44" Type="http://schemas.openxmlformats.org/officeDocument/2006/relationships/slide" Target="slides/slide28.xml"/><Relationship Id="rId194" Type="http://schemas.openxmlformats.org/officeDocument/2006/relationships/slide" Target="slides/slide178.xml"/><Relationship Id="rId43" Type="http://schemas.openxmlformats.org/officeDocument/2006/relationships/slide" Target="slides/slide27.xml"/><Relationship Id="rId193" Type="http://schemas.openxmlformats.org/officeDocument/2006/relationships/slide" Target="slides/slide177.xml"/><Relationship Id="rId46" Type="http://schemas.openxmlformats.org/officeDocument/2006/relationships/slide" Target="slides/slide30.xml"/><Relationship Id="rId192" Type="http://schemas.openxmlformats.org/officeDocument/2006/relationships/slide" Target="slides/slide176.xml"/><Relationship Id="rId45" Type="http://schemas.openxmlformats.org/officeDocument/2006/relationships/slide" Target="slides/slide29.xml"/><Relationship Id="rId191" Type="http://schemas.openxmlformats.org/officeDocument/2006/relationships/slide" Target="slides/slide175.xml"/><Relationship Id="rId48" Type="http://schemas.openxmlformats.org/officeDocument/2006/relationships/slide" Target="slides/slide32.xml"/><Relationship Id="rId187" Type="http://schemas.openxmlformats.org/officeDocument/2006/relationships/slide" Target="slides/slide171.xml"/><Relationship Id="rId47" Type="http://schemas.openxmlformats.org/officeDocument/2006/relationships/slide" Target="slides/slide31.xml"/><Relationship Id="rId186" Type="http://schemas.openxmlformats.org/officeDocument/2006/relationships/slide" Target="slides/slide170.xml"/><Relationship Id="rId185" Type="http://schemas.openxmlformats.org/officeDocument/2006/relationships/slide" Target="slides/slide169.xml"/><Relationship Id="rId49" Type="http://schemas.openxmlformats.org/officeDocument/2006/relationships/slide" Target="slides/slide33.xml"/><Relationship Id="rId184" Type="http://schemas.openxmlformats.org/officeDocument/2006/relationships/slide" Target="slides/slide168.xml"/><Relationship Id="rId189" Type="http://schemas.openxmlformats.org/officeDocument/2006/relationships/slide" Target="slides/slide173.xml"/><Relationship Id="rId188" Type="http://schemas.openxmlformats.org/officeDocument/2006/relationships/slide" Target="slides/slide172.xml"/><Relationship Id="rId31" Type="http://schemas.openxmlformats.org/officeDocument/2006/relationships/slide" Target="slides/slide15.xml"/><Relationship Id="rId30" Type="http://schemas.openxmlformats.org/officeDocument/2006/relationships/slide" Target="slides/slide14.xml"/><Relationship Id="rId33" Type="http://schemas.openxmlformats.org/officeDocument/2006/relationships/slide" Target="slides/slide17.xml"/><Relationship Id="rId183" Type="http://schemas.openxmlformats.org/officeDocument/2006/relationships/slide" Target="slides/slide167.xml"/><Relationship Id="rId32" Type="http://schemas.openxmlformats.org/officeDocument/2006/relationships/slide" Target="slides/slide16.xml"/><Relationship Id="rId182" Type="http://schemas.openxmlformats.org/officeDocument/2006/relationships/slide" Target="slides/slide166.xml"/><Relationship Id="rId35" Type="http://schemas.openxmlformats.org/officeDocument/2006/relationships/slide" Target="slides/slide19.xml"/><Relationship Id="rId181" Type="http://schemas.openxmlformats.org/officeDocument/2006/relationships/slide" Target="slides/slide165.xml"/><Relationship Id="rId34" Type="http://schemas.openxmlformats.org/officeDocument/2006/relationships/slide" Target="slides/slide18.xml"/><Relationship Id="rId180" Type="http://schemas.openxmlformats.org/officeDocument/2006/relationships/slide" Target="slides/slide164.xml"/><Relationship Id="rId37" Type="http://schemas.openxmlformats.org/officeDocument/2006/relationships/slide" Target="slides/slide21.xml"/><Relationship Id="rId176" Type="http://schemas.openxmlformats.org/officeDocument/2006/relationships/slide" Target="slides/slide160.xml"/><Relationship Id="rId297" Type="http://schemas.openxmlformats.org/officeDocument/2006/relationships/slide" Target="slides/slide281.xml"/><Relationship Id="rId36" Type="http://schemas.openxmlformats.org/officeDocument/2006/relationships/slide" Target="slides/slide20.xml"/><Relationship Id="rId175" Type="http://schemas.openxmlformats.org/officeDocument/2006/relationships/slide" Target="slides/slide159.xml"/><Relationship Id="rId296" Type="http://schemas.openxmlformats.org/officeDocument/2006/relationships/slide" Target="slides/slide280.xml"/><Relationship Id="rId39" Type="http://schemas.openxmlformats.org/officeDocument/2006/relationships/slide" Target="slides/slide23.xml"/><Relationship Id="rId174" Type="http://schemas.openxmlformats.org/officeDocument/2006/relationships/slide" Target="slides/slide158.xml"/><Relationship Id="rId295" Type="http://schemas.openxmlformats.org/officeDocument/2006/relationships/slide" Target="slides/slide279.xml"/><Relationship Id="rId38" Type="http://schemas.openxmlformats.org/officeDocument/2006/relationships/slide" Target="slides/slide22.xml"/><Relationship Id="rId173" Type="http://schemas.openxmlformats.org/officeDocument/2006/relationships/slide" Target="slides/slide157.xml"/><Relationship Id="rId294" Type="http://schemas.openxmlformats.org/officeDocument/2006/relationships/slide" Target="slides/slide278.xml"/><Relationship Id="rId179" Type="http://schemas.openxmlformats.org/officeDocument/2006/relationships/slide" Target="slides/slide163.xml"/><Relationship Id="rId178" Type="http://schemas.openxmlformats.org/officeDocument/2006/relationships/slide" Target="slides/slide162.xml"/><Relationship Id="rId299" Type="http://schemas.openxmlformats.org/officeDocument/2006/relationships/slide" Target="slides/slide283.xml"/><Relationship Id="rId177" Type="http://schemas.openxmlformats.org/officeDocument/2006/relationships/slide" Target="slides/slide161.xml"/><Relationship Id="rId298" Type="http://schemas.openxmlformats.org/officeDocument/2006/relationships/slide" Target="slides/slide282.xml"/><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29" Type="http://schemas.openxmlformats.org/officeDocument/2006/relationships/slide" Target="slides/slide13.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Master" Target="slideMasters/slideMaster12.xml"/><Relationship Id="rId198" Type="http://schemas.openxmlformats.org/officeDocument/2006/relationships/slide" Target="slides/slide182.xml"/><Relationship Id="rId14" Type="http://schemas.openxmlformats.org/officeDocument/2006/relationships/slideMaster" Target="slideMasters/slideMaster11.xml"/><Relationship Id="rId197" Type="http://schemas.openxmlformats.org/officeDocument/2006/relationships/slide" Target="slides/slide181.xml"/><Relationship Id="rId17" Type="http://schemas.openxmlformats.org/officeDocument/2006/relationships/slide" Target="slides/slide1.xml"/><Relationship Id="rId196" Type="http://schemas.openxmlformats.org/officeDocument/2006/relationships/slide" Target="slides/slide180.xml"/><Relationship Id="rId16" Type="http://schemas.openxmlformats.org/officeDocument/2006/relationships/notesMaster" Target="notesMasters/notesMaster1.xml"/><Relationship Id="rId195" Type="http://schemas.openxmlformats.org/officeDocument/2006/relationships/slide" Target="slides/slide179.xml"/><Relationship Id="rId19" Type="http://schemas.openxmlformats.org/officeDocument/2006/relationships/slide" Target="slides/slide3.xml"/><Relationship Id="rId18" Type="http://schemas.openxmlformats.org/officeDocument/2006/relationships/slide" Target="slides/slide2.xml"/><Relationship Id="rId199" Type="http://schemas.openxmlformats.org/officeDocument/2006/relationships/slide" Target="slides/slide183.xml"/><Relationship Id="rId84" Type="http://schemas.openxmlformats.org/officeDocument/2006/relationships/slide" Target="slides/slide68.xml"/><Relationship Id="rId83" Type="http://schemas.openxmlformats.org/officeDocument/2006/relationships/slide" Target="slides/slide67.xml"/><Relationship Id="rId86" Type="http://schemas.openxmlformats.org/officeDocument/2006/relationships/slide" Target="slides/slide70.xml"/><Relationship Id="rId85" Type="http://schemas.openxmlformats.org/officeDocument/2006/relationships/slide" Target="slides/slide69.xml"/><Relationship Id="rId88" Type="http://schemas.openxmlformats.org/officeDocument/2006/relationships/slide" Target="slides/slide72.xml"/><Relationship Id="rId150" Type="http://schemas.openxmlformats.org/officeDocument/2006/relationships/slide" Target="slides/slide134.xml"/><Relationship Id="rId271" Type="http://schemas.openxmlformats.org/officeDocument/2006/relationships/slide" Target="slides/slide255.xml"/><Relationship Id="rId87" Type="http://schemas.openxmlformats.org/officeDocument/2006/relationships/slide" Target="slides/slide71.xml"/><Relationship Id="rId270" Type="http://schemas.openxmlformats.org/officeDocument/2006/relationships/slide" Target="slides/slide254.xml"/><Relationship Id="rId89" Type="http://schemas.openxmlformats.org/officeDocument/2006/relationships/slide" Target="slides/slide73.xml"/><Relationship Id="rId80" Type="http://schemas.openxmlformats.org/officeDocument/2006/relationships/slide" Target="slides/slide64.xml"/><Relationship Id="rId82" Type="http://schemas.openxmlformats.org/officeDocument/2006/relationships/slide" Target="slides/slide66.xml"/><Relationship Id="rId81" Type="http://schemas.openxmlformats.org/officeDocument/2006/relationships/slide" Target="slides/slide65.xml"/><Relationship Id="rId1" Type="http://schemas.openxmlformats.org/officeDocument/2006/relationships/theme" Target="theme/theme1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33.xml"/><Relationship Id="rId4" Type="http://schemas.openxmlformats.org/officeDocument/2006/relationships/slideMaster" Target="slideMasters/slideMaster1.xml"/><Relationship Id="rId148" Type="http://schemas.openxmlformats.org/officeDocument/2006/relationships/slide" Target="slides/slide132.xml"/><Relationship Id="rId269" Type="http://schemas.openxmlformats.org/officeDocument/2006/relationships/slide" Target="slides/slide253.xml"/><Relationship Id="rId9" Type="http://schemas.openxmlformats.org/officeDocument/2006/relationships/slideMaster" Target="slideMasters/slideMaster6.xml"/><Relationship Id="rId143" Type="http://schemas.openxmlformats.org/officeDocument/2006/relationships/slide" Target="slides/slide127.xml"/><Relationship Id="rId264" Type="http://schemas.openxmlformats.org/officeDocument/2006/relationships/slide" Target="slides/slide248.xml"/><Relationship Id="rId142" Type="http://schemas.openxmlformats.org/officeDocument/2006/relationships/slide" Target="slides/slide126.xml"/><Relationship Id="rId263" Type="http://schemas.openxmlformats.org/officeDocument/2006/relationships/slide" Target="slides/slide247.xml"/><Relationship Id="rId141" Type="http://schemas.openxmlformats.org/officeDocument/2006/relationships/slide" Target="slides/slide125.xml"/><Relationship Id="rId262" Type="http://schemas.openxmlformats.org/officeDocument/2006/relationships/slide" Target="slides/slide246.xml"/><Relationship Id="rId140" Type="http://schemas.openxmlformats.org/officeDocument/2006/relationships/slide" Target="slides/slide124.xml"/><Relationship Id="rId261" Type="http://schemas.openxmlformats.org/officeDocument/2006/relationships/slide" Target="slides/slide245.xml"/><Relationship Id="rId5" Type="http://schemas.openxmlformats.org/officeDocument/2006/relationships/slideMaster" Target="slideMasters/slideMaster2.xml"/><Relationship Id="rId147" Type="http://schemas.openxmlformats.org/officeDocument/2006/relationships/slide" Target="slides/slide131.xml"/><Relationship Id="rId268" Type="http://schemas.openxmlformats.org/officeDocument/2006/relationships/slide" Target="slides/slide252.xml"/><Relationship Id="rId6" Type="http://schemas.openxmlformats.org/officeDocument/2006/relationships/slideMaster" Target="slideMasters/slideMaster3.xml"/><Relationship Id="rId146" Type="http://schemas.openxmlformats.org/officeDocument/2006/relationships/slide" Target="slides/slide130.xml"/><Relationship Id="rId267" Type="http://schemas.openxmlformats.org/officeDocument/2006/relationships/slide" Target="slides/slide251.xml"/><Relationship Id="rId7" Type="http://schemas.openxmlformats.org/officeDocument/2006/relationships/slideMaster" Target="slideMasters/slideMaster4.xml"/><Relationship Id="rId145" Type="http://schemas.openxmlformats.org/officeDocument/2006/relationships/slide" Target="slides/slide129.xml"/><Relationship Id="rId266" Type="http://schemas.openxmlformats.org/officeDocument/2006/relationships/slide" Target="slides/slide250.xml"/><Relationship Id="rId8" Type="http://schemas.openxmlformats.org/officeDocument/2006/relationships/slideMaster" Target="slideMasters/slideMaster5.xml"/><Relationship Id="rId144" Type="http://schemas.openxmlformats.org/officeDocument/2006/relationships/slide" Target="slides/slide128.xml"/><Relationship Id="rId265" Type="http://schemas.openxmlformats.org/officeDocument/2006/relationships/slide" Target="slides/slide249.xml"/><Relationship Id="rId73" Type="http://schemas.openxmlformats.org/officeDocument/2006/relationships/slide" Target="slides/slide57.xml"/><Relationship Id="rId72" Type="http://schemas.openxmlformats.org/officeDocument/2006/relationships/slide" Target="slides/slide56.xml"/><Relationship Id="rId75" Type="http://schemas.openxmlformats.org/officeDocument/2006/relationships/slide" Target="slides/slide59.xml"/><Relationship Id="rId74" Type="http://schemas.openxmlformats.org/officeDocument/2006/relationships/slide" Target="slides/slide58.xml"/><Relationship Id="rId77" Type="http://schemas.openxmlformats.org/officeDocument/2006/relationships/slide" Target="slides/slide61.xml"/><Relationship Id="rId260" Type="http://schemas.openxmlformats.org/officeDocument/2006/relationships/slide" Target="slides/slide244.xml"/><Relationship Id="rId76" Type="http://schemas.openxmlformats.org/officeDocument/2006/relationships/slide" Target="slides/slide60.xml"/><Relationship Id="rId79" Type="http://schemas.openxmlformats.org/officeDocument/2006/relationships/slide" Target="slides/slide63.xml"/><Relationship Id="rId78" Type="http://schemas.openxmlformats.org/officeDocument/2006/relationships/slide" Target="slides/slide62.xml"/><Relationship Id="rId71" Type="http://schemas.openxmlformats.org/officeDocument/2006/relationships/slide" Target="slides/slide55.xml"/><Relationship Id="rId70" Type="http://schemas.openxmlformats.org/officeDocument/2006/relationships/slide" Target="slides/slide54.xml"/><Relationship Id="rId139" Type="http://schemas.openxmlformats.org/officeDocument/2006/relationships/slide" Target="slides/slide123.xml"/><Relationship Id="rId138" Type="http://schemas.openxmlformats.org/officeDocument/2006/relationships/slide" Target="slides/slide122.xml"/><Relationship Id="rId259" Type="http://schemas.openxmlformats.org/officeDocument/2006/relationships/slide" Target="slides/slide243.xml"/><Relationship Id="rId137" Type="http://schemas.openxmlformats.org/officeDocument/2006/relationships/slide" Target="slides/slide121.xml"/><Relationship Id="rId258" Type="http://schemas.openxmlformats.org/officeDocument/2006/relationships/slide" Target="slides/slide242.xml"/><Relationship Id="rId132" Type="http://schemas.openxmlformats.org/officeDocument/2006/relationships/slide" Target="slides/slide116.xml"/><Relationship Id="rId253" Type="http://schemas.openxmlformats.org/officeDocument/2006/relationships/slide" Target="slides/slide237.xml"/><Relationship Id="rId131" Type="http://schemas.openxmlformats.org/officeDocument/2006/relationships/slide" Target="slides/slide115.xml"/><Relationship Id="rId252" Type="http://schemas.openxmlformats.org/officeDocument/2006/relationships/slide" Target="slides/slide236.xml"/><Relationship Id="rId130" Type="http://schemas.openxmlformats.org/officeDocument/2006/relationships/slide" Target="slides/slide114.xml"/><Relationship Id="rId251" Type="http://schemas.openxmlformats.org/officeDocument/2006/relationships/slide" Target="slides/slide235.xml"/><Relationship Id="rId250" Type="http://schemas.openxmlformats.org/officeDocument/2006/relationships/slide" Target="slides/slide234.xml"/><Relationship Id="rId136" Type="http://schemas.openxmlformats.org/officeDocument/2006/relationships/slide" Target="slides/slide120.xml"/><Relationship Id="rId257" Type="http://schemas.openxmlformats.org/officeDocument/2006/relationships/slide" Target="slides/slide241.xml"/><Relationship Id="rId135" Type="http://schemas.openxmlformats.org/officeDocument/2006/relationships/slide" Target="slides/slide119.xml"/><Relationship Id="rId256" Type="http://schemas.openxmlformats.org/officeDocument/2006/relationships/slide" Target="slides/slide240.xml"/><Relationship Id="rId134" Type="http://schemas.openxmlformats.org/officeDocument/2006/relationships/slide" Target="slides/slide118.xml"/><Relationship Id="rId255" Type="http://schemas.openxmlformats.org/officeDocument/2006/relationships/slide" Target="slides/slide239.xml"/><Relationship Id="rId133" Type="http://schemas.openxmlformats.org/officeDocument/2006/relationships/slide" Target="slides/slide117.xml"/><Relationship Id="rId254" Type="http://schemas.openxmlformats.org/officeDocument/2006/relationships/slide" Target="slides/slide238.xml"/><Relationship Id="rId62" Type="http://schemas.openxmlformats.org/officeDocument/2006/relationships/slide" Target="slides/slide46.xml"/><Relationship Id="rId61" Type="http://schemas.openxmlformats.org/officeDocument/2006/relationships/slide" Target="slides/slide45.xml"/><Relationship Id="rId64" Type="http://schemas.openxmlformats.org/officeDocument/2006/relationships/slide" Target="slides/slide48.xml"/><Relationship Id="rId63" Type="http://schemas.openxmlformats.org/officeDocument/2006/relationships/slide" Target="slides/slide47.xml"/><Relationship Id="rId66" Type="http://schemas.openxmlformats.org/officeDocument/2006/relationships/slide" Target="slides/slide50.xml"/><Relationship Id="rId172" Type="http://schemas.openxmlformats.org/officeDocument/2006/relationships/slide" Target="slides/slide156.xml"/><Relationship Id="rId293" Type="http://schemas.openxmlformats.org/officeDocument/2006/relationships/slide" Target="slides/slide277.xml"/><Relationship Id="rId65" Type="http://schemas.openxmlformats.org/officeDocument/2006/relationships/slide" Target="slides/slide49.xml"/><Relationship Id="rId171" Type="http://schemas.openxmlformats.org/officeDocument/2006/relationships/slide" Target="slides/slide155.xml"/><Relationship Id="rId292" Type="http://schemas.openxmlformats.org/officeDocument/2006/relationships/slide" Target="slides/slide276.xml"/><Relationship Id="rId68" Type="http://schemas.openxmlformats.org/officeDocument/2006/relationships/slide" Target="slides/slide52.xml"/><Relationship Id="rId170" Type="http://schemas.openxmlformats.org/officeDocument/2006/relationships/slide" Target="slides/slide154.xml"/><Relationship Id="rId291" Type="http://schemas.openxmlformats.org/officeDocument/2006/relationships/slide" Target="slides/slide275.xml"/><Relationship Id="rId67" Type="http://schemas.openxmlformats.org/officeDocument/2006/relationships/slide" Target="slides/slide51.xml"/><Relationship Id="rId290" Type="http://schemas.openxmlformats.org/officeDocument/2006/relationships/slide" Target="slides/slide274.xml"/><Relationship Id="rId60" Type="http://schemas.openxmlformats.org/officeDocument/2006/relationships/slide" Target="slides/slide44.xml"/><Relationship Id="rId165" Type="http://schemas.openxmlformats.org/officeDocument/2006/relationships/slide" Target="slides/slide149.xml"/><Relationship Id="rId286" Type="http://schemas.openxmlformats.org/officeDocument/2006/relationships/slide" Target="slides/slide270.xml"/><Relationship Id="rId69" Type="http://schemas.openxmlformats.org/officeDocument/2006/relationships/slide" Target="slides/slide53.xml"/><Relationship Id="rId164" Type="http://schemas.openxmlformats.org/officeDocument/2006/relationships/slide" Target="slides/slide148.xml"/><Relationship Id="rId285" Type="http://schemas.openxmlformats.org/officeDocument/2006/relationships/slide" Target="slides/slide269.xml"/><Relationship Id="rId163" Type="http://schemas.openxmlformats.org/officeDocument/2006/relationships/slide" Target="slides/slide147.xml"/><Relationship Id="rId284" Type="http://schemas.openxmlformats.org/officeDocument/2006/relationships/slide" Target="slides/slide268.xml"/><Relationship Id="rId162" Type="http://schemas.openxmlformats.org/officeDocument/2006/relationships/slide" Target="slides/slide146.xml"/><Relationship Id="rId283" Type="http://schemas.openxmlformats.org/officeDocument/2006/relationships/slide" Target="slides/slide267.xml"/><Relationship Id="rId169" Type="http://schemas.openxmlformats.org/officeDocument/2006/relationships/slide" Target="slides/slide153.xml"/><Relationship Id="rId168" Type="http://schemas.openxmlformats.org/officeDocument/2006/relationships/slide" Target="slides/slide152.xml"/><Relationship Id="rId289" Type="http://schemas.openxmlformats.org/officeDocument/2006/relationships/slide" Target="slides/slide273.xml"/><Relationship Id="rId167" Type="http://schemas.openxmlformats.org/officeDocument/2006/relationships/slide" Target="slides/slide151.xml"/><Relationship Id="rId288" Type="http://schemas.openxmlformats.org/officeDocument/2006/relationships/slide" Target="slides/slide272.xml"/><Relationship Id="rId166" Type="http://schemas.openxmlformats.org/officeDocument/2006/relationships/slide" Target="slides/slide150.xml"/><Relationship Id="rId287" Type="http://schemas.openxmlformats.org/officeDocument/2006/relationships/slide" Target="slides/slide271.xml"/><Relationship Id="rId51" Type="http://schemas.openxmlformats.org/officeDocument/2006/relationships/slide" Target="slides/slide35.xml"/><Relationship Id="rId50" Type="http://schemas.openxmlformats.org/officeDocument/2006/relationships/slide" Target="slides/slide34.xml"/><Relationship Id="rId53" Type="http://schemas.openxmlformats.org/officeDocument/2006/relationships/slide" Target="slides/slide37.xml"/><Relationship Id="rId52" Type="http://schemas.openxmlformats.org/officeDocument/2006/relationships/slide" Target="slides/slide36.xml"/><Relationship Id="rId55" Type="http://schemas.openxmlformats.org/officeDocument/2006/relationships/slide" Target="slides/slide39.xml"/><Relationship Id="rId161" Type="http://schemas.openxmlformats.org/officeDocument/2006/relationships/slide" Target="slides/slide145.xml"/><Relationship Id="rId282" Type="http://schemas.openxmlformats.org/officeDocument/2006/relationships/slide" Target="slides/slide266.xml"/><Relationship Id="rId54" Type="http://schemas.openxmlformats.org/officeDocument/2006/relationships/slide" Target="slides/slide38.xml"/><Relationship Id="rId160" Type="http://schemas.openxmlformats.org/officeDocument/2006/relationships/slide" Target="slides/slide144.xml"/><Relationship Id="rId281" Type="http://schemas.openxmlformats.org/officeDocument/2006/relationships/slide" Target="slides/slide265.xml"/><Relationship Id="rId57" Type="http://schemas.openxmlformats.org/officeDocument/2006/relationships/slide" Target="slides/slide41.xml"/><Relationship Id="rId280" Type="http://schemas.openxmlformats.org/officeDocument/2006/relationships/slide" Target="slides/slide264.xml"/><Relationship Id="rId56" Type="http://schemas.openxmlformats.org/officeDocument/2006/relationships/slide" Target="slides/slide40.xml"/><Relationship Id="rId159" Type="http://schemas.openxmlformats.org/officeDocument/2006/relationships/slide" Target="slides/slide143.xml"/><Relationship Id="rId59" Type="http://schemas.openxmlformats.org/officeDocument/2006/relationships/slide" Target="slides/slide43.xml"/><Relationship Id="rId154" Type="http://schemas.openxmlformats.org/officeDocument/2006/relationships/slide" Target="slides/slide138.xml"/><Relationship Id="rId275" Type="http://schemas.openxmlformats.org/officeDocument/2006/relationships/slide" Target="slides/slide259.xml"/><Relationship Id="rId58" Type="http://schemas.openxmlformats.org/officeDocument/2006/relationships/slide" Target="slides/slide42.xml"/><Relationship Id="rId153" Type="http://schemas.openxmlformats.org/officeDocument/2006/relationships/slide" Target="slides/slide137.xml"/><Relationship Id="rId274" Type="http://schemas.openxmlformats.org/officeDocument/2006/relationships/slide" Target="slides/slide258.xml"/><Relationship Id="rId152" Type="http://schemas.openxmlformats.org/officeDocument/2006/relationships/slide" Target="slides/slide136.xml"/><Relationship Id="rId273" Type="http://schemas.openxmlformats.org/officeDocument/2006/relationships/slide" Target="slides/slide257.xml"/><Relationship Id="rId151" Type="http://schemas.openxmlformats.org/officeDocument/2006/relationships/slide" Target="slides/slide135.xml"/><Relationship Id="rId272" Type="http://schemas.openxmlformats.org/officeDocument/2006/relationships/slide" Target="slides/slide256.xml"/><Relationship Id="rId158" Type="http://schemas.openxmlformats.org/officeDocument/2006/relationships/slide" Target="slides/slide142.xml"/><Relationship Id="rId279" Type="http://schemas.openxmlformats.org/officeDocument/2006/relationships/slide" Target="slides/slide263.xml"/><Relationship Id="rId157" Type="http://schemas.openxmlformats.org/officeDocument/2006/relationships/slide" Target="slides/slide141.xml"/><Relationship Id="rId278" Type="http://schemas.openxmlformats.org/officeDocument/2006/relationships/slide" Target="slides/slide262.xml"/><Relationship Id="rId156" Type="http://schemas.openxmlformats.org/officeDocument/2006/relationships/slide" Target="slides/slide140.xml"/><Relationship Id="rId277" Type="http://schemas.openxmlformats.org/officeDocument/2006/relationships/slide" Target="slides/slide261.xml"/><Relationship Id="rId155" Type="http://schemas.openxmlformats.org/officeDocument/2006/relationships/slide" Target="slides/slide139.xml"/><Relationship Id="rId276" Type="http://schemas.openxmlformats.org/officeDocument/2006/relationships/slide" Target="slides/slide260.xml"/><Relationship Id="rId107" Type="http://schemas.openxmlformats.org/officeDocument/2006/relationships/slide" Target="slides/slide91.xml"/><Relationship Id="rId228" Type="http://schemas.openxmlformats.org/officeDocument/2006/relationships/slide" Target="slides/slide212.xml"/><Relationship Id="rId106" Type="http://schemas.openxmlformats.org/officeDocument/2006/relationships/slide" Target="slides/slide90.xml"/><Relationship Id="rId227" Type="http://schemas.openxmlformats.org/officeDocument/2006/relationships/slide" Target="slides/slide211.xml"/><Relationship Id="rId105" Type="http://schemas.openxmlformats.org/officeDocument/2006/relationships/slide" Target="slides/slide89.xml"/><Relationship Id="rId226" Type="http://schemas.openxmlformats.org/officeDocument/2006/relationships/slide" Target="slides/slide210.xml"/><Relationship Id="rId104" Type="http://schemas.openxmlformats.org/officeDocument/2006/relationships/slide" Target="slides/slide88.xml"/><Relationship Id="rId225" Type="http://schemas.openxmlformats.org/officeDocument/2006/relationships/slide" Target="slides/slide209.xml"/><Relationship Id="rId109" Type="http://schemas.openxmlformats.org/officeDocument/2006/relationships/slide" Target="slides/slide93.xml"/><Relationship Id="rId108" Type="http://schemas.openxmlformats.org/officeDocument/2006/relationships/slide" Target="slides/slide92.xml"/><Relationship Id="rId229" Type="http://schemas.openxmlformats.org/officeDocument/2006/relationships/slide" Target="slides/slide213.xml"/><Relationship Id="rId220" Type="http://schemas.openxmlformats.org/officeDocument/2006/relationships/slide" Target="slides/slide204.xml"/><Relationship Id="rId103" Type="http://schemas.openxmlformats.org/officeDocument/2006/relationships/slide" Target="slides/slide87.xml"/><Relationship Id="rId224" Type="http://schemas.openxmlformats.org/officeDocument/2006/relationships/slide" Target="slides/slide208.xml"/><Relationship Id="rId102" Type="http://schemas.openxmlformats.org/officeDocument/2006/relationships/slide" Target="slides/slide86.xml"/><Relationship Id="rId223" Type="http://schemas.openxmlformats.org/officeDocument/2006/relationships/slide" Target="slides/slide207.xml"/><Relationship Id="rId101" Type="http://schemas.openxmlformats.org/officeDocument/2006/relationships/slide" Target="slides/slide85.xml"/><Relationship Id="rId222" Type="http://schemas.openxmlformats.org/officeDocument/2006/relationships/slide" Target="slides/slide206.xml"/><Relationship Id="rId100" Type="http://schemas.openxmlformats.org/officeDocument/2006/relationships/slide" Target="slides/slide84.xml"/><Relationship Id="rId221" Type="http://schemas.openxmlformats.org/officeDocument/2006/relationships/slide" Target="slides/slide205.xml"/><Relationship Id="rId217" Type="http://schemas.openxmlformats.org/officeDocument/2006/relationships/slide" Target="slides/slide201.xml"/><Relationship Id="rId216" Type="http://schemas.openxmlformats.org/officeDocument/2006/relationships/slide" Target="slides/slide200.xml"/><Relationship Id="rId215" Type="http://schemas.openxmlformats.org/officeDocument/2006/relationships/slide" Target="slides/slide199.xml"/><Relationship Id="rId214" Type="http://schemas.openxmlformats.org/officeDocument/2006/relationships/slide" Target="slides/slide198.xml"/><Relationship Id="rId219" Type="http://schemas.openxmlformats.org/officeDocument/2006/relationships/slide" Target="slides/slide203.xml"/><Relationship Id="rId218" Type="http://schemas.openxmlformats.org/officeDocument/2006/relationships/slide" Target="slides/slide202.xml"/><Relationship Id="rId213" Type="http://schemas.openxmlformats.org/officeDocument/2006/relationships/slide" Target="slides/slide197.xml"/><Relationship Id="rId212" Type="http://schemas.openxmlformats.org/officeDocument/2006/relationships/slide" Target="slides/slide196.xml"/><Relationship Id="rId211" Type="http://schemas.openxmlformats.org/officeDocument/2006/relationships/slide" Target="slides/slide195.xml"/><Relationship Id="rId210" Type="http://schemas.openxmlformats.org/officeDocument/2006/relationships/slide" Target="slides/slide194.xml"/><Relationship Id="rId129" Type="http://schemas.openxmlformats.org/officeDocument/2006/relationships/slide" Target="slides/slide113.xml"/><Relationship Id="rId128" Type="http://schemas.openxmlformats.org/officeDocument/2006/relationships/slide" Target="slides/slide112.xml"/><Relationship Id="rId249" Type="http://schemas.openxmlformats.org/officeDocument/2006/relationships/slide" Target="slides/slide233.xml"/><Relationship Id="rId127" Type="http://schemas.openxmlformats.org/officeDocument/2006/relationships/slide" Target="slides/slide111.xml"/><Relationship Id="rId248" Type="http://schemas.openxmlformats.org/officeDocument/2006/relationships/slide" Target="slides/slide232.xml"/><Relationship Id="rId126" Type="http://schemas.openxmlformats.org/officeDocument/2006/relationships/slide" Target="slides/slide110.xml"/><Relationship Id="rId247" Type="http://schemas.openxmlformats.org/officeDocument/2006/relationships/slide" Target="slides/slide231.xml"/><Relationship Id="rId121" Type="http://schemas.openxmlformats.org/officeDocument/2006/relationships/slide" Target="slides/slide105.xml"/><Relationship Id="rId242" Type="http://schemas.openxmlformats.org/officeDocument/2006/relationships/slide" Target="slides/slide226.xml"/><Relationship Id="rId120" Type="http://schemas.openxmlformats.org/officeDocument/2006/relationships/slide" Target="slides/slide104.xml"/><Relationship Id="rId241" Type="http://schemas.openxmlformats.org/officeDocument/2006/relationships/slide" Target="slides/slide225.xml"/><Relationship Id="rId240" Type="http://schemas.openxmlformats.org/officeDocument/2006/relationships/slide" Target="slides/slide224.xml"/><Relationship Id="rId125" Type="http://schemas.openxmlformats.org/officeDocument/2006/relationships/slide" Target="slides/slide109.xml"/><Relationship Id="rId246" Type="http://schemas.openxmlformats.org/officeDocument/2006/relationships/slide" Target="slides/slide230.xml"/><Relationship Id="rId124" Type="http://schemas.openxmlformats.org/officeDocument/2006/relationships/slide" Target="slides/slide108.xml"/><Relationship Id="rId245" Type="http://schemas.openxmlformats.org/officeDocument/2006/relationships/slide" Target="slides/slide229.xml"/><Relationship Id="rId123" Type="http://schemas.openxmlformats.org/officeDocument/2006/relationships/slide" Target="slides/slide107.xml"/><Relationship Id="rId244" Type="http://schemas.openxmlformats.org/officeDocument/2006/relationships/slide" Target="slides/slide228.xml"/><Relationship Id="rId122" Type="http://schemas.openxmlformats.org/officeDocument/2006/relationships/slide" Target="slides/slide106.xml"/><Relationship Id="rId243" Type="http://schemas.openxmlformats.org/officeDocument/2006/relationships/slide" Target="slides/slide227.xml"/><Relationship Id="rId95" Type="http://schemas.openxmlformats.org/officeDocument/2006/relationships/slide" Target="slides/slide79.xml"/><Relationship Id="rId94" Type="http://schemas.openxmlformats.org/officeDocument/2006/relationships/slide" Target="slides/slide78.xml"/><Relationship Id="rId97" Type="http://schemas.openxmlformats.org/officeDocument/2006/relationships/slide" Target="slides/slide81.xml"/><Relationship Id="rId96" Type="http://schemas.openxmlformats.org/officeDocument/2006/relationships/slide" Target="slides/slide80.xml"/><Relationship Id="rId99" Type="http://schemas.openxmlformats.org/officeDocument/2006/relationships/slide" Target="slides/slide83.xml"/><Relationship Id="rId98" Type="http://schemas.openxmlformats.org/officeDocument/2006/relationships/slide" Target="slides/slide82.xml"/><Relationship Id="rId91" Type="http://schemas.openxmlformats.org/officeDocument/2006/relationships/slide" Target="slides/slide75.xml"/><Relationship Id="rId90" Type="http://schemas.openxmlformats.org/officeDocument/2006/relationships/slide" Target="slides/slide74.xml"/><Relationship Id="rId93" Type="http://schemas.openxmlformats.org/officeDocument/2006/relationships/slide" Target="slides/slide77.xml"/><Relationship Id="rId92" Type="http://schemas.openxmlformats.org/officeDocument/2006/relationships/slide" Target="slides/slide76.xml"/><Relationship Id="rId118" Type="http://schemas.openxmlformats.org/officeDocument/2006/relationships/slide" Target="slides/slide102.xml"/><Relationship Id="rId239" Type="http://schemas.openxmlformats.org/officeDocument/2006/relationships/slide" Target="slides/slide223.xml"/><Relationship Id="rId117" Type="http://schemas.openxmlformats.org/officeDocument/2006/relationships/slide" Target="slides/slide101.xml"/><Relationship Id="rId238" Type="http://schemas.openxmlformats.org/officeDocument/2006/relationships/slide" Target="slides/slide222.xml"/><Relationship Id="rId116" Type="http://schemas.openxmlformats.org/officeDocument/2006/relationships/slide" Target="slides/slide100.xml"/><Relationship Id="rId237" Type="http://schemas.openxmlformats.org/officeDocument/2006/relationships/slide" Target="slides/slide221.xml"/><Relationship Id="rId115" Type="http://schemas.openxmlformats.org/officeDocument/2006/relationships/slide" Target="slides/slide99.xml"/><Relationship Id="rId236" Type="http://schemas.openxmlformats.org/officeDocument/2006/relationships/slide" Target="slides/slide220.xml"/><Relationship Id="rId119" Type="http://schemas.openxmlformats.org/officeDocument/2006/relationships/slide" Target="slides/slide103.xml"/><Relationship Id="rId110" Type="http://schemas.openxmlformats.org/officeDocument/2006/relationships/slide" Target="slides/slide94.xml"/><Relationship Id="rId231" Type="http://schemas.openxmlformats.org/officeDocument/2006/relationships/slide" Target="slides/slide215.xml"/><Relationship Id="rId230" Type="http://schemas.openxmlformats.org/officeDocument/2006/relationships/slide" Target="slides/slide214.xml"/><Relationship Id="rId114" Type="http://schemas.openxmlformats.org/officeDocument/2006/relationships/slide" Target="slides/slide98.xml"/><Relationship Id="rId235" Type="http://schemas.openxmlformats.org/officeDocument/2006/relationships/slide" Target="slides/slide219.xml"/><Relationship Id="rId113" Type="http://schemas.openxmlformats.org/officeDocument/2006/relationships/slide" Target="slides/slide97.xml"/><Relationship Id="rId234" Type="http://schemas.openxmlformats.org/officeDocument/2006/relationships/slide" Target="slides/slide218.xml"/><Relationship Id="rId112" Type="http://schemas.openxmlformats.org/officeDocument/2006/relationships/slide" Target="slides/slide96.xml"/><Relationship Id="rId233" Type="http://schemas.openxmlformats.org/officeDocument/2006/relationships/slide" Target="slides/slide217.xml"/><Relationship Id="rId111" Type="http://schemas.openxmlformats.org/officeDocument/2006/relationships/slide" Target="slides/slide95.xml"/><Relationship Id="rId232" Type="http://schemas.openxmlformats.org/officeDocument/2006/relationships/slide" Target="slides/slide216.xml"/><Relationship Id="rId305" Type="http://schemas.openxmlformats.org/officeDocument/2006/relationships/slide" Target="slides/slide289.xml"/><Relationship Id="rId304" Type="http://schemas.openxmlformats.org/officeDocument/2006/relationships/slide" Target="slides/slide288.xml"/><Relationship Id="rId303" Type="http://schemas.openxmlformats.org/officeDocument/2006/relationships/slide" Target="slides/slide287.xml"/><Relationship Id="rId302" Type="http://schemas.openxmlformats.org/officeDocument/2006/relationships/slide" Target="slides/slide286.xml"/><Relationship Id="rId309" Type="http://schemas.openxmlformats.org/officeDocument/2006/relationships/slide" Target="slides/slide293.xml"/><Relationship Id="rId308" Type="http://schemas.openxmlformats.org/officeDocument/2006/relationships/slide" Target="slides/slide292.xml"/><Relationship Id="rId307" Type="http://schemas.openxmlformats.org/officeDocument/2006/relationships/slide" Target="slides/slide291.xml"/><Relationship Id="rId306" Type="http://schemas.openxmlformats.org/officeDocument/2006/relationships/slide" Target="slides/slide290.xml"/><Relationship Id="rId301" Type="http://schemas.openxmlformats.org/officeDocument/2006/relationships/slide" Target="slides/slide285.xml"/><Relationship Id="rId300" Type="http://schemas.openxmlformats.org/officeDocument/2006/relationships/slide" Target="slides/slide284.xml"/><Relationship Id="rId206" Type="http://schemas.openxmlformats.org/officeDocument/2006/relationships/slide" Target="slides/slide190.xml"/><Relationship Id="rId205" Type="http://schemas.openxmlformats.org/officeDocument/2006/relationships/slide" Target="slides/slide189.xml"/><Relationship Id="rId204" Type="http://schemas.openxmlformats.org/officeDocument/2006/relationships/slide" Target="slides/slide188.xml"/><Relationship Id="rId203" Type="http://schemas.openxmlformats.org/officeDocument/2006/relationships/slide" Target="slides/slide187.xml"/><Relationship Id="rId209" Type="http://schemas.openxmlformats.org/officeDocument/2006/relationships/slide" Target="slides/slide193.xml"/><Relationship Id="rId208" Type="http://schemas.openxmlformats.org/officeDocument/2006/relationships/slide" Target="slides/slide192.xml"/><Relationship Id="rId207" Type="http://schemas.openxmlformats.org/officeDocument/2006/relationships/slide" Target="slides/slide191.xml"/><Relationship Id="rId202" Type="http://schemas.openxmlformats.org/officeDocument/2006/relationships/slide" Target="slides/slide186.xml"/><Relationship Id="rId201" Type="http://schemas.openxmlformats.org/officeDocument/2006/relationships/slide" Target="slides/slide185.xml"/><Relationship Id="rId200" Type="http://schemas.openxmlformats.org/officeDocument/2006/relationships/slide" Target="slides/slide184.xml"/><Relationship Id="rId316" Type="http://customschemas.google.com/relationships/presentationmetadata" Target="metadata"/><Relationship Id="rId315" Type="http://schemas.openxmlformats.org/officeDocument/2006/relationships/font" Target="fonts/ArialBlack-regular.fntdata"/><Relationship Id="rId314" Type="http://schemas.openxmlformats.org/officeDocument/2006/relationships/font" Target="fonts/Constantia-boldItalic.fntdata"/><Relationship Id="rId313" Type="http://schemas.openxmlformats.org/officeDocument/2006/relationships/font" Target="fonts/Constantia-italic.fntdata"/><Relationship Id="rId312" Type="http://schemas.openxmlformats.org/officeDocument/2006/relationships/font" Target="fonts/Constantia-bold.fntdata"/><Relationship Id="rId311" Type="http://schemas.openxmlformats.org/officeDocument/2006/relationships/font" Target="fonts/Constantia-regular.fntdata"/><Relationship Id="rId310" Type="http://schemas.openxmlformats.org/officeDocument/2006/relationships/slide" Target="slides/slide29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 name="Google Shape;4;n"/>
          <p:cNvSpPr txBox="1"/>
          <p:nvPr>
            <p:ph idx="12" type="sldNum"/>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
        <p:nvSpPr>
          <p:cNvPr id="5" name="Google Shape;5;n"/>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6" name="Google Shape;186;p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57" name="Google Shape;257;p10: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8" name="Google Shape;258;p10: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loss must be </a:t>
            </a:r>
            <a:r>
              <a:rPr b="1" lang="en-US"/>
              <a:t>definite and measurable</a:t>
            </a:r>
            <a:r>
              <a:rPr lang="en-US"/>
              <a:t>. Most insurance companies won’t write a policy on a pen, there has to be a loss that has to be definite and measurable something you can put a cost on.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Only a </a:t>
            </a:r>
            <a:r>
              <a:rPr b="1" lang="en-US"/>
              <a:t>CHANCE</a:t>
            </a:r>
            <a:r>
              <a:rPr lang="en-US"/>
              <a:t> of loss (back to PURE risk) there has to be a probability of loss.  Will an insurance company write a policy on a terminal cancer patient, not if there is not a chance that he is going to survive.  It also must be </a:t>
            </a:r>
            <a:r>
              <a:rPr b="1" lang="en-US"/>
              <a:t>uncertain</a:t>
            </a:r>
            <a:r>
              <a:rPr lang="en-US"/>
              <a:t>, you don’t know how or when someone is going to die.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Everyone is going to die, it is </a:t>
            </a:r>
            <a:r>
              <a:rPr b="1" lang="en-US"/>
              <a:t>predictable</a:t>
            </a:r>
            <a:r>
              <a:rPr lang="en-US"/>
              <a:t>.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NOT CATASTROPHIC </a:t>
            </a:r>
            <a:r>
              <a:rPr lang="en-US"/>
              <a:t>– 9.11 the world trade centers, acts of terrorism, Katrina, most insurance companies don’t cover catastrophies. Insurable risk must be NON CATASTROPHIC</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Adverse selection explains that healthy people don’t want insurance and they are good risk.  Poor risk is those that are older and have health issues, so they are more likely to want insurance. </a:t>
            </a:r>
            <a:endParaRPr/>
          </a:p>
          <a:p>
            <a:pPr indent="0" lvl="0" marL="0" rtl="0" algn="l">
              <a:spcBef>
                <a:spcPts val="0"/>
              </a:spcBef>
              <a:spcAft>
                <a:spcPts val="0"/>
              </a:spcAft>
              <a:buSzPts val="1800"/>
              <a:buNone/>
            </a:pPr>
            <a:r>
              <a:t/>
            </a:r>
            <a:endParaRPr>
              <a:solidFill>
                <a:srgbClr val="FF0000"/>
              </a:solidFill>
            </a:endParaRPr>
          </a:p>
          <a:p>
            <a:pPr indent="0" lvl="0" marL="0" rtl="0" algn="l">
              <a:spcBef>
                <a:spcPts val="0"/>
              </a:spcBef>
              <a:spcAft>
                <a:spcPts val="0"/>
              </a:spcAft>
              <a:buSzPts val="1800"/>
              <a:buNone/>
            </a:pPr>
            <a:r>
              <a:rPr lang="en-US"/>
              <a:t>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10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019" name="Google Shape;1019;p10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20" name="Google Shape;1020;p10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Meant to protect couples to protect their death benefit from going to someone else. Meant to protect families the primary died first then the spouse. If they die of the same time same accident then the death benefit can go to the secondary beneficiary or contingent beneficiary instead of to pro bate. </a:t>
            </a:r>
            <a:endParaRPr/>
          </a:p>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10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33" name="Google Shape;1033;p10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34" name="Google Shape;1034;p10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0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40" name="Google Shape;1040;p10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Now we will talk about the distribution of benefits.</a:t>
            </a:r>
            <a:endParaRPr/>
          </a:p>
          <a:p>
            <a:pPr indent="0" lvl="0" marL="0" rtl="0" algn="l">
              <a:spcBef>
                <a:spcPts val="0"/>
              </a:spcBef>
              <a:spcAft>
                <a:spcPts val="0"/>
              </a:spcAft>
              <a:buSzPts val="1800"/>
              <a:buNone/>
            </a:pPr>
            <a:r>
              <a:rPr lang="en-US"/>
              <a:t>Per Stirpes vs. Per Capita</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Per Stirpes means that the benefit continues through the 2</a:t>
            </a:r>
            <a:r>
              <a:rPr baseline="30000" lang="en-US"/>
              <a:t>nd</a:t>
            </a:r>
            <a:r>
              <a:rPr lang="en-US"/>
              <a:t> generation. If Bob’s beneficiaries are his three sons equally per stirpes, this means that if one of the sons (Carl) passes away, then the 1/3 benefit that he would have received is passed on to Carl’s son… Carl Jr.</a:t>
            </a:r>
            <a:endParaRPr/>
          </a:p>
        </p:txBody>
      </p:sp>
      <p:sp>
        <p:nvSpPr>
          <p:cNvPr id="1041" name="Google Shape;1041;p10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10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87" name="Google Shape;1087;p10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Per Capita means that it is only to the 2</a:t>
            </a:r>
            <a:r>
              <a:rPr baseline="30000" lang="en-US"/>
              <a:t>nd</a:t>
            </a:r>
            <a:r>
              <a:rPr lang="en-US"/>
              <a:t> generation equally.  So if Carl is out of the picture the benefit is split only by the two remaining sons Steve and Fred.</a:t>
            </a:r>
            <a:endParaRPr/>
          </a:p>
          <a:p>
            <a:pPr indent="0" lvl="0" marL="0" rtl="0" algn="l">
              <a:spcBef>
                <a:spcPts val="0"/>
              </a:spcBef>
              <a:spcAft>
                <a:spcPts val="0"/>
              </a:spcAft>
              <a:buNone/>
            </a:pPr>
            <a:r>
              <a:t/>
            </a:r>
            <a:endParaRPr/>
          </a:p>
        </p:txBody>
      </p:sp>
      <p:sp>
        <p:nvSpPr>
          <p:cNvPr id="1088" name="Google Shape;1088;p10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10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34" name="Google Shape;1134;p10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Monthly- most expensive</a:t>
            </a:r>
            <a:endParaRPr/>
          </a:p>
          <a:p>
            <a:pPr indent="0" lvl="0" marL="0" rtl="0" algn="l">
              <a:spcBef>
                <a:spcPts val="0"/>
              </a:spcBef>
              <a:spcAft>
                <a:spcPts val="0"/>
              </a:spcAft>
              <a:buSzPts val="1800"/>
              <a:buNone/>
            </a:pPr>
            <a:r>
              <a:rPr lang="en-US"/>
              <a:t>Annually- least expensive</a:t>
            </a:r>
            <a:endParaRPr/>
          </a:p>
        </p:txBody>
      </p:sp>
      <p:sp>
        <p:nvSpPr>
          <p:cNvPr id="1135" name="Google Shape;1135;p10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10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141" name="Google Shape;1141;p10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42" name="Google Shape;1142;p105:notes"/>
          <p:cNvSpPr txBox="1"/>
          <p:nvPr>
            <p:ph idx="1" type="body"/>
          </p:nvPr>
        </p:nvSpPr>
        <p:spPr>
          <a:xfrm>
            <a:off x="731837" y="4560887"/>
            <a:ext cx="5851525"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Have 31 days to pay the premium, if you die in grace period they pay the death benefit minus the premium due. Cash value policy the premium is taken from cash value not waiting for it to be paid or not = automatic premium loan</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10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52" name="Google Shape;1152;p10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 over slide.</a:t>
            </a:r>
            <a:endParaRPr/>
          </a:p>
        </p:txBody>
      </p:sp>
      <p:sp>
        <p:nvSpPr>
          <p:cNvPr id="1153" name="Google Shape;1153;p10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10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159" name="Google Shape;1159;p10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60" name="Google Shape;1160;p10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This provision is ONLY WITH CASH VALUE POLICIES.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The insurer if you miss a premium payment then the insurer has the right to take out from your cash value that which you owe.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AUTOMATIC PREMIUM LOANS (APLs) </a:t>
            </a:r>
            <a:r>
              <a:rPr lang="en-US"/>
              <a:t>the grandma missed several premium payments they took it out of cash value, once that ran out took it out of death benefit and so when the grandma died there wasn’t ANYTHING LEFT. It shows up on your statement.</a:t>
            </a:r>
            <a:endParaRPr/>
          </a:p>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10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67" name="Google Shape;1167;p108:notes"/>
          <p:cNvSpPr txBox="1"/>
          <p:nvPr>
            <p:ph idx="1" type="body"/>
          </p:nvPr>
        </p:nvSpPr>
        <p:spPr>
          <a:xfrm>
            <a:off x="731837" y="4560887"/>
            <a:ext cx="5851525"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10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173" name="Google Shape;1173;p10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74" name="Google Shape;1174;p10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policy owner can assign anyone to the policy. </a:t>
            </a:r>
            <a:endParaRPr/>
          </a:p>
          <a:p>
            <a:pPr indent="0" lvl="0" marL="0" rtl="0" algn="l">
              <a:spcBef>
                <a:spcPts val="0"/>
              </a:spcBef>
              <a:spcAft>
                <a:spcPts val="0"/>
              </a:spcAft>
              <a:buSzPts val="1800"/>
              <a:buNone/>
            </a:pPr>
            <a:r>
              <a:rPr lang="en-US"/>
              <a:t>2 different kinds of assignment.  </a:t>
            </a:r>
            <a:endParaRPr/>
          </a:p>
          <a:p>
            <a:pPr indent="0" lvl="0" marL="0" rtl="0" algn="l">
              <a:spcBef>
                <a:spcPts val="0"/>
              </a:spcBef>
              <a:spcAft>
                <a:spcPts val="0"/>
              </a:spcAft>
              <a:buSzPts val="1800"/>
              <a:buNone/>
            </a:pPr>
            <a:r>
              <a:rPr b="1" lang="en-US"/>
              <a:t>Assignment</a:t>
            </a:r>
            <a:r>
              <a:rPr lang="en-US"/>
              <a:t>, how do you transfer ownership from someone else?  Only Cash value can be used for collateral. </a:t>
            </a:r>
            <a:endParaRPr/>
          </a:p>
          <a:p>
            <a:pPr indent="0" lvl="0" marL="0" rtl="0" algn="l">
              <a:spcBef>
                <a:spcPts val="0"/>
              </a:spcBef>
              <a:spcAft>
                <a:spcPts val="0"/>
              </a:spcAft>
              <a:buSzPts val="1800"/>
              <a:buNone/>
            </a:pPr>
            <a:r>
              <a:rPr lang="en-US"/>
              <a:t>Assign a creditor as the owner as COLLATERAL, when you pay the debt, you get the ownership of your cash value back.</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ABSOLUTE : Turn over the policy over to child, example is Juvenile the parent is always going to be the owner of the policy until they can take responsibility for their own policy.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5" name="Google Shape;265;p1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LARGE LOSS EXPOSURE </a:t>
            </a:r>
            <a:r>
              <a:rPr lang="en-US"/>
              <a:t>means the </a:t>
            </a:r>
            <a:r>
              <a:rPr b="1" lang="en-US"/>
              <a:t>LAW OF LARGE NUMBERS</a:t>
            </a:r>
            <a:r>
              <a:rPr lang="en-US"/>
              <a:t>: this is a law of statistics. The more people we have in the insurable group the more accuracy when predicting how many losses will occur within that group.  The more white men non smokers office working 55 year olds, the more they can put people in pools so that they have a greater prediction that this guy will probably live to be 72 years old.  This is a universal law! </a:t>
            </a:r>
            <a:endParaRPr/>
          </a:p>
        </p:txBody>
      </p:sp>
      <p:sp>
        <p:nvSpPr>
          <p:cNvPr id="266" name="Google Shape;266;p1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11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81" name="Google Shape;1181;p11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182" name="Google Shape;1182;p11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1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88" name="Google Shape;1188;p111:notes"/>
          <p:cNvSpPr txBox="1"/>
          <p:nvPr>
            <p:ph idx="1" type="body"/>
          </p:nvPr>
        </p:nvSpPr>
        <p:spPr>
          <a:xfrm>
            <a:off x="731837" y="4560887"/>
            <a:ext cx="5851525" cy="4319587"/>
          </a:xfrm>
          <a:prstGeom prst="rect">
            <a:avLst/>
          </a:prstGeom>
          <a:noFill/>
          <a:ln>
            <a:noFill/>
          </a:ln>
        </p:spPr>
        <p:txBody>
          <a:bodyPr anchorCtr="0" anchor="t" bIns="48325" lIns="96650" spcFirstLastPara="1" rIns="96650" wrap="square" tIns="48325">
            <a:noAutofit/>
          </a:bodyPr>
          <a:lstStyle/>
          <a:p>
            <a:pPr indent="0" lvl="3" marL="0" rtl="0" algn="l">
              <a:spcBef>
                <a:spcPts val="0"/>
              </a:spcBef>
              <a:spcAft>
                <a:spcPts val="0"/>
              </a:spcAft>
              <a:buSzPts val="2000"/>
              <a:buNone/>
            </a:pPr>
            <a:r>
              <a:rPr lang="en-US" sz="2000"/>
              <a:t>They used to just decline the policy</a:t>
            </a:r>
            <a:endParaRPr/>
          </a:p>
          <a:p>
            <a:pPr indent="0" lvl="3" marL="0" rtl="0" algn="l">
              <a:spcBef>
                <a:spcPts val="0"/>
              </a:spcBef>
              <a:spcAft>
                <a:spcPts val="0"/>
              </a:spcAft>
              <a:buSzPts val="2000"/>
              <a:buNone/>
            </a:pPr>
            <a:r>
              <a:rPr lang="en-US" sz="2000"/>
              <a:t>Now they just post date the age back and the premiums have to be paid. </a:t>
            </a:r>
            <a:endParaRPr/>
          </a:p>
          <a:p>
            <a:pPr indent="0" lvl="3" marL="0" rtl="0" algn="l">
              <a:spcBef>
                <a:spcPts val="0"/>
              </a:spcBef>
              <a:spcAft>
                <a:spcPts val="0"/>
              </a:spcAft>
              <a:buSzPts val="2000"/>
              <a:buNone/>
            </a:pPr>
            <a:r>
              <a:t/>
            </a:r>
            <a:endParaRPr sz="2000"/>
          </a:p>
          <a:p>
            <a:pPr indent="0" lvl="3" marL="0" rtl="0" algn="l">
              <a:spcBef>
                <a:spcPts val="0"/>
              </a:spcBef>
              <a:spcAft>
                <a:spcPts val="0"/>
              </a:spcAft>
              <a:buSzPts val="2000"/>
              <a:buNone/>
            </a:pPr>
            <a:r>
              <a:rPr lang="en-US" sz="2000"/>
              <a:t>The company adjusts the premiums and you catch up and issued. </a:t>
            </a:r>
            <a:endParaRPr/>
          </a:p>
          <a:p>
            <a:pPr indent="0" lvl="3" marL="0" rtl="0" algn="l">
              <a:spcBef>
                <a:spcPts val="0"/>
              </a:spcBef>
              <a:spcAft>
                <a:spcPts val="0"/>
              </a:spcAft>
              <a:buSzPts val="2000"/>
              <a:buNone/>
            </a:pPr>
            <a:r>
              <a:rPr lang="en-US" sz="2000"/>
              <a:t>Why does it matter that you are male and not female?  It costs more premium to be male cause you don’t live as long as women.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1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94" name="Google Shape;1194;p11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Assignment Clause</a:t>
            </a:r>
            <a:endParaRPr/>
          </a:p>
          <a:p>
            <a:pPr indent="0" lvl="0" marL="0" rtl="0" algn="l">
              <a:spcBef>
                <a:spcPts val="0"/>
              </a:spcBef>
              <a:spcAft>
                <a:spcPts val="0"/>
              </a:spcAft>
              <a:buSzPts val="1800"/>
              <a:buNone/>
            </a:pPr>
            <a:r>
              <a:rPr lang="en-US"/>
              <a:t>If you die in grace period they pay the death benefit minus the premium due. </a:t>
            </a:r>
            <a:endParaRPr/>
          </a:p>
          <a:p>
            <a:pPr indent="0" lvl="0" marL="0" rtl="0" algn="l">
              <a:spcBef>
                <a:spcPts val="0"/>
              </a:spcBef>
              <a:spcAft>
                <a:spcPts val="0"/>
              </a:spcAft>
              <a:buSzPts val="1800"/>
              <a:buNone/>
            </a:pPr>
            <a:r>
              <a:rPr lang="en-US"/>
              <a:t>MISstatement of Age Clause</a:t>
            </a:r>
            <a:endParaRPr/>
          </a:p>
        </p:txBody>
      </p:sp>
      <p:sp>
        <p:nvSpPr>
          <p:cNvPr id="1195" name="Google Shape;1195;p11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1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01" name="Google Shape;1201;p11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600"/>
              <a:buNone/>
            </a:pPr>
            <a:r>
              <a:rPr lang="en-US" sz="1600"/>
              <a:t>Now that we have what HAS to be in a policy we now can add what we need to make it specific to our needs.  </a:t>
            </a:r>
            <a:endParaRPr/>
          </a:p>
          <a:p>
            <a:pPr indent="0" lvl="0" marL="0" rtl="0" algn="l">
              <a:spcBef>
                <a:spcPts val="0"/>
              </a:spcBef>
              <a:spcAft>
                <a:spcPts val="0"/>
              </a:spcAft>
              <a:buSzPts val="1600"/>
              <a:buNone/>
            </a:pPr>
            <a:r>
              <a:t/>
            </a:r>
            <a:endParaRPr sz="1600"/>
          </a:p>
          <a:p>
            <a:pPr indent="0" lvl="0" marL="0" rtl="0" algn="l">
              <a:spcBef>
                <a:spcPts val="0"/>
              </a:spcBef>
              <a:spcAft>
                <a:spcPts val="0"/>
              </a:spcAft>
              <a:buSzPts val="1600"/>
              <a:buNone/>
            </a:pPr>
            <a:r>
              <a:rPr lang="en-US" sz="1600"/>
              <a:t>These toppings to our pizza are </a:t>
            </a:r>
            <a:r>
              <a:rPr b="1" lang="en-US" sz="1600"/>
              <a:t>RIDERS</a:t>
            </a:r>
            <a:r>
              <a:rPr lang="en-US" sz="1600"/>
              <a:t>.  These are supplemental, are not the actual policy but part of the policy.  </a:t>
            </a:r>
            <a:endParaRPr/>
          </a:p>
          <a:p>
            <a:pPr indent="0" lvl="0" marL="0" rtl="0" algn="l">
              <a:spcBef>
                <a:spcPts val="0"/>
              </a:spcBef>
              <a:spcAft>
                <a:spcPts val="0"/>
              </a:spcAft>
              <a:buSzPts val="1600"/>
              <a:buNone/>
            </a:pPr>
            <a:r>
              <a:t/>
            </a:r>
            <a:endParaRPr sz="1600"/>
          </a:p>
          <a:p>
            <a:pPr indent="0" lvl="0" marL="0" rtl="0" algn="l">
              <a:spcBef>
                <a:spcPts val="0"/>
              </a:spcBef>
              <a:spcAft>
                <a:spcPts val="0"/>
              </a:spcAft>
              <a:buSzPts val="1600"/>
              <a:buNone/>
            </a:pPr>
            <a:r>
              <a:rPr lang="en-US" sz="1600"/>
              <a:t>With the adding of the toppings the pizza or policy gets more expensive, riders cost extra.  They are not included, you have to ask for or add them, they are RIDERS!  </a:t>
            </a:r>
            <a:endParaRPr/>
          </a:p>
          <a:p>
            <a:pPr indent="0" lvl="0" marL="0" rtl="0" algn="l">
              <a:spcBef>
                <a:spcPts val="0"/>
              </a:spcBef>
              <a:spcAft>
                <a:spcPts val="0"/>
              </a:spcAft>
              <a:buNone/>
            </a:pPr>
            <a:r>
              <a:t/>
            </a:r>
            <a:endParaRPr sz="1600"/>
          </a:p>
        </p:txBody>
      </p:sp>
      <p:sp>
        <p:nvSpPr>
          <p:cNvPr id="1202" name="Google Shape;1202;p11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1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46" name="Google Shape;1246;p11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47" name="Google Shape;1247;p11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p1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53" name="Google Shape;1253;p11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54" name="Google Shape;1254;p11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1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61" name="Google Shape;1261;p11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400"/>
              <a:buNone/>
            </a:pPr>
            <a:r>
              <a:rPr b="1" lang="en-US" sz="1400"/>
              <a:t>Payor Benefit: may be added to the policy to provide for the continuance of insurance coverage on the life of a juvenile in the event of the death or total disability of the individual responsible for the payment of the premiums, the parent or guardian.  The benefit provides that premiums will be waived until the insured attains a specific age or the maturity date of the contract, whichever is earlier. </a:t>
            </a:r>
            <a:endParaRPr/>
          </a:p>
          <a:p>
            <a:pPr indent="0" lvl="0" marL="0" rtl="0" algn="l">
              <a:spcBef>
                <a:spcPts val="0"/>
              </a:spcBef>
              <a:spcAft>
                <a:spcPts val="0"/>
              </a:spcAft>
              <a:buSzPts val="1400"/>
              <a:buNone/>
            </a:pPr>
            <a:r>
              <a:rPr b="1" lang="en-US" sz="1400"/>
              <a:t>Juvenile life insurance</a:t>
            </a:r>
            <a:r>
              <a:rPr lang="en-US" sz="1400"/>
              <a:t>: written on life of child.</a:t>
            </a:r>
            <a:endParaRPr/>
          </a:p>
          <a:p>
            <a:pPr indent="0" lvl="0" marL="0" rtl="0" algn="l">
              <a:spcBef>
                <a:spcPts val="0"/>
              </a:spcBef>
              <a:spcAft>
                <a:spcPts val="0"/>
              </a:spcAft>
              <a:buSzPts val="1400"/>
              <a:buNone/>
            </a:pPr>
            <a:r>
              <a:rPr b="1" lang="en-US" sz="1400"/>
              <a:t>Jumping juvenile</a:t>
            </a:r>
            <a:r>
              <a:rPr lang="en-US" sz="1400"/>
              <a:t>: When they are 21 they take ownership and the face amount jumps 5 times its original amount with no premium increases, it is usually whole life benefit.</a:t>
            </a:r>
            <a:endParaRPr/>
          </a:p>
          <a:p>
            <a:pPr indent="0" lvl="0" marL="0" rtl="0" algn="l">
              <a:spcBef>
                <a:spcPts val="0"/>
              </a:spcBef>
              <a:spcAft>
                <a:spcPts val="0"/>
              </a:spcAft>
              <a:buNone/>
            </a:pPr>
            <a:r>
              <a:t/>
            </a:r>
            <a:endParaRPr sz="1400"/>
          </a:p>
        </p:txBody>
      </p:sp>
      <p:sp>
        <p:nvSpPr>
          <p:cNvPr id="1262" name="Google Shape;1262;p11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p11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18" name="Google Shape;1318;p1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19" name="Google Shape;1319;p11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Pays double the face amount only if the death is solely the result of an accident. Added rider face amount plus the rider amount., pays DOUBLE the face amount.</a:t>
            </a:r>
            <a:endParaRPr/>
          </a:p>
          <a:p>
            <a:pPr indent="0" lvl="0" marL="0" rtl="0" algn="l">
              <a:spcBef>
                <a:spcPts val="0"/>
              </a:spcBef>
              <a:spcAft>
                <a:spcPts val="0"/>
              </a:spcAft>
              <a:buSzPts val="1800"/>
              <a:buNone/>
            </a:pPr>
            <a:r>
              <a:rPr lang="en-US"/>
              <a:t>ALSO there is an additional </a:t>
            </a:r>
            <a:r>
              <a:rPr b="1" lang="en-US"/>
              <a:t>DISMEMBERMENT RIDER </a:t>
            </a:r>
            <a:r>
              <a:rPr lang="en-US"/>
              <a:t>that if you lose both of your legs, or you are paralyzed, then they will pay face amount and double. The dismemberment has to be determined within 90 days of the accident.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p11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25" name="Google Shape;1325;p1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26" name="Google Shape;1326;p11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400"/>
              <a:buNone/>
            </a:pPr>
            <a:r>
              <a:rPr lang="en-US" sz="1400"/>
              <a:t>Accelerated death benefit, the living option benefit.</a:t>
            </a:r>
            <a:endParaRPr/>
          </a:p>
          <a:p>
            <a:pPr indent="0" lvl="0" marL="0" rtl="0" algn="l">
              <a:spcBef>
                <a:spcPts val="0"/>
              </a:spcBef>
              <a:spcAft>
                <a:spcPts val="0"/>
              </a:spcAft>
              <a:buSzPts val="1400"/>
              <a:buNone/>
            </a:pPr>
            <a:r>
              <a:t/>
            </a:r>
            <a:endParaRPr sz="1400"/>
          </a:p>
          <a:p>
            <a:pPr indent="0" lvl="0" marL="0" rtl="0" algn="l">
              <a:spcBef>
                <a:spcPts val="0"/>
              </a:spcBef>
              <a:spcAft>
                <a:spcPts val="0"/>
              </a:spcAft>
              <a:buSzPts val="1400"/>
              <a:buNone/>
            </a:pPr>
            <a:r>
              <a:rPr lang="en-US" sz="1400"/>
              <a:t>Terminally ill that you will need to be put in hospice, can use only up to 50% of death benefit to pay for your living health care and then the rest will be paid out to beneficiary. </a:t>
            </a:r>
            <a:endParaRPr/>
          </a:p>
          <a:p>
            <a:pPr indent="0" lvl="0" marL="0" rtl="0" algn="l">
              <a:spcBef>
                <a:spcPts val="0"/>
              </a:spcBef>
              <a:spcAft>
                <a:spcPts val="0"/>
              </a:spcAft>
              <a:buSzPts val="1400"/>
              <a:buNone/>
            </a:pPr>
            <a:r>
              <a:t/>
            </a:r>
            <a:endParaRPr sz="1400"/>
          </a:p>
          <a:p>
            <a:pPr indent="0" lvl="0" marL="0" rtl="0" algn="l">
              <a:spcBef>
                <a:spcPts val="0"/>
              </a:spcBef>
              <a:spcAft>
                <a:spcPts val="0"/>
              </a:spcAft>
              <a:buSzPts val="1400"/>
              <a:buNone/>
            </a:pPr>
            <a:r>
              <a:rPr lang="en-US" sz="1400"/>
              <a:t>Have to qualify for extreme medical care or hospice, end stage cancer…long term care/ hospice. </a:t>
            </a:r>
            <a:endParaRPr/>
          </a:p>
          <a:p>
            <a:pPr indent="0" lvl="0" marL="0" rtl="0" algn="l">
              <a:spcBef>
                <a:spcPts val="0"/>
              </a:spcBef>
              <a:spcAft>
                <a:spcPts val="0"/>
              </a:spcAft>
              <a:buSzPts val="1400"/>
              <a:buNone/>
            </a:pPr>
            <a:r>
              <a:t/>
            </a:r>
            <a:endParaRPr sz="1400"/>
          </a:p>
          <a:p>
            <a:pPr indent="0" lvl="0" marL="0" rtl="0" algn="l">
              <a:spcBef>
                <a:spcPts val="0"/>
              </a:spcBef>
              <a:spcAft>
                <a:spcPts val="0"/>
              </a:spcAft>
              <a:buSzPts val="1400"/>
              <a:buNone/>
            </a:pPr>
            <a:r>
              <a:rPr lang="en-US" sz="1400"/>
              <a:t>We are talking about people that are going to die, it’s going to take a little longer and cost more up front so this is to cover those costs too. Condition of client is determined by the insured.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p11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32" name="Google Shape;1332;p1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33" name="Google Shape;1333;p11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400"/>
              <a:buNone/>
            </a:pPr>
            <a:r>
              <a:rPr lang="en-US" sz="1400"/>
              <a:t>Gives policy owners the option to purchase additional coverage to keep pace with inflation.</a:t>
            </a:r>
            <a:endParaRPr/>
          </a:p>
          <a:p>
            <a:pPr indent="0" lvl="0" marL="0" rtl="0" algn="l">
              <a:spcBef>
                <a:spcPts val="0"/>
              </a:spcBef>
              <a:spcAft>
                <a:spcPts val="0"/>
              </a:spcAft>
              <a:buSzPts val="1400"/>
              <a:buNone/>
            </a:pPr>
            <a:r>
              <a:t/>
            </a:r>
            <a:endParaRPr sz="1400"/>
          </a:p>
          <a:p>
            <a:pPr indent="0" lvl="0" marL="0" rtl="0" algn="l">
              <a:spcBef>
                <a:spcPts val="0"/>
              </a:spcBef>
              <a:spcAft>
                <a:spcPts val="0"/>
              </a:spcAft>
              <a:buSzPts val="1400"/>
              <a:buNone/>
            </a:pPr>
            <a:r>
              <a:rPr lang="en-US" sz="1400"/>
              <a:t>GO OVER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2" name="Google Shape;272;p1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MUTUAL COMPANIES </a:t>
            </a:r>
            <a:r>
              <a:rPr lang="en-US"/>
              <a:t>(policy owners participates, the dividends are paid out to the policy owners and are non taxable)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STOCK COMPANIES </a:t>
            </a:r>
            <a:r>
              <a:rPr lang="en-US"/>
              <a:t>(stockholders) the policy owners are non-participating  -- no dividends.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Lloyd’s of London</a:t>
            </a:r>
            <a:r>
              <a:rPr lang="en-US"/>
              <a:t>: Lloyd’s of London is not an insurance company.  Lloyds of London does reinsurance; an insurance company’s insurer. Celine Dion has smaller policy on her voice so in case she can’t sing they will still pay her in case she has to cancel her show. Bellagio has millions of dollars in artwork they have building insurance for floods or fire, on specific artwork. The reinsurance will come in and write specific insurance on these individual works of art.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SELF INSURER </a:t>
            </a:r>
            <a:r>
              <a:rPr lang="en-US"/>
              <a:t>you don’t have any insurance, or catastrophic medical insurance, maybe if you get in a really bad car accident or need surgery that covers it, there is a big deductable because it’s not for a broken finger it’s for a ton of money in medical bills. </a:t>
            </a:r>
            <a:endParaRPr/>
          </a:p>
          <a:p>
            <a:pPr indent="0" lvl="0" marL="0" rtl="0" algn="l">
              <a:spcBef>
                <a:spcPts val="0"/>
              </a:spcBef>
              <a:spcAft>
                <a:spcPts val="0"/>
              </a:spcAft>
              <a:buNone/>
            </a:pPr>
            <a:r>
              <a:t/>
            </a:r>
            <a:endParaRPr/>
          </a:p>
        </p:txBody>
      </p:sp>
      <p:sp>
        <p:nvSpPr>
          <p:cNvPr id="273" name="Google Shape;273;p1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1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39" name="Google Shape;1339;p120:notes"/>
          <p:cNvSpPr txBox="1"/>
          <p:nvPr>
            <p:ph idx="1" type="body"/>
          </p:nvPr>
        </p:nvSpPr>
        <p:spPr>
          <a:xfrm>
            <a:off x="731837" y="4560887"/>
            <a:ext cx="5851525"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EXTRA CHEESY CRUST and EXTRA SAUCE!  </a:t>
            </a:r>
            <a:endParaRPr/>
          </a:p>
          <a:p>
            <a:pPr indent="0" lvl="0" marL="0" rtl="0" algn="l">
              <a:spcBef>
                <a:spcPts val="0"/>
              </a:spcBef>
              <a:spcAft>
                <a:spcPts val="0"/>
              </a:spcAft>
              <a:buSzPts val="1800"/>
              <a:buNone/>
            </a:pPr>
            <a:r>
              <a:rPr lang="en-US"/>
              <a:t>MORE OPTIONS</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p12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45" name="Google Shape;1345;p1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46" name="Google Shape;1346;p12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Simple read through slide</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12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56" name="Google Shape;1356;p1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57" name="Google Shape;1357;p12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600"/>
              <a:buNone/>
            </a:pPr>
            <a:r>
              <a:rPr b="1" lang="en-US" sz="1600"/>
              <a:t>Extended Term Option:</a:t>
            </a:r>
            <a:endParaRPr/>
          </a:p>
          <a:p>
            <a:pPr indent="0" lvl="0" marL="0" rtl="0" algn="l">
              <a:spcBef>
                <a:spcPts val="0"/>
              </a:spcBef>
              <a:spcAft>
                <a:spcPts val="0"/>
              </a:spcAft>
              <a:buSzPts val="1600"/>
              <a:buNone/>
            </a:pPr>
            <a:r>
              <a:rPr lang="en-US" sz="1600"/>
              <a:t>Say you have a $20,000 whole life cash value policy and at age 50 you want to stop paying premiums. You can then extend the term for 19 years for the term insurance, converting to term using cash value to pay for those premiums. NEXT SLIDE HAS EXAMPLE</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12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63" name="Google Shape;1363;p1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64" name="Google Shape;1364;p12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Easy go over slide</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12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71" name="Google Shape;1371;p1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72" name="Google Shape;1372;p12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With this </a:t>
            </a:r>
            <a:r>
              <a:rPr b="1" lang="en-US"/>
              <a:t>reduced paid up option </a:t>
            </a:r>
            <a:r>
              <a:rPr lang="en-US"/>
              <a:t>the insurance company uses the cash value of the contract to purchase a single premium insurance contract of the same form as the original policy.  The amount of coverage will be much less than the original policy, but no more premium payments will be required. Thus the policyowner will receive a policy that is paid in full for life.</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12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78" name="Google Shape;1378;p1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79" name="Google Shape;1379;p12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Reduce your death benefit. Gives you a little policy that is completely paid up. </a:t>
            </a:r>
            <a:endParaRPr/>
          </a:p>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p12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86" name="Google Shape;1386;p1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87" name="Google Shape;1387;p12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600"/>
              <a:buNone/>
            </a:pPr>
            <a:r>
              <a:rPr lang="en-US" sz="1600"/>
              <a:t>DIVIDEND OPTIONS:</a:t>
            </a:r>
            <a:endParaRPr/>
          </a:p>
          <a:p>
            <a:pPr indent="0" lvl="0" marL="0" rtl="0" algn="l">
              <a:spcBef>
                <a:spcPts val="0"/>
              </a:spcBef>
              <a:spcAft>
                <a:spcPts val="0"/>
              </a:spcAft>
              <a:buSzPts val="1600"/>
              <a:buNone/>
            </a:pPr>
            <a:r>
              <a:rPr lang="en-US" sz="1600"/>
              <a:t>How do you want to receive your dividend options?</a:t>
            </a:r>
            <a:endParaRPr/>
          </a:p>
          <a:p>
            <a:pPr indent="0" lvl="0" marL="0" rtl="0" algn="l">
              <a:spcBef>
                <a:spcPts val="0"/>
              </a:spcBef>
              <a:spcAft>
                <a:spcPts val="0"/>
              </a:spcAft>
              <a:buSzPts val="1600"/>
              <a:buNone/>
            </a:pPr>
            <a:r>
              <a:rPr b="1" lang="en-US" sz="1600"/>
              <a:t>Cash</a:t>
            </a:r>
            <a:r>
              <a:rPr lang="en-US" sz="1600"/>
              <a:t>: Take the cash and run, lump sum minus fees</a:t>
            </a:r>
            <a:endParaRPr/>
          </a:p>
          <a:p>
            <a:pPr indent="0" lvl="0" marL="0" rtl="0" algn="l">
              <a:spcBef>
                <a:spcPts val="0"/>
              </a:spcBef>
              <a:spcAft>
                <a:spcPts val="0"/>
              </a:spcAft>
              <a:buSzPts val="1600"/>
              <a:buNone/>
            </a:pPr>
            <a:r>
              <a:rPr b="1" lang="en-US" sz="1600"/>
              <a:t>Accumulation</a:t>
            </a:r>
            <a:r>
              <a:rPr lang="en-US" sz="1600"/>
              <a:t>: The company Invests it for the interest and pays you the interest you can invest the $200 and you get $5 in interest and a check from the company of $5 ☺ </a:t>
            </a:r>
            <a:endParaRPr sz="1600"/>
          </a:p>
          <a:p>
            <a:pPr indent="0" lvl="0" marL="0" rtl="0" algn="l">
              <a:spcBef>
                <a:spcPts val="0"/>
              </a:spcBef>
              <a:spcAft>
                <a:spcPts val="0"/>
              </a:spcAft>
              <a:buSzPts val="1600"/>
              <a:buNone/>
            </a:pPr>
            <a:r>
              <a:rPr b="1" lang="en-US" sz="1600"/>
              <a:t>Paid up additions</a:t>
            </a:r>
            <a:r>
              <a:rPr lang="en-US" sz="1600"/>
              <a:t>: to pay up for the rest the policy premiums</a:t>
            </a:r>
            <a:endParaRPr/>
          </a:p>
          <a:p>
            <a:pPr indent="0" lvl="0" marL="0" rtl="0" algn="l">
              <a:spcBef>
                <a:spcPts val="0"/>
              </a:spcBef>
              <a:spcAft>
                <a:spcPts val="0"/>
              </a:spcAft>
              <a:buSzPts val="1600"/>
              <a:buNone/>
            </a:pPr>
            <a:r>
              <a:rPr b="1" lang="en-US" sz="1600"/>
              <a:t>Reduced Premiums</a:t>
            </a:r>
            <a:r>
              <a:rPr lang="en-US" sz="1600"/>
              <a:t>: Use that dividend to reduce your next premiums. </a:t>
            </a:r>
            <a:endParaRPr/>
          </a:p>
          <a:p>
            <a:pPr indent="0" lvl="0" marL="0" rtl="0" algn="l">
              <a:spcBef>
                <a:spcPts val="320"/>
              </a:spcBef>
              <a:spcAft>
                <a:spcPts val="0"/>
              </a:spcAft>
              <a:buClr>
                <a:srgbClr val="FFFFFF"/>
              </a:buClr>
              <a:buSzPts val="1600"/>
              <a:buFont typeface="Cambria"/>
              <a:buNone/>
            </a:pPr>
            <a:r>
              <a:rPr b="1" lang="en-US" sz="1600">
                <a:solidFill>
                  <a:srgbClr val="FFFFFF"/>
                </a:solidFill>
                <a:latin typeface="Cambria"/>
                <a:ea typeface="Cambria"/>
                <a:cs typeface="Cambria"/>
                <a:sym typeface="Cambria"/>
              </a:rPr>
              <a:t>One Year Term: </a:t>
            </a:r>
            <a:r>
              <a:rPr lang="en-US" sz="1600">
                <a:solidFill>
                  <a:srgbClr val="FFFFFF"/>
                </a:solidFill>
                <a:latin typeface="Cambria"/>
                <a:ea typeface="Cambria"/>
                <a:cs typeface="Cambria"/>
                <a:sym typeface="Cambria"/>
              </a:rPr>
              <a:t>Use dividends to pay for additional insurance for one year</a:t>
            </a:r>
            <a:endParaRPr/>
          </a:p>
          <a:p>
            <a:pPr indent="0" lvl="0" marL="0" rtl="0" algn="l">
              <a:spcBef>
                <a:spcPts val="0"/>
              </a:spcBef>
              <a:spcAft>
                <a:spcPts val="0"/>
              </a:spcAft>
              <a:buNone/>
            </a:pPr>
            <a:r>
              <a:t/>
            </a:r>
            <a:endParaRPr sz="1600">
              <a:solidFill>
                <a:srgbClr val="FFFFFF"/>
              </a:solidFill>
              <a:latin typeface="Cambria"/>
              <a:ea typeface="Cambria"/>
              <a:cs typeface="Cambria"/>
              <a:sym typeface="Cambria"/>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p12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393" name="Google Shape;1393;p1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94" name="Google Shape;1394;p12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How do you want your death benefit?  </a:t>
            </a:r>
            <a:endParaRPr/>
          </a:p>
          <a:p>
            <a:pPr indent="0" lvl="0" marL="0" rtl="0" algn="l">
              <a:spcBef>
                <a:spcPts val="0"/>
              </a:spcBef>
              <a:spcAft>
                <a:spcPts val="0"/>
              </a:spcAft>
              <a:buSzPts val="1800"/>
              <a:buNone/>
            </a:pPr>
            <a:r>
              <a:rPr b="1" lang="en-US"/>
              <a:t>Cash</a:t>
            </a:r>
            <a:r>
              <a:rPr lang="en-US"/>
              <a:t> please, is always an option. </a:t>
            </a:r>
            <a:endParaRPr/>
          </a:p>
          <a:p>
            <a:pPr indent="0" lvl="0" marL="0" rtl="0" algn="l">
              <a:spcBef>
                <a:spcPts val="0"/>
              </a:spcBef>
              <a:spcAft>
                <a:spcPts val="0"/>
              </a:spcAft>
              <a:buSzPts val="1800"/>
              <a:buNone/>
            </a:pPr>
            <a:r>
              <a:rPr lang="en-US"/>
              <a:t>I want payments for a </a:t>
            </a:r>
            <a:r>
              <a:rPr b="1" lang="en-US"/>
              <a:t>fixed amount </a:t>
            </a:r>
            <a:r>
              <a:rPr lang="en-US"/>
              <a:t>each month until it’s gone. </a:t>
            </a:r>
            <a:endParaRPr/>
          </a:p>
          <a:p>
            <a:pPr indent="0" lvl="0" marL="0" rtl="0" algn="l">
              <a:spcBef>
                <a:spcPts val="0"/>
              </a:spcBef>
              <a:spcAft>
                <a:spcPts val="0"/>
              </a:spcAft>
              <a:buSzPts val="1800"/>
              <a:buNone/>
            </a:pPr>
            <a:r>
              <a:rPr lang="en-US"/>
              <a:t>I want payments until I am 80 each month so for a </a:t>
            </a:r>
            <a:r>
              <a:rPr b="1" lang="en-US"/>
              <a:t>fixed period</a:t>
            </a:r>
            <a:r>
              <a:rPr lang="en-US"/>
              <a:t>.  </a:t>
            </a:r>
            <a:endParaRPr/>
          </a:p>
          <a:p>
            <a:pPr indent="0" lvl="0" marL="0" rtl="0" algn="l">
              <a:spcBef>
                <a:spcPts val="0"/>
              </a:spcBef>
              <a:spcAft>
                <a:spcPts val="0"/>
              </a:spcAft>
              <a:buSzPts val="1800"/>
              <a:buNone/>
            </a:pPr>
            <a:r>
              <a:rPr lang="en-US"/>
              <a:t>I want it for the rest of my </a:t>
            </a:r>
            <a:r>
              <a:rPr b="1" lang="en-US"/>
              <a:t>life</a:t>
            </a:r>
            <a:r>
              <a:rPr lang="en-US"/>
              <a:t> until death, </a:t>
            </a:r>
            <a:endParaRPr/>
          </a:p>
          <a:p>
            <a:pPr indent="0" lvl="0" marL="0" rtl="0" algn="l">
              <a:spcBef>
                <a:spcPts val="0"/>
              </a:spcBef>
              <a:spcAft>
                <a:spcPts val="0"/>
              </a:spcAft>
              <a:buSzPts val="1800"/>
              <a:buNone/>
            </a:pPr>
            <a:r>
              <a:rPr lang="en-US"/>
              <a:t>I will let it accumulate </a:t>
            </a:r>
            <a:r>
              <a:rPr b="1" lang="en-US"/>
              <a:t>interest</a:t>
            </a:r>
            <a:r>
              <a:rPr lang="en-US"/>
              <a:t>, I get interest and company gets principal INTEREST IS TAXABLE!</a:t>
            </a:r>
            <a:endParaRPr/>
          </a:p>
          <a:p>
            <a:pPr indent="0" lvl="0" marL="0" rtl="0" algn="l">
              <a:spcBef>
                <a:spcPts val="0"/>
              </a:spcBef>
              <a:spcAft>
                <a:spcPts val="0"/>
              </a:spcAft>
              <a:buSzPts val="1800"/>
              <a:buNone/>
            </a:pPr>
            <a:r>
              <a:rPr lang="en-US"/>
              <a:t>Interest is default if not otherwise stated.</a:t>
            </a:r>
            <a:endParaRPr/>
          </a:p>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1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00" name="Google Shape;1400;p12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Accelerated benefit provision</a:t>
            </a:r>
            <a:r>
              <a:rPr lang="en-US"/>
              <a:t>: those that are suffering from AIDS or need death benefit up front to pay for dying costs.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Viatical Settlement</a:t>
            </a:r>
            <a:r>
              <a:rPr lang="en-US"/>
              <a:t>: Extreme medical care/terminal or severe chronic illness, sell the life insurance to viatical companies. The company gives you the benefit more than 50% but then they own the policy when you die they get paid.</a:t>
            </a:r>
            <a:endParaRPr/>
          </a:p>
          <a:p>
            <a:pPr indent="0" lvl="0" marL="0" rtl="0" algn="l">
              <a:spcBef>
                <a:spcPts val="0"/>
              </a:spcBef>
              <a:spcAft>
                <a:spcPts val="0"/>
              </a:spcAft>
              <a:buNone/>
            </a:pPr>
            <a:r>
              <a:t/>
            </a:r>
            <a:endParaRPr/>
          </a:p>
        </p:txBody>
      </p:sp>
      <p:sp>
        <p:nvSpPr>
          <p:cNvPr id="1401" name="Google Shape;1401;p12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1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07" name="Google Shape;1407;p12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Other exclusions, scuba diving, sky diving etc.</a:t>
            </a:r>
            <a:endParaRPr/>
          </a:p>
        </p:txBody>
      </p:sp>
      <p:sp>
        <p:nvSpPr>
          <p:cNvPr id="1408" name="Google Shape;1408;p12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2" name="Google Shape;282;p1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Insurance companies are </a:t>
            </a:r>
            <a:r>
              <a:rPr b="1" lang="en-US"/>
              <a:t>classified by geography </a:t>
            </a:r>
            <a:r>
              <a:rPr lang="en-US"/>
              <a:t>either domestic/foreign/alien. </a:t>
            </a:r>
            <a:endParaRPr/>
          </a:p>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p13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414" name="Google Shape;1414;p1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15" name="Google Shape;1415;p13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D</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p13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422" name="Google Shape;1422;p1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23" name="Google Shape;1423;p13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 </a:t>
            </a:r>
            <a:endParaRPr/>
          </a:p>
          <a:p>
            <a:pPr indent="0" lvl="0" marL="0" rtl="0" algn="l">
              <a:spcBef>
                <a:spcPts val="0"/>
              </a:spcBef>
              <a:spcAft>
                <a:spcPts val="0"/>
              </a:spcAft>
              <a:buSzPts val="1800"/>
              <a:buNone/>
            </a:pPr>
            <a:r>
              <a:rPr lang="en-US"/>
              <a:t>The insuring clause says the insurer will provide insurance</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p13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430" name="Google Shape;1430;p1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31" name="Google Shape;1431;p13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13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438" name="Google Shape;1438;p1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39" name="Google Shape;1439;p13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 </a:t>
            </a:r>
            <a:endParaRPr/>
          </a:p>
          <a:p>
            <a:pPr indent="0" lvl="0" marL="0" rtl="0" algn="l">
              <a:spcBef>
                <a:spcPts val="0"/>
              </a:spcBef>
              <a:spcAft>
                <a:spcPts val="0"/>
              </a:spcAft>
              <a:buSzPts val="1800"/>
              <a:buNone/>
            </a:pPr>
            <a:r>
              <a:rPr lang="en-US"/>
              <a:t>Contingent is anything after the primary beneficiary, it is contingent on the death of the primary beneficiary</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p13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446" name="Google Shape;1446;p13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47" name="Google Shape;1447;p13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1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54" name="Google Shape;1454;p13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55" name="Google Shape;1455;p13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13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461" name="Google Shape;1461;p1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62" name="Google Shape;1462;p13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228600" rtl="0" algn="l">
              <a:spcBef>
                <a:spcPts val="0"/>
              </a:spcBef>
              <a:spcAft>
                <a:spcPts val="0"/>
              </a:spcAft>
              <a:buSzPts val="1800"/>
              <a:buNone/>
            </a:pPr>
            <a:r>
              <a:rPr lang="en-US"/>
              <a:t>Are not life insurance products they are investments</a:t>
            </a:r>
            <a:endParaRPr/>
          </a:p>
          <a:p>
            <a:pPr indent="-114300" lvl="1" marL="685800" rtl="0" algn="l">
              <a:spcBef>
                <a:spcPts val="0"/>
              </a:spcBef>
              <a:spcAft>
                <a:spcPts val="0"/>
              </a:spcAft>
              <a:buSzPts val="1800"/>
              <a:buFont typeface="Calibri"/>
              <a:buAutoNum type="arabicPeriod"/>
            </a:pPr>
            <a:r>
              <a:rPr lang="en-US"/>
              <a:t>They do have Beneficiaries</a:t>
            </a:r>
            <a:endParaRPr/>
          </a:p>
          <a:p>
            <a:pPr indent="-114300" lvl="1" marL="685800" rtl="0" algn="l">
              <a:spcBef>
                <a:spcPts val="0"/>
              </a:spcBef>
              <a:spcAft>
                <a:spcPts val="0"/>
              </a:spcAft>
              <a:buSzPts val="1800"/>
              <a:buFont typeface="Calibri"/>
              <a:buAutoNum type="arabicPeriod"/>
            </a:pPr>
            <a:r>
              <a:rPr lang="en-US"/>
              <a:t>DO NOT have a death benefit THEY ARE NOT LIFE INSURANCE</a:t>
            </a:r>
            <a:endParaRPr/>
          </a:p>
          <a:p>
            <a:pPr indent="-114300" lvl="1" marL="685800" rtl="0" algn="l">
              <a:spcBef>
                <a:spcPts val="0"/>
              </a:spcBef>
              <a:spcAft>
                <a:spcPts val="0"/>
              </a:spcAft>
              <a:buSzPts val="1800"/>
              <a:buFont typeface="Calibri"/>
              <a:buAutoNum type="arabicPeriod"/>
            </a:pPr>
            <a:r>
              <a:rPr lang="en-US"/>
              <a:t>Used to give you a payment through retirement</a:t>
            </a:r>
            <a:endParaRPr/>
          </a:p>
          <a:p>
            <a:pPr indent="-114300" lvl="1" marL="685800" rtl="0" algn="l">
              <a:spcBef>
                <a:spcPts val="0"/>
              </a:spcBef>
              <a:spcAft>
                <a:spcPts val="0"/>
              </a:spcAft>
              <a:buSzPts val="1800"/>
              <a:buFont typeface="Calibri"/>
              <a:buAutoNum type="arabicPeriod"/>
            </a:pPr>
            <a:r>
              <a:rPr lang="en-US"/>
              <a:t>Protects against the risk of living too long</a:t>
            </a:r>
            <a:endParaRPr/>
          </a:p>
          <a:p>
            <a:pPr indent="0" lvl="1" marL="68580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13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471" name="Google Shape;1471;p1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72" name="Google Shape;1472;p13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NO DEATH BENEFIT!</a:t>
            </a:r>
            <a:endParaRPr/>
          </a:p>
          <a:p>
            <a:pPr indent="0" lvl="0" marL="0" rtl="0" algn="l">
              <a:spcBef>
                <a:spcPts val="0"/>
              </a:spcBef>
              <a:spcAft>
                <a:spcPts val="0"/>
              </a:spcAft>
              <a:buSzPts val="1800"/>
              <a:buNone/>
            </a:pPr>
            <a:r>
              <a:rPr lang="en-US"/>
              <a:t>Definition: Liquidation of a capital sum usually to save for retirement or to liquidate an estate to provide an income for life.</a:t>
            </a:r>
            <a:endParaRPr/>
          </a:p>
          <a:p>
            <a:pPr indent="0" lvl="0" marL="0" rtl="0" algn="l">
              <a:spcBef>
                <a:spcPts val="0"/>
              </a:spcBef>
              <a:spcAft>
                <a:spcPts val="0"/>
              </a:spcAft>
              <a:buSzPts val="1800"/>
              <a:buNone/>
            </a:pPr>
            <a:r>
              <a:rPr lang="en-US"/>
              <a:t>Annuity purpose is to provide an income for an annuitant after you are gone. </a:t>
            </a:r>
            <a:endParaRPr/>
          </a:p>
          <a:p>
            <a:pPr indent="0" lvl="0" marL="0" rtl="0" algn="l">
              <a:spcBef>
                <a:spcPts val="0"/>
              </a:spcBef>
              <a:spcAft>
                <a:spcPts val="0"/>
              </a:spcAft>
              <a:buSzPts val="1800"/>
              <a:buNone/>
            </a:pPr>
            <a:r>
              <a:rPr lang="en-US"/>
              <a:t>There is a big difference from life insurance.</a:t>
            </a:r>
            <a:endParaRPr/>
          </a:p>
          <a:p>
            <a:pPr indent="0" lvl="0" marL="0" rtl="0" algn="l">
              <a:spcBef>
                <a:spcPts val="0"/>
              </a:spcBef>
              <a:spcAft>
                <a:spcPts val="0"/>
              </a:spcAft>
              <a:buSzPts val="1800"/>
              <a:buNone/>
            </a:pPr>
            <a:r>
              <a:rPr lang="en-US"/>
              <a:t>A TAX FACT: Annuities are taxable and death benefits with life policies are not taxable</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1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78" name="Google Shape;1478;p13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 over slide</a:t>
            </a:r>
            <a:endParaRPr/>
          </a:p>
        </p:txBody>
      </p:sp>
      <p:sp>
        <p:nvSpPr>
          <p:cNvPr id="1479" name="Google Shape;1479;p13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p13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490" name="Google Shape;1490;p1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91" name="Google Shape;1491;p13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Annuitant=insured</a:t>
            </a:r>
            <a:endParaRPr/>
          </a:p>
          <a:p>
            <a:pPr indent="0" lvl="0" marL="0" rtl="0" algn="l">
              <a:spcBef>
                <a:spcPts val="0"/>
              </a:spcBef>
              <a:spcAft>
                <a:spcPts val="0"/>
              </a:spcAft>
              <a:buSzPts val="1800"/>
              <a:buNone/>
            </a:pPr>
            <a:r>
              <a:rPr lang="en-US"/>
              <a:t>Owner=same as annuitant or not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8" name="Google Shape;288;p1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Domestic companies: </a:t>
            </a:r>
            <a:r>
              <a:rPr lang="en-US"/>
              <a:t>the insurance company is organized under the laws of that state.</a:t>
            </a:r>
            <a:endParaRPr/>
          </a:p>
          <a:p>
            <a:pPr indent="0" lvl="0" marL="0" rtl="0" algn="l">
              <a:spcBef>
                <a:spcPts val="0"/>
              </a:spcBef>
              <a:spcAft>
                <a:spcPts val="0"/>
              </a:spcAft>
              <a:buSzPts val="1800"/>
              <a:buNone/>
            </a:pPr>
            <a:r>
              <a:rPr lang="en-US"/>
              <a:t>What are some examples: DMBA/IHC select care. In THE STATE of UTAH or state specific.</a:t>
            </a:r>
            <a:endParaRPr/>
          </a:p>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p14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04" name="Google Shape;1504;p14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05" name="Google Shape;1505;p14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p14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512" name="Google Shape;1512;p141: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13" name="Google Shape;1513;p141: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Guaranteed premiums, conservative</a:t>
            </a:r>
            <a:endParaRPr/>
          </a:p>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4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520" name="Google Shape;1520;p142: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21" name="Google Shape;1521;p142: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Based on stocks and is more risky, variable=stock market/risky</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1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28" name="Google Shape;1528;p14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514350" rtl="0" algn="l">
              <a:spcBef>
                <a:spcPts val="0"/>
              </a:spcBef>
              <a:spcAft>
                <a:spcPts val="0"/>
              </a:spcAft>
              <a:buNone/>
            </a:pPr>
            <a:r>
              <a:rPr lang="en-US"/>
              <a:t>How are my premiums being paid?</a:t>
            </a:r>
            <a:endParaRPr/>
          </a:p>
          <a:p>
            <a:pPr indent="-514350" lvl="1" marL="825500" rtl="0" algn="l">
              <a:spcBef>
                <a:spcPts val="0"/>
              </a:spcBef>
              <a:spcAft>
                <a:spcPts val="0"/>
              </a:spcAft>
              <a:buNone/>
            </a:pPr>
            <a:r>
              <a:rPr b="1" lang="en-US"/>
              <a:t>Single premium payment</a:t>
            </a:r>
            <a:endParaRPr/>
          </a:p>
          <a:p>
            <a:pPr indent="-514350" lvl="2" marL="1117600" rtl="0" algn="l">
              <a:spcBef>
                <a:spcPts val="0"/>
              </a:spcBef>
              <a:spcAft>
                <a:spcPts val="0"/>
              </a:spcAft>
              <a:buNone/>
            </a:pPr>
            <a:r>
              <a:rPr lang="en-US"/>
              <a:t>Lottery, Inheritance, Rollovers (401k)</a:t>
            </a:r>
            <a:endParaRPr/>
          </a:p>
          <a:p>
            <a:pPr indent="-514350" lvl="1" marL="825500" rtl="0" algn="l">
              <a:spcBef>
                <a:spcPts val="0"/>
              </a:spcBef>
              <a:spcAft>
                <a:spcPts val="0"/>
              </a:spcAft>
              <a:buNone/>
            </a:pPr>
            <a:r>
              <a:rPr b="1" lang="en-US"/>
              <a:t>Level (Fixed)</a:t>
            </a:r>
            <a:endParaRPr/>
          </a:p>
          <a:p>
            <a:pPr indent="-514350" lvl="2" marL="1117600" rtl="0" algn="l">
              <a:spcBef>
                <a:spcPts val="0"/>
              </a:spcBef>
              <a:spcAft>
                <a:spcPts val="0"/>
              </a:spcAft>
              <a:buNone/>
            </a:pPr>
            <a:r>
              <a:rPr lang="en-US"/>
              <a:t>$500/mo. for so many months</a:t>
            </a:r>
            <a:endParaRPr/>
          </a:p>
          <a:p>
            <a:pPr indent="-514350" lvl="1" marL="825500" rtl="0" algn="l">
              <a:spcBef>
                <a:spcPts val="0"/>
              </a:spcBef>
              <a:spcAft>
                <a:spcPts val="0"/>
              </a:spcAft>
              <a:buNone/>
            </a:pPr>
            <a:r>
              <a:rPr b="1" lang="en-US"/>
              <a:t>Flexible</a:t>
            </a:r>
            <a:endParaRPr/>
          </a:p>
          <a:p>
            <a:pPr indent="-514350" lvl="2" marL="1117600" rtl="0" algn="l">
              <a:spcBef>
                <a:spcPts val="0"/>
              </a:spcBef>
              <a:spcAft>
                <a:spcPts val="0"/>
              </a:spcAft>
              <a:buNone/>
            </a:pPr>
            <a:r>
              <a:rPr lang="en-US"/>
              <a:t>Put in what you can when you can</a:t>
            </a:r>
            <a:endParaRPr/>
          </a:p>
        </p:txBody>
      </p:sp>
      <p:sp>
        <p:nvSpPr>
          <p:cNvPr id="1529" name="Google Shape;1529;p14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p1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36" name="Google Shape;1536;p14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rmAutofit/>
          </a:bodyPr>
          <a:lstStyle/>
          <a:p>
            <a:pPr indent="0" lvl="0" marL="514350" rtl="0" algn="l">
              <a:spcBef>
                <a:spcPts val="0"/>
              </a:spcBef>
              <a:spcAft>
                <a:spcPts val="0"/>
              </a:spcAft>
              <a:buNone/>
            </a:pPr>
            <a:r>
              <a:rPr lang="en-US"/>
              <a:t>When do my payments begin?</a:t>
            </a:r>
            <a:endParaRPr/>
          </a:p>
          <a:p>
            <a:pPr indent="-514350" lvl="1" marL="825500" rtl="0" algn="l">
              <a:spcBef>
                <a:spcPts val="0"/>
              </a:spcBef>
              <a:spcAft>
                <a:spcPts val="0"/>
              </a:spcAft>
              <a:buNone/>
            </a:pPr>
            <a:r>
              <a:rPr lang="en-US"/>
              <a:t>Immediate Annuity</a:t>
            </a:r>
            <a:endParaRPr/>
          </a:p>
          <a:p>
            <a:pPr indent="-514350" lvl="2" marL="1117600" rtl="0" algn="l">
              <a:spcBef>
                <a:spcPts val="0"/>
              </a:spcBef>
              <a:spcAft>
                <a:spcPts val="0"/>
              </a:spcAft>
              <a:buNone/>
            </a:pPr>
            <a:r>
              <a:rPr lang="en-US"/>
              <a:t>Now to 12 months</a:t>
            </a:r>
            <a:endParaRPr/>
          </a:p>
          <a:p>
            <a:pPr indent="-514350" lvl="1" marL="825500" rtl="0" algn="l">
              <a:spcBef>
                <a:spcPts val="0"/>
              </a:spcBef>
              <a:spcAft>
                <a:spcPts val="0"/>
              </a:spcAft>
              <a:buNone/>
            </a:pPr>
            <a:r>
              <a:rPr lang="en-US"/>
              <a:t>Deferred Annuity</a:t>
            </a:r>
            <a:endParaRPr/>
          </a:p>
          <a:p>
            <a:pPr indent="-514350" lvl="2" marL="1117600" rtl="0" algn="l">
              <a:spcBef>
                <a:spcPts val="0"/>
              </a:spcBef>
              <a:spcAft>
                <a:spcPts val="0"/>
              </a:spcAft>
              <a:buNone/>
            </a:pPr>
            <a:r>
              <a:rPr lang="en-US"/>
              <a:t>One year and one day</a:t>
            </a:r>
            <a:endParaRPr/>
          </a:p>
          <a:p>
            <a:pPr indent="0" lvl="0" marL="0" rtl="0" algn="l">
              <a:spcBef>
                <a:spcPts val="0"/>
              </a:spcBef>
              <a:spcAft>
                <a:spcPts val="0"/>
              </a:spcAft>
              <a:buNone/>
            </a:pPr>
            <a:r>
              <a:t/>
            </a:r>
            <a:endParaRPr/>
          </a:p>
        </p:txBody>
      </p:sp>
      <p:sp>
        <p:nvSpPr>
          <p:cNvPr id="1537" name="Google Shape;1537;p14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p14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46" name="Google Shape;1546;p14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47" name="Google Shape;1547;p14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14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53" name="Google Shape;1553;p14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54" name="Google Shape;1554;p14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p14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560" name="Google Shape;1560;p14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61" name="Google Shape;1561;p147:notes"/>
          <p:cNvSpPr txBox="1"/>
          <p:nvPr>
            <p:ph idx="1" type="body"/>
          </p:nvPr>
        </p:nvSpPr>
        <p:spPr>
          <a:xfrm>
            <a:off x="731837" y="4560887"/>
            <a:ext cx="5851525"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p14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567" name="Google Shape;1567;p14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68" name="Google Shape;1568;p14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Payments continue after death to the beneficiary</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p14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574" name="Google Shape;1574;p14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75" name="Google Shape;1575;p14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Beneficiary receives all the principal in lump payment after death occurs.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4" name="Google Shape;294;p1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Foreign</a:t>
            </a:r>
            <a:r>
              <a:rPr lang="en-US"/>
              <a:t> insurance company organized under the laws of a different state, territory or possession. Their headquarters are not in your state that the insurance is issued. Primerica is a foreign company with their corporate/home office in Georgia and they can still sell insurance here in Utah. </a:t>
            </a:r>
            <a:endParaRPr/>
          </a:p>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p15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581" name="Google Shape;1581;p15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82" name="Google Shape;1582;p15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15 year annuity: Annuitant dies 11 yrs in, 4 yrs remain</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p1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88" name="Google Shape;1588;p15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89" name="Google Shape;1589;p15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p15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595" name="Google Shape;1595;p15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96" name="Google Shape;1596;p15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Payments continue to the survivor of the both of them, so the annuity payment continues to the survivor until their death!</a:t>
            </a:r>
            <a:endParaRPr/>
          </a:p>
          <a:p>
            <a:pPr indent="0" lvl="0" marL="0" rtl="0" algn="l">
              <a:spcBef>
                <a:spcPts val="0"/>
              </a:spcBef>
              <a:spcAft>
                <a:spcPts val="0"/>
              </a:spcAft>
              <a:buSzPts val="1800"/>
              <a:buNone/>
            </a:pPr>
            <a:r>
              <a:rPr lang="en-US"/>
              <a:t>½ or 2/3 the survivor gets only that much at time of death.</a:t>
            </a:r>
            <a:endParaRPr/>
          </a:p>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p15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02" name="Google Shape;1602;p15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We are talking about two different kinds of annuities non-qualified and qualified. CONTRIBUTION LIMITS</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
        <p:nvSpPr>
          <p:cNvPr id="1603" name="Google Shape;1603;p15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p15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09" name="Google Shape;1609;p15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610" name="Google Shape;1610;p15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p15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16" name="Google Shape;1616;p155: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17" name="Google Shape;1617;p155: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Deferred though is after 12 months +1 day. So if you withdraw during accumulation the money is taxed on</a:t>
            </a:r>
            <a:endParaRPr/>
          </a:p>
          <a:p>
            <a:pPr indent="0" lvl="0" marL="0" rtl="0" algn="l">
              <a:spcBef>
                <a:spcPts val="0"/>
              </a:spcBef>
              <a:spcAft>
                <a:spcPts val="0"/>
              </a:spcAft>
              <a:buSzPts val="1800"/>
              <a:buNone/>
            </a:pPr>
            <a:r>
              <a:rPr lang="en-US"/>
              <a:t>LIFO: tax on interest first (last in first out)</a:t>
            </a:r>
            <a:endParaRPr/>
          </a:p>
          <a:p>
            <a:pPr indent="0" lvl="0" marL="0" rtl="0" algn="l">
              <a:spcBef>
                <a:spcPts val="0"/>
              </a:spcBef>
              <a:spcAft>
                <a:spcPts val="0"/>
              </a:spcAft>
              <a:buSzPts val="1800"/>
              <a:buNone/>
            </a:pPr>
            <a:r>
              <a:rPr lang="en-US"/>
              <a:t>The money is taxed once you take payments. Last In First Out they tax the interest first. You also have to claim your early withdrawals on your income taxes. You can only take out yourself during the accumulation period. You then are paid in the annuitization period.</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15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24" name="Google Shape;1624;p156: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25" name="Google Shape;1625;p156: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Accumulation Phase: Tax penalties if you surrender before 59 ½ </a:t>
            </a:r>
            <a:endParaRPr/>
          </a:p>
          <a:p>
            <a:pPr indent="0" lvl="0" marL="0" rtl="0" algn="l">
              <a:spcBef>
                <a:spcPts val="0"/>
              </a:spcBef>
              <a:spcAft>
                <a:spcPts val="0"/>
              </a:spcAft>
              <a:buSzPts val="1800"/>
              <a:buNone/>
            </a:pPr>
            <a:r>
              <a:rPr lang="en-US"/>
              <a:t>DURING ANNUITIZATION phase there is no tax penalty.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p15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32" name="Google Shape;1632;p15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633" name="Google Shape;1633;p15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p15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39" name="Google Shape;1639;p15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40" name="Google Shape;1640;p15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B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p15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47" name="Google Shape;1647;p1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48" name="Google Shape;1648;p15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0" name="Google Shape;300;p1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Alien</a:t>
            </a:r>
            <a:r>
              <a:rPr lang="en-US"/>
              <a:t> insurers are organized under the laws of any jurisdiction other than a state of the United States. Those that have their corporate office out of the country.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p16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55" name="Google Shape;1655;p16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56" name="Google Shape;1656;p16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D</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16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63" name="Google Shape;1663;p16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64" name="Google Shape;1664;p16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Annuity period=annuitization (income) period</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p16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71" name="Google Shape;1671;p16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72" name="Google Shape;1672;p16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16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79" name="Google Shape;1679;p16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680" name="Google Shape;1680;p16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p16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86" name="Google Shape;1686;p16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87" name="Google Shape;1687;p16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Up to this point everything is individual and now it is all group setting insurance.</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p16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696" name="Google Shape;1696;p165: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97" name="Google Shape;1697;p165: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policy is between the employer and the insurer. </a:t>
            </a:r>
            <a:endParaRPr/>
          </a:p>
          <a:p>
            <a:pPr indent="0" lvl="0" marL="0" rtl="0" algn="l">
              <a:spcBef>
                <a:spcPts val="0"/>
              </a:spcBef>
              <a:spcAft>
                <a:spcPts val="0"/>
              </a:spcAft>
              <a:buSzPts val="1800"/>
              <a:buNone/>
            </a:pPr>
            <a:r>
              <a:rPr lang="en-US"/>
              <a:t>The group has to have a reason to be a group, a valid group of some reason other than just getting life insurance, someone has to be the EMPLOYER. </a:t>
            </a:r>
            <a:endParaRPr/>
          </a:p>
          <a:p>
            <a:pPr indent="0" lvl="0" marL="0" rtl="0" algn="l">
              <a:spcBef>
                <a:spcPts val="0"/>
              </a:spcBef>
              <a:spcAft>
                <a:spcPts val="0"/>
              </a:spcAft>
              <a:buSzPts val="1800"/>
              <a:buNone/>
            </a:pPr>
            <a:r>
              <a:rPr lang="en-US"/>
              <a:t>Natural group… not just for the sake of getting life insurance.</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p16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704" name="Google Shape;1704;p166: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05" name="Google Shape;1705;p166: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 over slide</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p16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12" name="Google Shape;1712;p16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Similar to the individual life insurance policy. If they are paying premiums the </a:t>
            </a:r>
            <a:r>
              <a:rPr b="1" lang="en-US"/>
              <a:t>grace period</a:t>
            </a:r>
            <a:r>
              <a:rPr lang="en-US"/>
              <a:t> is there.  </a:t>
            </a:r>
            <a:endParaRPr/>
          </a:p>
          <a:p>
            <a:pPr indent="0" lvl="0" marL="0" rtl="0" algn="l">
              <a:spcBef>
                <a:spcPts val="0"/>
              </a:spcBef>
              <a:spcAft>
                <a:spcPts val="0"/>
              </a:spcAft>
              <a:buSzPts val="1800"/>
              <a:buNone/>
            </a:pPr>
            <a:r>
              <a:rPr lang="en-US"/>
              <a:t>The </a:t>
            </a:r>
            <a:r>
              <a:rPr b="1" lang="en-US"/>
              <a:t>incontestability</a:t>
            </a:r>
            <a:r>
              <a:rPr lang="en-US"/>
              <a:t> clause is there and the insurer has 2 years to correct statements on application other than misstatement of age and sex.</a:t>
            </a:r>
            <a:endParaRPr/>
          </a:p>
          <a:p>
            <a:pPr indent="0" lvl="0" marL="0" rtl="0" algn="l">
              <a:spcBef>
                <a:spcPts val="0"/>
              </a:spcBef>
              <a:spcAft>
                <a:spcPts val="0"/>
              </a:spcAft>
              <a:buSzPts val="1800"/>
              <a:buNone/>
            </a:pPr>
            <a:r>
              <a:rPr b="1" lang="en-US"/>
              <a:t>Entire contract</a:t>
            </a:r>
            <a:r>
              <a:rPr lang="en-US"/>
              <a:t> that it is all there. </a:t>
            </a:r>
            <a:endParaRPr/>
          </a:p>
          <a:p>
            <a:pPr indent="0" lvl="0" marL="0" rtl="0" algn="l">
              <a:spcBef>
                <a:spcPts val="0"/>
              </a:spcBef>
              <a:spcAft>
                <a:spcPts val="0"/>
              </a:spcAft>
              <a:buSzPts val="1800"/>
              <a:buNone/>
            </a:pPr>
            <a:r>
              <a:rPr b="1" lang="en-US"/>
              <a:t>Evidence of insurability</a:t>
            </a:r>
            <a:r>
              <a:rPr lang="en-US"/>
              <a:t>, must be proven if employee joins after open enrollment. </a:t>
            </a:r>
            <a:endParaRPr/>
          </a:p>
          <a:p>
            <a:pPr indent="0" lvl="0" marL="0" rtl="0" algn="l">
              <a:spcBef>
                <a:spcPts val="0"/>
              </a:spcBef>
              <a:spcAft>
                <a:spcPts val="0"/>
              </a:spcAft>
              <a:buSzPts val="1800"/>
              <a:buNone/>
            </a:pPr>
            <a:r>
              <a:rPr b="1" lang="en-US"/>
              <a:t>Misstatement of age</a:t>
            </a:r>
            <a:r>
              <a:rPr lang="en-US"/>
              <a:t> they will go back and change it. </a:t>
            </a:r>
            <a:endParaRPr/>
          </a:p>
          <a:p>
            <a:pPr indent="0" lvl="0" marL="0" rtl="0" algn="l">
              <a:spcBef>
                <a:spcPts val="0"/>
              </a:spcBef>
              <a:spcAft>
                <a:spcPts val="0"/>
              </a:spcAft>
              <a:buSzPts val="1800"/>
              <a:buNone/>
            </a:pPr>
            <a:r>
              <a:rPr b="1" lang="en-US"/>
              <a:t>Facility of payment</a:t>
            </a:r>
            <a:r>
              <a:rPr lang="en-US"/>
              <a:t>, how the dividends are going to be paid out if there are any.  </a:t>
            </a:r>
            <a:endParaRPr/>
          </a:p>
          <a:p>
            <a:pPr indent="0" lvl="0" marL="0" rtl="0" algn="l">
              <a:spcBef>
                <a:spcPts val="0"/>
              </a:spcBef>
              <a:spcAft>
                <a:spcPts val="0"/>
              </a:spcAft>
              <a:buSzPts val="1800"/>
              <a:buNone/>
            </a:pPr>
            <a:r>
              <a:rPr b="1" lang="en-US"/>
              <a:t>Conversion privilege</a:t>
            </a:r>
            <a:r>
              <a:rPr lang="en-US"/>
              <a:t>, if the group policy is dissolved then the individuals have the right from 31 days of master policy is terminated to get same type of coverage from same company, to convert their policy to individual policy.</a:t>
            </a:r>
            <a:endParaRPr/>
          </a:p>
          <a:p>
            <a:pPr indent="0" lvl="0" marL="0" rtl="0" algn="l">
              <a:spcBef>
                <a:spcPts val="0"/>
              </a:spcBef>
              <a:spcAft>
                <a:spcPts val="0"/>
              </a:spcAft>
              <a:buSzPts val="1800"/>
              <a:buNone/>
            </a:pPr>
            <a:r>
              <a:rPr lang="en-US"/>
              <a:t>Individuals receive the </a:t>
            </a:r>
            <a:r>
              <a:rPr b="1" lang="en-US"/>
              <a:t>certificates</a:t>
            </a:r>
            <a:r>
              <a:rPr lang="en-US"/>
              <a:t> and they have a minimum number of participants, stated in the policy</a:t>
            </a:r>
            <a:endParaRPr/>
          </a:p>
        </p:txBody>
      </p:sp>
      <p:sp>
        <p:nvSpPr>
          <p:cNvPr id="1713" name="Google Shape;1713;p16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7" name="Shape 1717"/>
        <p:cNvGrpSpPr/>
        <p:nvPr/>
      </p:nvGrpSpPr>
      <p:grpSpPr>
        <a:xfrm>
          <a:off x="0" y="0"/>
          <a:ext cx="0" cy="0"/>
          <a:chOff x="0" y="0"/>
          <a:chExt cx="0" cy="0"/>
        </a:xfrm>
      </p:grpSpPr>
      <p:sp>
        <p:nvSpPr>
          <p:cNvPr id="1718" name="Google Shape;1718;p16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19" name="Google Shape;1719;p16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Underwriting is different from individual.  </a:t>
            </a:r>
            <a:endParaRPr/>
          </a:p>
          <a:p>
            <a:pPr indent="0" lvl="0" marL="0" rtl="0" algn="l">
              <a:spcBef>
                <a:spcPts val="0"/>
              </a:spcBef>
              <a:spcAft>
                <a:spcPts val="0"/>
              </a:spcAft>
              <a:buSzPts val="1800"/>
              <a:buNone/>
            </a:pPr>
            <a:r>
              <a:rPr lang="en-US"/>
              <a:t>They are looking at the number of employees not their individual health. </a:t>
            </a:r>
            <a:endParaRPr/>
          </a:p>
          <a:p>
            <a:pPr indent="0" lvl="0" marL="0" rtl="0" algn="l">
              <a:spcBef>
                <a:spcPts val="0"/>
              </a:spcBef>
              <a:spcAft>
                <a:spcPts val="0"/>
              </a:spcAft>
              <a:buSzPts val="1800"/>
              <a:buNone/>
            </a:pPr>
            <a:r>
              <a:rPr lang="en-US"/>
              <a:t>They take into consideration the size of the group and also the financial stability of the group, are they doctors, or are they lawn care people?!  </a:t>
            </a:r>
            <a:endParaRPr/>
          </a:p>
          <a:p>
            <a:pPr indent="0" lvl="0" marL="0" rtl="0" algn="l">
              <a:spcBef>
                <a:spcPts val="0"/>
              </a:spcBef>
              <a:spcAft>
                <a:spcPts val="0"/>
              </a:spcAft>
              <a:buSzPts val="1800"/>
              <a:buNone/>
            </a:pPr>
            <a:r>
              <a:rPr lang="en-US"/>
              <a:t>Number of new members.</a:t>
            </a:r>
            <a:endParaRPr/>
          </a:p>
          <a:p>
            <a:pPr indent="0" lvl="0" marL="0" rtl="0" algn="l">
              <a:spcBef>
                <a:spcPts val="0"/>
              </a:spcBef>
              <a:spcAft>
                <a:spcPts val="0"/>
              </a:spcAft>
              <a:buNone/>
            </a:pPr>
            <a:r>
              <a:t/>
            </a:r>
            <a:endParaRPr/>
          </a:p>
        </p:txBody>
      </p:sp>
      <p:sp>
        <p:nvSpPr>
          <p:cNvPr id="1720" name="Google Shape;1720;p16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p16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726" name="Google Shape;1726;p169: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27" name="Google Shape;1727;p169: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Individual Policies put to business use.</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306" name="Google Shape;306;p17: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7" name="Google Shape;307;p17: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Only an authorized insurer, can sell life insurance…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Each state has a department of insurance, that is led by the </a:t>
            </a:r>
            <a:r>
              <a:rPr b="1" lang="en-US"/>
              <a:t>commissioner</a:t>
            </a:r>
            <a:r>
              <a:rPr lang="en-US"/>
              <a:t> who is assigned by the </a:t>
            </a:r>
            <a:r>
              <a:rPr b="1" lang="en-US"/>
              <a:t>Governor</a:t>
            </a:r>
            <a:r>
              <a:rPr lang="en-US"/>
              <a:t> for a </a:t>
            </a:r>
            <a:r>
              <a:rPr b="1" lang="en-US"/>
              <a:t>4 year term</a:t>
            </a:r>
            <a:r>
              <a:rPr lang="en-US"/>
              <a:t>!  VERY IMPORTANT.  Authorized insurers can sell life insurance as long as they have a certificate/license of authority issued by the Dept of Insurance</a:t>
            </a:r>
            <a:endParaRPr/>
          </a:p>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p17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734" name="Google Shape;1734;p170: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35" name="Google Shape;1735;p170: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If you have vital employees</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p17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742" name="Google Shape;1742;p171: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43" name="Google Shape;1743;p171: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NEXT SLIDE HAS DIAGRAM…</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Contract funded with Life Insurance</a:t>
            </a:r>
            <a:endParaRPr/>
          </a:p>
          <a:p>
            <a:pPr indent="0" lvl="0" marL="0" rtl="0" algn="l">
              <a:spcBef>
                <a:spcPts val="0"/>
              </a:spcBef>
              <a:spcAft>
                <a:spcPts val="0"/>
              </a:spcAft>
              <a:buSzPts val="1800"/>
              <a:buNone/>
            </a:pPr>
            <a:r>
              <a:rPr lang="en-US"/>
              <a:t>A legal contract that can be funded with life insurance products. You have 3 partners. </a:t>
            </a:r>
            <a:endParaRPr/>
          </a:p>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p1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50" name="Google Shape;1750;p17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751" name="Google Shape;1751;p17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p17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776" name="Google Shape;1776;p17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77" name="Google Shape;1777;p17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If the entity purchases the insurance than it creates taxable assets. If the partners purchase the policy than it avoids tax problems because it won’t be taxable paid as beneficiaries instead of the company.</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p17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784" name="Google Shape;1784;p174: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85" name="Google Shape;1785;p174: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All you really need to know is that the employer and the employee split the premium and the cash value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Because the owner is the individual you have to know that this is a NON-QUALIFIED plan.</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0" name="Shape 1790"/>
        <p:cNvGrpSpPr/>
        <p:nvPr/>
      </p:nvGrpSpPr>
      <p:grpSpPr>
        <a:xfrm>
          <a:off x="0" y="0"/>
          <a:ext cx="0" cy="0"/>
          <a:chOff x="0" y="0"/>
          <a:chExt cx="0" cy="0"/>
        </a:xfrm>
      </p:grpSpPr>
      <p:sp>
        <p:nvSpPr>
          <p:cNvPr id="1791" name="Google Shape;1791;p17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792" name="Google Shape;1792;p17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93" name="Google Shape;1793;p17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609600" rtl="0" algn="l">
              <a:spcBef>
                <a:spcPts val="0"/>
              </a:spcBef>
              <a:spcAft>
                <a:spcPts val="0"/>
              </a:spcAft>
              <a:buSzPts val="1400"/>
              <a:buNone/>
            </a:pPr>
            <a:r>
              <a:rPr lang="en-US" sz="1400"/>
              <a:t>Now we are going to talk about Qualified plans: We will qualify you if you meet these guidelines:</a:t>
            </a:r>
            <a:endParaRPr/>
          </a:p>
          <a:p>
            <a:pPr indent="0" lvl="0" marL="609600" rtl="0" algn="l">
              <a:spcBef>
                <a:spcPts val="280"/>
              </a:spcBef>
              <a:spcAft>
                <a:spcPts val="0"/>
              </a:spcAft>
              <a:buSzPts val="1400"/>
              <a:buNone/>
            </a:pPr>
            <a:r>
              <a:rPr lang="en-US" sz="1400"/>
              <a:t>READ OFF SLIDE:</a:t>
            </a:r>
            <a:endParaRPr sz="1400">
              <a:solidFill>
                <a:srgbClr val="FFFFFF"/>
              </a:solidFill>
              <a:latin typeface="Cambria"/>
              <a:ea typeface="Cambria"/>
              <a:cs typeface="Cambria"/>
              <a:sym typeface="Cambria"/>
            </a:endParaRPr>
          </a:p>
          <a:p>
            <a:pPr indent="-62230" lvl="1" marL="1066800" rtl="0" algn="l">
              <a:spcBef>
                <a:spcPts val="320"/>
              </a:spcBef>
              <a:spcAft>
                <a:spcPts val="0"/>
              </a:spcAft>
              <a:buClr>
                <a:srgbClr val="CC4757"/>
              </a:buClr>
              <a:buSzPts val="980"/>
              <a:buFont typeface="Noto Sans Symbols"/>
              <a:buChar char="◆"/>
            </a:pPr>
            <a:r>
              <a:rPr lang="en-US" sz="1400"/>
              <a:t>Vesting: The right an employee gradually acquires by length of service at a company to receive employer-sponsored benefits, such as profit-sharing or a pension. After the vesting period elapses, entitlement to those benefits remains even if employment is subsequently terminated with the company.</a:t>
            </a:r>
            <a:br>
              <a:rPr lang="en-US" sz="1600"/>
            </a:br>
            <a:r>
              <a:rPr lang="en-US" sz="1600">
                <a:solidFill>
                  <a:srgbClr val="FFFFFF"/>
                </a:solidFill>
                <a:latin typeface="Cambria"/>
                <a:ea typeface="Cambria"/>
                <a:cs typeface="Cambria"/>
                <a:sym typeface="Cambria"/>
              </a:rPr>
              <a:t> </a:t>
            </a:r>
            <a:endParaRPr sz="1600"/>
          </a:p>
          <a:p>
            <a:pPr indent="0" lvl="0" marL="0" rtl="0" algn="l">
              <a:spcBef>
                <a:spcPts val="0"/>
              </a:spcBef>
              <a:spcAft>
                <a:spcPts val="0"/>
              </a:spcAft>
              <a:buNone/>
            </a:pPr>
            <a:r>
              <a:t/>
            </a:r>
            <a:endParaRPr sz="1600"/>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p17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799" name="Google Shape;1799;p17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00" name="Google Shape;1800;p17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Like 401k it is a percentage of income, and employers can match it up to 50% not a specified number at the end.</a:t>
            </a:r>
            <a:endParaRPr/>
          </a:p>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p17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806" name="Google Shape;1806;p17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07" name="Google Shape;1807;p17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Direct opposite, will be the fixed amount at end not a certain number of $ going in</a:t>
            </a:r>
            <a:endParaRPr/>
          </a:p>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p17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13" name="Google Shape;1813;p17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SINCE QUALIFIED PLANS ARE DESIGNED AS RETIREMENT PLANS, A TAX PENALTY IS IMPOSED FOR EARLY WITHDRAWALS BY AN INDIVIDUAL. </a:t>
            </a:r>
            <a:endParaRPr/>
          </a:p>
          <a:p>
            <a:pPr indent="0" lvl="0" marL="0" rtl="0" algn="l">
              <a:spcBef>
                <a:spcPts val="0"/>
              </a:spcBef>
              <a:spcAft>
                <a:spcPts val="0"/>
              </a:spcAft>
              <a:buNone/>
            </a:pPr>
            <a:r>
              <a:t/>
            </a:r>
            <a:endParaRPr/>
          </a:p>
        </p:txBody>
      </p:sp>
      <p:sp>
        <p:nvSpPr>
          <p:cNvPr id="1814" name="Google Shape;1814;p17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p17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820" name="Google Shape;1820;p17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21" name="Google Shape;1821;p17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 OVER SLIDE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THERE ARE FOUR MAIN TYPES OF QUALIFIED PLANS! What are they?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13" name="Google Shape;313;p1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After you are life licensed then you have authority to do more things.  </a:t>
            </a:r>
            <a:endParaRPr/>
          </a:p>
          <a:p>
            <a:pPr indent="0" lvl="0" marL="0" rtl="0" algn="l">
              <a:spcBef>
                <a:spcPts val="0"/>
              </a:spcBef>
              <a:spcAft>
                <a:spcPts val="0"/>
              </a:spcAft>
              <a:buSzPts val="1600"/>
              <a:buNone/>
            </a:pPr>
            <a:r>
              <a:t/>
            </a:r>
            <a:endParaRPr sz="1600"/>
          </a:p>
          <a:p>
            <a:pPr indent="-71120" lvl="0" marL="0" rtl="0" algn="l">
              <a:spcBef>
                <a:spcPts val="320"/>
              </a:spcBef>
              <a:spcAft>
                <a:spcPts val="0"/>
              </a:spcAft>
              <a:buClr>
                <a:srgbClr val="CC4757"/>
              </a:buClr>
              <a:buSzPts val="1120"/>
              <a:buFont typeface="Noto Sans Symbols"/>
              <a:buChar char="◆"/>
            </a:pPr>
            <a:r>
              <a:rPr b="1" lang="en-US" sz="1600">
                <a:solidFill>
                  <a:srgbClr val="FFFFFF"/>
                </a:solidFill>
                <a:latin typeface="Cambria"/>
                <a:ea typeface="Cambria"/>
                <a:cs typeface="Cambria"/>
                <a:sym typeface="Cambria"/>
              </a:rPr>
              <a:t>Express Authority </a:t>
            </a:r>
            <a:r>
              <a:rPr lang="en-US" sz="1600">
                <a:solidFill>
                  <a:srgbClr val="FFFFFF"/>
                </a:solidFill>
                <a:latin typeface="Cambria"/>
                <a:ea typeface="Cambria"/>
                <a:cs typeface="Cambria"/>
                <a:sym typeface="Cambria"/>
              </a:rPr>
              <a:t>– powers granted in the agency agreement</a:t>
            </a:r>
            <a:endParaRPr/>
          </a:p>
          <a:p>
            <a:pPr indent="-71119" lvl="1" marL="776287" rtl="0" algn="l">
              <a:spcBef>
                <a:spcPts val="320"/>
              </a:spcBef>
              <a:spcAft>
                <a:spcPts val="0"/>
              </a:spcAft>
              <a:buClr>
                <a:srgbClr val="CC4757"/>
              </a:buClr>
              <a:buSzPts val="1120"/>
              <a:buFont typeface="Noto Sans Symbols"/>
              <a:buChar char="◆"/>
            </a:pPr>
            <a:r>
              <a:rPr lang="en-US" sz="1600">
                <a:solidFill>
                  <a:srgbClr val="FFFFFF"/>
                </a:solidFill>
                <a:latin typeface="Cambria"/>
                <a:ea typeface="Cambria"/>
                <a:cs typeface="Cambria"/>
                <a:sym typeface="Cambria"/>
              </a:rPr>
              <a:t>Your agent agreement is your company contract that gives you the authority to act in the company’s name</a:t>
            </a:r>
            <a:endParaRPr/>
          </a:p>
          <a:p>
            <a:pPr indent="-71120" lvl="0" marL="0" rtl="0" algn="l">
              <a:spcBef>
                <a:spcPts val="320"/>
              </a:spcBef>
              <a:spcAft>
                <a:spcPts val="0"/>
              </a:spcAft>
              <a:buClr>
                <a:srgbClr val="CC4757"/>
              </a:buClr>
              <a:buSzPts val="1120"/>
              <a:buFont typeface="Noto Sans Symbols"/>
              <a:buChar char="◆"/>
            </a:pPr>
            <a:r>
              <a:rPr b="1" lang="en-US" sz="1600">
                <a:solidFill>
                  <a:srgbClr val="FFFFFF"/>
                </a:solidFill>
                <a:latin typeface="Cambria"/>
                <a:ea typeface="Cambria"/>
                <a:cs typeface="Cambria"/>
                <a:sym typeface="Cambria"/>
              </a:rPr>
              <a:t>Implied Authority </a:t>
            </a:r>
            <a:r>
              <a:rPr lang="en-US" sz="1600">
                <a:solidFill>
                  <a:srgbClr val="FFFFFF"/>
                </a:solidFill>
                <a:latin typeface="Cambria"/>
                <a:ea typeface="Cambria"/>
                <a:cs typeface="Cambria"/>
                <a:sym typeface="Cambria"/>
              </a:rPr>
              <a:t>– must have to do your job</a:t>
            </a:r>
            <a:endParaRPr/>
          </a:p>
          <a:p>
            <a:pPr indent="-71119" lvl="1" marL="776287" rtl="0" algn="l">
              <a:spcBef>
                <a:spcPts val="320"/>
              </a:spcBef>
              <a:spcAft>
                <a:spcPts val="0"/>
              </a:spcAft>
              <a:buClr>
                <a:srgbClr val="CC4757"/>
              </a:buClr>
              <a:buSzPts val="1120"/>
              <a:buFont typeface="Noto Sans Symbols"/>
              <a:buChar char="◆"/>
            </a:pPr>
            <a:r>
              <a:rPr lang="en-US" sz="1600">
                <a:solidFill>
                  <a:srgbClr val="FFFFFF"/>
                </a:solidFill>
                <a:latin typeface="Cambria"/>
                <a:ea typeface="Cambria"/>
                <a:cs typeface="Cambria"/>
                <a:sym typeface="Cambria"/>
              </a:rPr>
              <a:t>Collecting Money/premium</a:t>
            </a:r>
            <a:endParaRPr/>
          </a:p>
          <a:p>
            <a:pPr indent="-71120" lvl="0" marL="0" rtl="0" algn="l">
              <a:spcBef>
                <a:spcPts val="320"/>
              </a:spcBef>
              <a:spcAft>
                <a:spcPts val="0"/>
              </a:spcAft>
              <a:buClr>
                <a:srgbClr val="CC4757"/>
              </a:buClr>
              <a:buSzPts val="1120"/>
              <a:buFont typeface="Noto Sans Symbols"/>
              <a:buChar char="◆"/>
            </a:pPr>
            <a:r>
              <a:rPr b="1" lang="en-US" sz="1600">
                <a:solidFill>
                  <a:srgbClr val="FFFFFF"/>
                </a:solidFill>
                <a:latin typeface="Cambria"/>
                <a:ea typeface="Cambria"/>
                <a:cs typeface="Cambria"/>
                <a:sym typeface="Cambria"/>
              </a:rPr>
              <a:t>Apparent Authority </a:t>
            </a:r>
            <a:r>
              <a:rPr lang="en-US" sz="1600">
                <a:solidFill>
                  <a:srgbClr val="FFFFFF"/>
                </a:solidFill>
                <a:latin typeface="Cambria"/>
                <a:ea typeface="Cambria"/>
                <a:cs typeface="Cambria"/>
                <a:sym typeface="Cambria"/>
              </a:rPr>
              <a:t>– what the public reasonably believes an agent can do</a:t>
            </a:r>
            <a:endParaRPr sz="1600"/>
          </a:p>
          <a:p>
            <a:pPr indent="-71119" lvl="1" marL="776287" rtl="0" algn="l">
              <a:spcBef>
                <a:spcPts val="320"/>
              </a:spcBef>
              <a:spcAft>
                <a:spcPts val="0"/>
              </a:spcAft>
              <a:buClr>
                <a:srgbClr val="CC4757"/>
              </a:buClr>
              <a:buSzPts val="1120"/>
              <a:buFont typeface="Noto Sans Symbols"/>
              <a:buChar char="◆"/>
            </a:pPr>
            <a:r>
              <a:rPr lang="en-US" sz="1600"/>
              <a:t>Business cards makes the customer believe you have authority, your insurance certificate/license</a:t>
            </a:r>
            <a:endParaRPr/>
          </a:p>
          <a:p>
            <a:pPr indent="-71119" lvl="1" marL="776287" rtl="0" algn="l">
              <a:spcBef>
                <a:spcPts val="320"/>
              </a:spcBef>
              <a:spcAft>
                <a:spcPts val="0"/>
              </a:spcAft>
              <a:buClr>
                <a:srgbClr val="CC4757"/>
              </a:buClr>
              <a:buSzPts val="1120"/>
              <a:buFont typeface="Noto Sans Symbols"/>
              <a:buChar char="◆"/>
            </a:pPr>
            <a:r>
              <a:rPr lang="en-US" sz="1600"/>
              <a:t>YOU REPRESENT the insured, not the insurer!  Agents represent the insurance COMPANY! </a:t>
            </a:r>
            <a:endParaRPr/>
          </a:p>
          <a:p>
            <a:pPr indent="0" lvl="0" marL="0" rtl="0" algn="l">
              <a:spcBef>
                <a:spcPts val="0"/>
              </a:spcBef>
              <a:spcAft>
                <a:spcPts val="0"/>
              </a:spcAft>
              <a:buNone/>
            </a:pPr>
            <a:r>
              <a:t/>
            </a:r>
            <a:endParaRPr sz="1600"/>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5" name="Shape 1825"/>
        <p:cNvGrpSpPr/>
        <p:nvPr/>
      </p:nvGrpSpPr>
      <p:grpSpPr>
        <a:xfrm>
          <a:off x="0" y="0"/>
          <a:ext cx="0" cy="0"/>
          <a:chOff x="0" y="0"/>
          <a:chExt cx="0" cy="0"/>
        </a:xfrm>
      </p:grpSpPr>
      <p:sp>
        <p:nvSpPr>
          <p:cNvPr id="1826" name="Google Shape;1826;p18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827" name="Google Shape;1827;p180: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28" name="Google Shape;1828;p180: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 over slide</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p18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835" name="Google Shape;1835;p181: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36" name="Google Shape;1836;p181: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IRS sees the money in there is already taxed, when you take distributions the money taken out is not taxable.</a:t>
            </a:r>
            <a:endParaRPr/>
          </a:p>
          <a:p>
            <a:pPr indent="0" lvl="0" marL="0" rtl="0" algn="l">
              <a:spcBef>
                <a:spcPts val="0"/>
              </a:spcBef>
              <a:spcAft>
                <a:spcPts val="0"/>
              </a:spcAft>
              <a:buSzPts val="1800"/>
              <a:buNone/>
            </a:pPr>
            <a:r>
              <a:rPr lang="en-US"/>
              <a:t> You also don’t have the 70 ½ rule that you don’t have to take it out. </a:t>
            </a:r>
            <a:endParaRPr/>
          </a:p>
          <a:p>
            <a:pPr indent="0" lvl="0" marL="0" rtl="0" algn="l">
              <a:spcBef>
                <a:spcPts val="0"/>
              </a:spcBef>
              <a:spcAft>
                <a:spcPts val="0"/>
              </a:spcAft>
              <a:buSzPts val="1800"/>
              <a:buNone/>
            </a:pPr>
            <a:r>
              <a:rPr lang="en-US"/>
              <a:t>Distributions are tax free</a:t>
            </a:r>
            <a:endParaRPr/>
          </a:p>
          <a:p>
            <a:pPr indent="0" lvl="0" marL="0" rtl="0" algn="l">
              <a:spcBef>
                <a:spcPts val="0"/>
              </a:spcBef>
              <a:spcAft>
                <a:spcPts val="0"/>
              </a:spcAft>
              <a:buSzPts val="1800"/>
              <a:buNone/>
            </a:pPr>
            <a:r>
              <a:rPr lang="en-US"/>
              <a:t>70 ½ rule does not apply</a:t>
            </a:r>
            <a:endParaRPr/>
          </a:p>
          <a:p>
            <a:pPr indent="0" lvl="0" marL="0" rtl="0" algn="l">
              <a:spcBef>
                <a:spcPts val="0"/>
              </a:spcBef>
              <a:spcAft>
                <a:spcPts val="0"/>
              </a:spcAft>
              <a:buSzPts val="1800"/>
              <a:buNone/>
            </a:pPr>
            <a:r>
              <a:rPr lang="en-US"/>
              <a:t>5k per spouse per year</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1" name="Shape 1841"/>
        <p:cNvGrpSpPr/>
        <p:nvPr/>
      </p:nvGrpSpPr>
      <p:grpSpPr>
        <a:xfrm>
          <a:off x="0" y="0"/>
          <a:ext cx="0" cy="0"/>
          <a:chOff x="0" y="0"/>
          <a:chExt cx="0" cy="0"/>
        </a:xfrm>
      </p:grpSpPr>
      <p:sp>
        <p:nvSpPr>
          <p:cNvPr id="1842" name="Google Shape;1842;p18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843" name="Google Shape;1843;p182: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44" name="Google Shape;1844;p182: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What individual would qualify?  Different employers and then a self employed one, need to know who qualifies. Basically need to know WHO can participate in these groups that it is for self employers.</a:t>
            </a:r>
            <a:endParaRPr/>
          </a:p>
          <a:p>
            <a:pPr indent="0" lvl="0" marL="0" rtl="0" algn="l">
              <a:spcBef>
                <a:spcPts val="0"/>
              </a:spcBef>
              <a:spcAft>
                <a:spcPts val="0"/>
              </a:spcAft>
              <a:buSzPts val="1800"/>
              <a:buNone/>
            </a:pPr>
            <a:r>
              <a:rPr lang="en-US"/>
              <a:t>Know 21-1-1k</a:t>
            </a:r>
            <a:endParaRPr/>
          </a:p>
          <a:p>
            <a:pPr indent="0" lvl="0" marL="0" rtl="0" algn="l">
              <a:spcBef>
                <a:spcPts val="0"/>
              </a:spcBef>
              <a:spcAft>
                <a:spcPts val="0"/>
              </a:spcAft>
              <a:buSzPts val="1800"/>
              <a:buNone/>
            </a:pPr>
            <a:r>
              <a:rPr lang="en-US"/>
              <a:t>At least 21</a:t>
            </a:r>
            <a:endParaRPr/>
          </a:p>
          <a:p>
            <a:pPr indent="0" lvl="0" marL="0" rtl="0" algn="l">
              <a:spcBef>
                <a:spcPts val="0"/>
              </a:spcBef>
              <a:spcAft>
                <a:spcPts val="0"/>
              </a:spcAft>
              <a:buSzPts val="1800"/>
              <a:buNone/>
            </a:pPr>
            <a:r>
              <a:rPr lang="en-US"/>
              <a:t>Have to work for company for 1 year minimum</a:t>
            </a:r>
            <a:endParaRPr/>
          </a:p>
          <a:p>
            <a:pPr indent="0" lvl="0" marL="0" rtl="0" algn="l">
              <a:spcBef>
                <a:spcPts val="0"/>
              </a:spcBef>
              <a:spcAft>
                <a:spcPts val="0"/>
              </a:spcAft>
              <a:buSzPts val="1800"/>
              <a:buNone/>
            </a:pPr>
            <a:r>
              <a:rPr lang="en-US"/>
              <a:t>Have to work 1000 hours in 1 year</a:t>
            </a:r>
            <a:endParaRPr/>
          </a:p>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p18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52" name="Google Shape;1852;p18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lnSpc>
                <a:spcPct val="90000"/>
              </a:lnSpc>
              <a:spcBef>
                <a:spcPts val="0"/>
              </a:spcBef>
              <a:spcAft>
                <a:spcPts val="0"/>
              </a:spcAft>
              <a:buSzPts val="1800"/>
              <a:buNone/>
            </a:pPr>
            <a:r>
              <a:rPr lang="en-US"/>
              <a:t>Self Employee Pension Plans SEPS</a:t>
            </a:r>
            <a:endParaRPr/>
          </a:p>
          <a:p>
            <a:pPr indent="0" lvl="0" marL="0" rtl="0" algn="l">
              <a:lnSpc>
                <a:spcPct val="90000"/>
              </a:lnSpc>
              <a:spcBef>
                <a:spcPts val="0"/>
              </a:spcBef>
              <a:spcAft>
                <a:spcPts val="0"/>
              </a:spcAft>
              <a:buSzPts val="1800"/>
              <a:buNone/>
            </a:pPr>
            <a:r>
              <a:rPr lang="en-US"/>
              <a:t>Generally IRAs that the employer sets up for the eligible employees. 2111 (twenty one eleven rule) have to be 21 years old, 1 year employment, and 1,000 hours in a year. </a:t>
            </a:r>
            <a:endParaRPr/>
          </a:p>
          <a:p>
            <a:pPr indent="0" lvl="0" marL="0" rtl="0" algn="l">
              <a:spcBef>
                <a:spcPts val="0"/>
              </a:spcBef>
              <a:spcAft>
                <a:spcPts val="0"/>
              </a:spcAft>
              <a:buNone/>
            </a:pPr>
            <a:r>
              <a:t/>
            </a:r>
            <a:endParaRPr/>
          </a:p>
        </p:txBody>
      </p:sp>
      <p:sp>
        <p:nvSpPr>
          <p:cNvPr id="1853" name="Google Shape;1853;p18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p18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60" name="Google Shape;1860;p18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lnSpc>
                <a:spcPct val="90000"/>
              </a:lnSpc>
              <a:spcBef>
                <a:spcPts val="0"/>
              </a:spcBef>
              <a:spcAft>
                <a:spcPts val="0"/>
              </a:spcAft>
              <a:buSzPts val="1800"/>
              <a:buNone/>
            </a:pPr>
            <a:r>
              <a:rPr lang="en-US"/>
              <a:t>READ SLIDE:</a:t>
            </a:r>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en-US"/>
              <a:t>2111 (twenty one eleven rule) have to be 21 years old, 1 year employment, and 1,000 hours in a year. </a:t>
            </a:r>
            <a:endParaRPr/>
          </a:p>
          <a:p>
            <a:pPr indent="0" lvl="0" marL="0" rtl="0" algn="l">
              <a:lnSpc>
                <a:spcPct val="90000"/>
              </a:lnSpc>
              <a:spcBef>
                <a:spcPts val="0"/>
              </a:spcBef>
              <a:spcAft>
                <a:spcPts val="0"/>
              </a:spcAft>
              <a:buSzPts val="1800"/>
              <a:buNone/>
            </a:pPr>
            <a:r>
              <a:rPr lang="en-US"/>
              <a:t>Savings Incentive Match Plan for Employees SIMPLE  for employees with less than 100 employees.</a:t>
            </a:r>
            <a:endParaRPr/>
          </a:p>
          <a:p>
            <a:pPr indent="0" lvl="0" marL="0" rtl="0" algn="l">
              <a:spcBef>
                <a:spcPts val="0"/>
              </a:spcBef>
              <a:spcAft>
                <a:spcPts val="0"/>
              </a:spcAft>
              <a:buNone/>
            </a:pPr>
            <a:r>
              <a:t/>
            </a:r>
            <a:endParaRPr/>
          </a:p>
        </p:txBody>
      </p:sp>
      <p:sp>
        <p:nvSpPr>
          <p:cNvPr id="1861" name="Google Shape;1861;p18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6" name="Shape 1866"/>
        <p:cNvGrpSpPr/>
        <p:nvPr/>
      </p:nvGrpSpPr>
      <p:grpSpPr>
        <a:xfrm>
          <a:off x="0" y="0"/>
          <a:ext cx="0" cy="0"/>
          <a:chOff x="0" y="0"/>
          <a:chExt cx="0" cy="0"/>
        </a:xfrm>
      </p:grpSpPr>
      <p:sp>
        <p:nvSpPr>
          <p:cNvPr id="1867" name="Google Shape;1867;p18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868" name="Google Shape;1868;p185: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69" name="Google Shape;1869;p185: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401k is the code the IRS gave it. For large groups.</a:t>
            </a:r>
            <a:endParaRPr/>
          </a:p>
          <a:p>
            <a:pPr indent="0" lvl="0" marL="0" rtl="0" algn="l">
              <a:spcBef>
                <a:spcPts val="0"/>
              </a:spcBef>
              <a:spcAft>
                <a:spcPts val="0"/>
              </a:spcAft>
              <a:buNone/>
            </a:pPr>
            <a:r>
              <a:rPr lang="en-US"/>
              <a:t>READ SLIDE</a:t>
            </a:r>
            <a:endParaRPr/>
          </a:p>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p18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876" name="Google Shape;1876;p186: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77" name="Google Shape;1877;p186: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Profit Sharing Plans contributions are made only if the company has profits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TSAs</a:t>
            </a:r>
            <a:endParaRPr/>
          </a:p>
          <a:p>
            <a:pPr indent="0" lvl="0" marL="0" rtl="0" algn="l">
              <a:spcBef>
                <a:spcPts val="0"/>
              </a:spcBef>
              <a:spcAft>
                <a:spcPts val="0"/>
              </a:spcAft>
              <a:buSzPts val="1800"/>
              <a:buNone/>
            </a:pPr>
            <a:r>
              <a:rPr lang="en-US"/>
              <a:t>Reduce your salary and invest tax deferred, up to $15,000</a:t>
            </a:r>
            <a:endParaRPr/>
          </a:p>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4" name="Shape 1884"/>
        <p:cNvGrpSpPr/>
        <p:nvPr/>
      </p:nvGrpSpPr>
      <p:grpSpPr>
        <a:xfrm>
          <a:off x="0" y="0"/>
          <a:ext cx="0" cy="0"/>
          <a:chOff x="0" y="0"/>
          <a:chExt cx="0" cy="0"/>
        </a:xfrm>
      </p:grpSpPr>
      <p:sp>
        <p:nvSpPr>
          <p:cNvPr id="1885" name="Google Shape;1885;p18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86" name="Google Shape;1886;p18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Differences between qualified and non qualified plans:  READ OFF SLIDE!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1035 exchange read over we aren’t going to cover it.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
        <p:nvSpPr>
          <p:cNvPr id="1887" name="Google Shape;1887;p18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p18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893" name="Google Shape;1893;p188: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94" name="Google Shape;1894;p188: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Premium payments are generally not deductable except in group</a:t>
            </a:r>
            <a:endParaRPr/>
          </a:p>
          <a:p>
            <a:pPr indent="0" lvl="0" marL="0" rtl="0" algn="l">
              <a:spcBef>
                <a:spcPts val="0"/>
              </a:spcBef>
              <a:spcAft>
                <a:spcPts val="0"/>
              </a:spcAft>
              <a:buNone/>
            </a:pPr>
            <a:r>
              <a:rPr lang="en-US"/>
              <a:t>Death benefits (proceeds) are tax free</a:t>
            </a:r>
            <a:endParaRPr/>
          </a:p>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p18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01" name="Google Shape;1901;p189: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02" name="Google Shape;1902;p189: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Tax deductable</a:t>
            </a:r>
            <a:endParaRPr/>
          </a:p>
          <a:p>
            <a:pPr indent="0" lvl="0" marL="0" rtl="0" algn="l">
              <a:spcBef>
                <a:spcPts val="0"/>
              </a:spcBef>
              <a:spcAft>
                <a:spcPts val="0"/>
              </a:spcAft>
              <a:buSzPts val="1800"/>
              <a:buNone/>
            </a:pPr>
            <a:r>
              <a:rPr lang="en-US"/>
              <a:t>Tax Free – IRS can’t touch it</a:t>
            </a:r>
            <a:endParaRPr/>
          </a:p>
          <a:p>
            <a:pPr indent="0" lvl="0" marL="0" rtl="0" algn="l">
              <a:spcBef>
                <a:spcPts val="0"/>
              </a:spcBef>
              <a:spcAft>
                <a:spcPts val="0"/>
              </a:spcAft>
              <a:buSzPts val="1800"/>
              <a:buNone/>
            </a:pPr>
            <a:r>
              <a:rPr lang="en-US"/>
              <a:t>Taxable Benefits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19" name="Google Shape;319;p1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Why do we have to have a written contract?  SO THAT IT IS LEGALLY BINDING! You want something that is signed between both the insurer and the insured.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How does insurance handle legal contracts?...</a:t>
            </a:r>
            <a:endParaRPr/>
          </a:p>
          <a:p>
            <a:pPr indent="0" lvl="0" marL="0" rtl="0" algn="l">
              <a:spcBef>
                <a:spcPts val="0"/>
              </a:spcBef>
              <a:spcAft>
                <a:spcPts val="0"/>
              </a:spcAft>
              <a:buSzPts val="1800"/>
              <a:buNone/>
            </a:pPr>
            <a:r>
              <a:rPr lang="en-US"/>
              <a:t>First we have to have an offer which is the applicant’s initial premium and application that is the </a:t>
            </a:r>
            <a:r>
              <a:rPr b="1" lang="en-US"/>
              <a:t>OFFER to the insurance company</a:t>
            </a:r>
            <a:r>
              <a:rPr lang="en-US"/>
              <a:t>.  </a:t>
            </a:r>
            <a:endParaRPr/>
          </a:p>
          <a:p>
            <a:pPr indent="0" lvl="0" marL="0" rtl="0" algn="l">
              <a:spcBef>
                <a:spcPts val="0"/>
              </a:spcBef>
              <a:spcAft>
                <a:spcPts val="0"/>
              </a:spcAft>
              <a:buSzPts val="1800"/>
              <a:buNone/>
            </a:pPr>
            <a:r>
              <a:rPr b="1" lang="en-US"/>
              <a:t>OFFER</a:t>
            </a:r>
            <a:r>
              <a:rPr lang="en-US"/>
              <a:t> = application and premium. </a:t>
            </a:r>
            <a:endParaRPr/>
          </a:p>
          <a:p>
            <a:pPr indent="0" lvl="0" marL="0" rtl="0" algn="l">
              <a:spcBef>
                <a:spcPts val="0"/>
              </a:spcBef>
              <a:spcAft>
                <a:spcPts val="0"/>
              </a:spcAft>
              <a:buSzPts val="1800"/>
              <a:buNone/>
            </a:pPr>
            <a:r>
              <a:rPr lang="en-US"/>
              <a:t>The </a:t>
            </a:r>
            <a:r>
              <a:rPr b="1" lang="en-US"/>
              <a:t>ACCEPTANCE</a:t>
            </a:r>
            <a:r>
              <a:rPr lang="en-US"/>
              <a:t> = Company accepts and issues the policy, </a:t>
            </a:r>
            <a:r>
              <a:rPr b="1" lang="en-US"/>
              <a:t>ACCEPTANCE</a:t>
            </a:r>
            <a:r>
              <a:rPr lang="en-US"/>
              <a:t> is the </a:t>
            </a:r>
            <a:r>
              <a:rPr b="1" lang="en-US"/>
              <a:t>ISSUANCE</a:t>
            </a:r>
            <a:r>
              <a:rPr lang="en-US"/>
              <a:t> and </a:t>
            </a:r>
            <a:r>
              <a:rPr b="1" lang="en-US"/>
              <a:t>DELIVERY</a:t>
            </a:r>
            <a:r>
              <a:rPr lang="en-US"/>
              <a:t> of the policy. </a:t>
            </a:r>
            <a:endParaRPr/>
          </a:p>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p19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09" name="Google Shape;1909;p19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10" name="Google Shape;1910;p19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 </a:t>
            </a:r>
            <a:endParaRPr/>
          </a:p>
          <a:p>
            <a:pPr indent="0" lvl="0" marL="0" rtl="0" algn="l">
              <a:spcBef>
                <a:spcPts val="0"/>
              </a:spcBef>
              <a:spcAft>
                <a:spcPts val="0"/>
              </a:spcAft>
              <a:buSzPts val="1800"/>
              <a:buNone/>
            </a:pPr>
            <a:r>
              <a:rPr lang="en-US"/>
              <a:t>Buy sell agreement definition</a:t>
            </a:r>
            <a:endParaRPr/>
          </a:p>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p19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17" name="Google Shape;1917;p19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18" name="Google Shape;1918;p19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p19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25" name="Google Shape;1925;p19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26" name="Google Shape;1926;p19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B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p19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33" name="Google Shape;1933;p19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34" name="Google Shape;1934;p19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9" name="Shape 1939"/>
        <p:cNvGrpSpPr/>
        <p:nvPr/>
      </p:nvGrpSpPr>
      <p:grpSpPr>
        <a:xfrm>
          <a:off x="0" y="0"/>
          <a:ext cx="0" cy="0"/>
          <a:chOff x="0" y="0"/>
          <a:chExt cx="0" cy="0"/>
        </a:xfrm>
      </p:grpSpPr>
      <p:sp>
        <p:nvSpPr>
          <p:cNvPr id="1940" name="Google Shape;1940;p19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41" name="Google Shape;1941;p19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42" name="Google Shape;1942;p19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D</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7" name="Shape 1947"/>
        <p:cNvGrpSpPr/>
        <p:nvPr/>
      </p:nvGrpSpPr>
      <p:grpSpPr>
        <a:xfrm>
          <a:off x="0" y="0"/>
          <a:ext cx="0" cy="0"/>
          <a:chOff x="0" y="0"/>
          <a:chExt cx="0" cy="0"/>
        </a:xfrm>
      </p:grpSpPr>
      <p:sp>
        <p:nvSpPr>
          <p:cNvPr id="1948" name="Google Shape;1948;p19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49" name="Google Shape;1949;p19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50" name="Google Shape;1950;p19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7" name="Shape 1957"/>
        <p:cNvGrpSpPr/>
        <p:nvPr/>
      </p:nvGrpSpPr>
      <p:grpSpPr>
        <a:xfrm>
          <a:off x="0" y="0"/>
          <a:ext cx="0" cy="0"/>
          <a:chOff x="0" y="0"/>
          <a:chExt cx="0" cy="0"/>
        </a:xfrm>
      </p:grpSpPr>
      <p:sp>
        <p:nvSpPr>
          <p:cNvPr id="1958" name="Google Shape;1958;p19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59" name="Google Shape;1959;p19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60" name="Google Shape;1960;p19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228600" rtl="0" algn="l">
              <a:spcBef>
                <a:spcPts val="0"/>
              </a:spcBef>
              <a:spcAft>
                <a:spcPts val="0"/>
              </a:spcAft>
              <a:buSzPts val="1800"/>
              <a:buNone/>
            </a:pPr>
            <a:r>
              <a:rPr lang="en-US"/>
              <a:t>If you want to be a licensed agent in the State of Utah… read off slide.</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This slide states what it takes to apply for a license in the state of UTAH. </a:t>
            </a:r>
            <a:endParaRPr/>
          </a:p>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p19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66" name="Google Shape;1966;p197: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67" name="Google Shape;1967;p197: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Only one resident license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24 hours of CE! Have to do every two years. </a:t>
            </a:r>
            <a:endParaRPr/>
          </a:p>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3" name="Shape 1973"/>
        <p:cNvGrpSpPr/>
        <p:nvPr/>
      </p:nvGrpSpPr>
      <p:grpSpPr>
        <a:xfrm>
          <a:off x="0" y="0"/>
          <a:ext cx="0" cy="0"/>
          <a:chOff x="0" y="0"/>
          <a:chExt cx="0" cy="0"/>
        </a:xfrm>
      </p:grpSpPr>
      <p:sp>
        <p:nvSpPr>
          <p:cNvPr id="1974" name="Google Shape;1974;p19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75" name="Google Shape;1975;p19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76" name="Google Shape;1976;p19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What happens if you violate your rights.</a:t>
            </a:r>
            <a:endParaRPr/>
          </a:p>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0" name="Shape 1980"/>
        <p:cNvGrpSpPr/>
        <p:nvPr/>
      </p:nvGrpSpPr>
      <p:grpSpPr>
        <a:xfrm>
          <a:off x="0" y="0"/>
          <a:ext cx="0" cy="0"/>
          <a:chOff x="0" y="0"/>
          <a:chExt cx="0" cy="0"/>
        </a:xfrm>
      </p:grpSpPr>
      <p:sp>
        <p:nvSpPr>
          <p:cNvPr id="1981" name="Google Shape;1981;p19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82" name="Google Shape;1982;p19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83" name="Google Shape;1983;p19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2" name="Google Shape;192;p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100"/>
              <a:buNone/>
            </a:pPr>
            <a:r>
              <a:t/>
            </a:r>
            <a:endParaRPr sz="1100"/>
          </a:p>
          <a:p>
            <a:pPr indent="0" lvl="0" marL="0" rtl="0" algn="l">
              <a:spcBef>
                <a:spcPts val="0"/>
              </a:spcBef>
              <a:spcAft>
                <a:spcPts val="0"/>
              </a:spcAft>
              <a:buSzPts val="1100"/>
              <a:buNone/>
            </a:pPr>
            <a:r>
              <a:t/>
            </a:r>
            <a:endParaRPr sz="1100" u="sng"/>
          </a:p>
          <a:p>
            <a:pPr indent="0" lvl="0" marL="0" rtl="0" algn="l">
              <a:spcBef>
                <a:spcPts val="0"/>
              </a:spcBef>
              <a:spcAft>
                <a:spcPts val="0"/>
              </a:spcAft>
              <a:buNone/>
            </a:pPr>
            <a:r>
              <a:t/>
            </a:r>
            <a:endParaRPr sz="1100" u="sng"/>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335" name="Google Shape;335;p20: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6" name="Google Shape;336;p20: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Insurance applications have to be </a:t>
            </a:r>
            <a:r>
              <a:rPr b="1" lang="en-US"/>
              <a:t>Conditional </a:t>
            </a:r>
            <a:r>
              <a:rPr lang="en-US"/>
              <a:t> “if…then”.  </a:t>
            </a:r>
            <a:endParaRPr/>
          </a:p>
          <a:p>
            <a:pPr indent="0" lvl="0" marL="0" rtl="0" algn="l">
              <a:spcBef>
                <a:spcPts val="0"/>
              </a:spcBef>
              <a:spcAft>
                <a:spcPts val="0"/>
              </a:spcAft>
              <a:buSzPts val="1800"/>
              <a:buNone/>
            </a:pPr>
            <a:r>
              <a:rPr b="1" lang="en-US"/>
              <a:t>If</a:t>
            </a:r>
            <a:r>
              <a:rPr lang="en-US"/>
              <a:t> everything comes in clear </a:t>
            </a:r>
            <a:r>
              <a:rPr b="1" lang="en-US"/>
              <a:t>then</a:t>
            </a:r>
            <a:r>
              <a:rPr lang="en-US"/>
              <a:t> we will insure you. No we found the bloodwork you have cancer we won’t cover you. There is a medical part to the application, swab or blood.  They process that information and they weigh the risks and if you are insurable then they accept the app and issue the contract.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Contracts are </a:t>
            </a:r>
            <a:r>
              <a:rPr b="1" lang="en-US"/>
              <a:t>UNILATERAL</a:t>
            </a:r>
            <a:r>
              <a:rPr lang="en-US"/>
              <a:t>. The insurance company has to perform as long as you pay.  If you die then the company pays.</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ADHESION</a:t>
            </a:r>
            <a:r>
              <a:rPr lang="en-US"/>
              <a:t> a policy can not be changed by the insurer.  They issued it they are stuck with it.  Can not add exclusion if the policy has already been issued (skydiving).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Policy has to be considered </a:t>
            </a:r>
            <a:r>
              <a:rPr b="1" lang="en-US"/>
              <a:t>ALEATORY</a:t>
            </a:r>
            <a:r>
              <a:rPr lang="en-US"/>
              <a:t>. Your premium will not match your death benefit, the insurer has a greater value risk. </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PERSONAL</a:t>
            </a:r>
            <a:r>
              <a:rPr lang="en-US"/>
              <a:t> the policy will be for YOU. Would you want to get a policy on your dad? No his premiums are going to be way more than yours. They are individually issued. If we have one flat fee we would have to pay for the older people’s premiums.  Contract law says that they have to be personal contracts so that the premium is appropriate. You pay for what you are. </a:t>
            </a:r>
            <a:endParaRPr/>
          </a:p>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7" name="Shape 1987"/>
        <p:cNvGrpSpPr/>
        <p:nvPr/>
      </p:nvGrpSpPr>
      <p:grpSpPr>
        <a:xfrm>
          <a:off x="0" y="0"/>
          <a:ext cx="0" cy="0"/>
          <a:chOff x="0" y="0"/>
          <a:chExt cx="0" cy="0"/>
        </a:xfrm>
      </p:grpSpPr>
      <p:sp>
        <p:nvSpPr>
          <p:cNvPr id="1988" name="Google Shape;1988;p20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89" name="Google Shape;1989;p200: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90" name="Google Shape;1990;p200: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If you change your address you have 30 days to change it on your license. COMMISSIONER is very testable. </a:t>
            </a:r>
            <a:endParaRPr/>
          </a:p>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5" name="Shape 1995"/>
        <p:cNvGrpSpPr/>
        <p:nvPr/>
      </p:nvGrpSpPr>
      <p:grpSpPr>
        <a:xfrm>
          <a:off x="0" y="0"/>
          <a:ext cx="0" cy="0"/>
          <a:chOff x="0" y="0"/>
          <a:chExt cx="0" cy="0"/>
        </a:xfrm>
      </p:grpSpPr>
      <p:sp>
        <p:nvSpPr>
          <p:cNvPr id="1996" name="Google Shape;1996;p20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1997" name="Google Shape;1997;p201: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98" name="Google Shape;1998;p201: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3" name="Shape 2003"/>
        <p:cNvGrpSpPr/>
        <p:nvPr/>
      </p:nvGrpSpPr>
      <p:grpSpPr>
        <a:xfrm>
          <a:off x="0" y="0"/>
          <a:ext cx="0" cy="0"/>
          <a:chOff x="0" y="0"/>
          <a:chExt cx="0" cy="0"/>
        </a:xfrm>
      </p:grpSpPr>
      <p:sp>
        <p:nvSpPr>
          <p:cNvPr id="2004" name="Google Shape;2004;p20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005" name="Google Shape;2005;p202: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06" name="Google Shape;2006;p202: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p20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012" name="Google Shape;2012;p203: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13" name="Google Shape;2013;p203: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MISREPRESENTATION is lying to get business</a:t>
            </a:r>
            <a:endParaRPr/>
          </a:p>
          <a:p>
            <a:pPr indent="0" lvl="0" marL="0" rtl="0" algn="l">
              <a:spcBef>
                <a:spcPts val="0"/>
              </a:spcBef>
              <a:spcAft>
                <a:spcPts val="0"/>
              </a:spcAft>
              <a:buSzPts val="1800"/>
              <a:buNone/>
            </a:pPr>
            <a:r>
              <a:rPr lang="en-US"/>
              <a:t>ILLEGAL INDUCEMENT giving away things for business, can’t gift over $3</a:t>
            </a:r>
            <a:endParaRPr/>
          </a:p>
          <a:p>
            <a:pPr indent="0" lvl="0" marL="0" rtl="0" algn="l">
              <a:spcBef>
                <a:spcPts val="0"/>
              </a:spcBef>
              <a:spcAft>
                <a:spcPts val="0"/>
              </a:spcAft>
              <a:buSzPts val="1800"/>
              <a:buNone/>
            </a:pPr>
            <a:r>
              <a:rPr lang="en-US"/>
              <a:t>REBATING discounting premiums if you sign up after it’s been established. </a:t>
            </a:r>
            <a:endParaRPr/>
          </a:p>
          <a:p>
            <a:pPr indent="0" lvl="0" marL="0" rtl="0" algn="l">
              <a:spcBef>
                <a:spcPts val="0"/>
              </a:spcBef>
              <a:spcAft>
                <a:spcPts val="0"/>
              </a:spcAft>
              <a:buSzPts val="1800"/>
              <a:buNone/>
            </a:pPr>
            <a:r>
              <a:rPr lang="en-US"/>
              <a:t>UNFAIR DISCRIMINATING you can’t tell them that you are special and I can get you a deal</a:t>
            </a:r>
            <a:endParaRPr/>
          </a:p>
          <a:p>
            <a:pPr indent="0" lvl="0" marL="0" rtl="0" algn="l">
              <a:spcBef>
                <a:spcPts val="0"/>
              </a:spcBef>
              <a:spcAft>
                <a:spcPts val="0"/>
              </a:spcAft>
              <a:buSzPts val="1800"/>
              <a:buNone/>
            </a:pPr>
            <a:r>
              <a:rPr lang="en-US"/>
              <a:t>BOYCOTT can’t threaten people</a:t>
            </a:r>
            <a:endParaRPr/>
          </a:p>
          <a:p>
            <a:pPr indent="0" lvl="0" marL="0" rtl="0" algn="l">
              <a:spcBef>
                <a:spcPts val="0"/>
              </a:spcBef>
              <a:spcAft>
                <a:spcPts val="0"/>
              </a:spcAft>
              <a:buSzPts val="1800"/>
              <a:buNone/>
            </a:pPr>
            <a:r>
              <a:rPr lang="en-US"/>
              <a:t>False Advertising</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9" name="Shape 2019"/>
        <p:cNvGrpSpPr/>
        <p:nvPr/>
      </p:nvGrpSpPr>
      <p:grpSpPr>
        <a:xfrm>
          <a:off x="0" y="0"/>
          <a:ext cx="0" cy="0"/>
          <a:chOff x="0" y="0"/>
          <a:chExt cx="0" cy="0"/>
        </a:xfrm>
      </p:grpSpPr>
      <p:sp>
        <p:nvSpPr>
          <p:cNvPr id="2020" name="Google Shape;2020;p20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021" name="Google Shape;2021;p204: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22" name="Google Shape;2022;p204: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commissioner has to examine every </a:t>
            </a:r>
            <a:r>
              <a:rPr b="1" lang="en-US"/>
              <a:t>5 years</a:t>
            </a:r>
            <a:r>
              <a:rPr lang="en-US"/>
              <a:t>. </a:t>
            </a:r>
            <a:endParaRPr/>
          </a:p>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p20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29" name="Google Shape;2029;p20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30" name="Google Shape;2030;p20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p20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37" name="Google Shape;2037;p20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D</a:t>
            </a:r>
            <a:endParaRPr/>
          </a:p>
        </p:txBody>
      </p:sp>
      <p:sp>
        <p:nvSpPr>
          <p:cNvPr id="2038" name="Google Shape;2038;p20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p20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45" name="Google Shape;2045;p20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a:t>
            </a:r>
            <a:endParaRPr/>
          </a:p>
        </p:txBody>
      </p:sp>
      <p:sp>
        <p:nvSpPr>
          <p:cNvPr id="2046" name="Google Shape;2046;p20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1" name="Shape 2051"/>
        <p:cNvGrpSpPr/>
        <p:nvPr/>
      </p:nvGrpSpPr>
      <p:grpSpPr>
        <a:xfrm>
          <a:off x="0" y="0"/>
          <a:ext cx="0" cy="0"/>
          <a:chOff x="0" y="0"/>
          <a:chExt cx="0" cy="0"/>
        </a:xfrm>
      </p:grpSpPr>
      <p:sp>
        <p:nvSpPr>
          <p:cNvPr id="2052" name="Google Shape;2052;p20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53" name="Google Shape;2053;p20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a:t>
            </a:r>
            <a:endParaRPr/>
          </a:p>
        </p:txBody>
      </p:sp>
      <p:sp>
        <p:nvSpPr>
          <p:cNvPr id="2054" name="Google Shape;2054;p20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9" name="Shape 2059"/>
        <p:cNvGrpSpPr/>
        <p:nvPr/>
      </p:nvGrpSpPr>
      <p:grpSpPr>
        <a:xfrm>
          <a:off x="0" y="0"/>
          <a:ext cx="0" cy="0"/>
          <a:chOff x="0" y="0"/>
          <a:chExt cx="0" cy="0"/>
        </a:xfrm>
      </p:grpSpPr>
      <p:sp>
        <p:nvSpPr>
          <p:cNvPr id="2060" name="Google Shape;2060;p20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61" name="Google Shape;2061;p20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B </a:t>
            </a:r>
            <a:endParaRPr/>
          </a:p>
          <a:p>
            <a:pPr indent="0" lvl="0" marL="0" rtl="0" algn="l">
              <a:spcBef>
                <a:spcPts val="0"/>
              </a:spcBef>
              <a:spcAft>
                <a:spcPts val="0"/>
              </a:spcAft>
              <a:buSzPts val="1800"/>
              <a:buNone/>
            </a:pPr>
            <a:r>
              <a:rPr lang="en-US"/>
              <a:t>Cannot discriminate</a:t>
            </a:r>
            <a:endParaRPr/>
          </a:p>
        </p:txBody>
      </p:sp>
      <p:sp>
        <p:nvSpPr>
          <p:cNvPr id="2062" name="Google Shape;2062;p20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343" name="Google Shape;343;p21: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44" name="Google Shape;344;p21: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Utmost Good Faith </a:t>
            </a:r>
            <a:r>
              <a:rPr lang="en-US"/>
              <a:t>the insurance company is counting on your good faith and then you are counting on them to give you good insurance.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Warranties</a:t>
            </a:r>
            <a:r>
              <a:rPr lang="en-US"/>
              <a:t>: the statements were true and couldn’t change. (you are female)</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Representations</a:t>
            </a:r>
            <a:r>
              <a:rPr lang="en-US"/>
              <a:t>: were true at time of application. That it is true to the best knowledge of the applicant at time of application. Someone is going through the medical questions on the life app.  The paramed then comes out and draws your blood and it comes back that you have leukemia, now the insurance company won’t pay you. You should reveal as much as possible. </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Misrepresentations</a:t>
            </a:r>
            <a:r>
              <a:rPr lang="en-US"/>
              <a:t>: could be mistakes or lies, if misrepresentations are made they do a…</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TEST OF MATERIALITY</a:t>
            </a:r>
            <a:r>
              <a:rPr lang="en-US"/>
              <a:t>: the misrepresentation has to be </a:t>
            </a:r>
            <a:r>
              <a:rPr i="1" lang="en-US"/>
              <a:t>relevant</a:t>
            </a:r>
            <a:r>
              <a:rPr lang="en-US"/>
              <a:t> to getting life insurance and it has to be </a:t>
            </a:r>
            <a:r>
              <a:rPr i="1" lang="en-US"/>
              <a:t>material</a:t>
            </a:r>
            <a:r>
              <a:rPr lang="en-US"/>
              <a:t> in that the insurer would have charged higher premium based on what was found. The real question is would the company have made a different decision if they would have known the truth. </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CONCEALMENT</a:t>
            </a:r>
            <a:r>
              <a:rPr lang="en-US"/>
              <a:t> or withholding information. Misrepresentation you are overtly lying. With concealment you are telling part of the truth and withholding some information.</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7" name="Shape 2067"/>
        <p:cNvGrpSpPr/>
        <p:nvPr/>
      </p:nvGrpSpPr>
      <p:grpSpPr>
        <a:xfrm>
          <a:off x="0" y="0"/>
          <a:ext cx="0" cy="0"/>
          <a:chOff x="0" y="0"/>
          <a:chExt cx="0" cy="0"/>
        </a:xfrm>
      </p:grpSpPr>
      <p:sp>
        <p:nvSpPr>
          <p:cNvPr id="2068" name="Google Shape;2068;p2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69" name="Google Shape;2069;p21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a:t>
            </a:r>
            <a:endParaRPr/>
          </a:p>
        </p:txBody>
      </p:sp>
      <p:sp>
        <p:nvSpPr>
          <p:cNvPr id="2070" name="Google Shape;2070;p21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5" name="Shape 2075"/>
        <p:cNvGrpSpPr/>
        <p:nvPr/>
      </p:nvGrpSpPr>
      <p:grpSpPr>
        <a:xfrm>
          <a:off x="0" y="0"/>
          <a:ext cx="0" cy="0"/>
          <a:chOff x="0" y="0"/>
          <a:chExt cx="0" cy="0"/>
        </a:xfrm>
      </p:grpSpPr>
      <p:sp>
        <p:nvSpPr>
          <p:cNvPr id="2076" name="Google Shape;2076;p21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077" name="Google Shape;2077;p2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78" name="Google Shape;2078;p21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5" name="Shape 2085"/>
        <p:cNvGrpSpPr/>
        <p:nvPr/>
      </p:nvGrpSpPr>
      <p:grpSpPr>
        <a:xfrm>
          <a:off x="0" y="0"/>
          <a:ext cx="0" cy="0"/>
          <a:chOff x="0" y="0"/>
          <a:chExt cx="0" cy="0"/>
        </a:xfrm>
      </p:grpSpPr>
      <p:sp>
        <p:nvSpPr>
          <p:cNvPr id="2086" name="Google Shape;2086;p21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87" name="Google Shape;2087;p21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We will start from general terms of ethics and then get more specific through the course. First of all, lets look at the word "ethics". It is derived from the terms ethikos and ethos, which are Greek terms for moral and for character. Another issue we will come across is the issue of ethics and the law. What are the differences between acting ethically and acting lawfully? There are different views on that topic. What we will also do is break down what various practitioners and thinkers have thought about ethics and what constitutes ethical behavior. We will then divide them into several schools of thought. Finally, we will talk about how, although ethics is not an absolute personal belief system, it is going to have a major role on what ethics is for any individual. </a:t>
            </a:r>
            <a:endParaRPr/>
          </a:p>
        </p:txBody>
      </p:sp>
      <p:sp>
        <p:nvSpPr>
          <p:cNvPr id="2088" name="Google Shape;2088;p21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p213: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94" name="Google Shape;2094;p21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 good place to start talking about ethics is our youth. When we were growing up, our parents, grandparents and others whom we respected told us that we should act a certain way. I think we pass this on to our children as well. Sometimes we don't think about it but, in essence, it is a good place to start. We are basically training our children to be ethical. So what are some of the things we say? Well, there is the golden rule: Do unto others as we want done unto us. That is a reasonable way to evaluate situations that may arise in the business world as well. Another thing we are told is to be good and not to be bad. Striving for goodness historically has been the cornerstone of what ethics is all about. Our spiritual cleanliness has certain religious connotations. You can also look at it in terms of sleeping at night - if you are to do something, one of the things you might want to think about is if there is any ethical dilemma involved, "is this something that will keep me up all night or will it not be a problem?" </a:t>
            </a:r>
            <a:endParaRPr/>
          </a:p>
          <a:p>
            <a:pPr indent="0" lvl="0" marL="0" rtl="0" algn="l">
              <a:spcBef>
                <a:spcPts val="0"/>
              </a:spcBef>
              <a:spcAft>
                <a:spcPts val="0"/>
              </a:spcAft>
              <a:buSzPts val="1800"/>
              <a:buNone/>
            </a:pPr>
            <a:r>
              <a:rPr lang="en-US"/>
              <a:t>Another issue in ethics is fairness. When we talk to our children we usually tell them that they should be fair, that other people are people too, that when there is a group you work together, that they shouldn't be selfish. These are key issues in the business world as well. What many of us try to do is instill in our kids a feeling of what is it that we are striving for, what it is that we want in life, what will make us happy, finding an ideal path. We may not reach it, but it gives us some direction and something to pursue. </a:t>
            </a:r>
            <a:endParaRPr/>
          </a:p>
        </p:txBody>
      </p:sp>
      <p:sp>
        <p:nvSpPr>
          <p:cNvPr id="2095" name="Google Shape;2095;p21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p21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01" name="Google Shape;2101;p21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rmAutofit/>
          </a:bodyPr>
          <a:lstStyle/>
          <a:p>
            <a:pPr indent="0" lvl="0" marL="0" rtl="0" algn="l">
              <a:lnSpc>
                <a:spcPct val="80000"/>
              </a:lnSpc>
              <a:spcBef>
                <a:spcPts val="0"/>
              </a:spcBef>
              <a:spcAft>
                <a:spcPts val="0"/>
              </a:spcAft>
              <a:buSzPts val="1100"/>
              <a:buNone/>
            </a:pPr>
            <a:r>
              <a:rPr lang="en-US" sz="1100"/>
              <a:t>Let's look at some of the classic ethics literature and some of the classic thinkers in this area of ethics. We start with Aristotle who, for thousands of years, was considered the cornerstone thinker in this area. He had a couple of basic ideas about ethics. One is that that ethics is acquired by habit. That what we should do we do over and over and over again so that it becomes engrained. He didn't necessarily feel that ethics was something you were born with-it was acquired by habit. But why would you want to develop that habit and then start over? He said in his writings that in order to be truly happy, you have to be ethical. Happiness and ethical behavior also appear in many other writings. Another issue that Aristotle talked about was the Golden Mean. What he meant by that was when you are faced with a particular dilemma, there are usually extreme behaviors, extreme choices. Aristotle felt that 99% of the time the best course of action was somewhere in the middle. That is called the Golden Mean. </a:t>
            </a:r>
            <a:endParaRPr/>
          </a:p>
          <a:p>
            <a:pPr indent="0" lvl="0" marL="0" rtl="0" algn="l">
              <a:lnSpc>
                <a:spcPct val="80000"/>
              </a:lnSpc>
              <a:spcBef>
                <a:spcPts val="0"/>
              </a:spcBef>
              <a:spcAft>
                <a:spcPts val="0"/>
              </a:spcAft>
              <a:buSzPts val="1100"/>
              <a:buNone/>
            </a:pPr>
            <a:r>
              <a:rPr lang="en-US" sz="1100"/>
              <a:t>Next is Plato, who actually came before Aristotle. He wrote dialogues about himself and his teacher Socrates. He wasn't as specific as Aristotle when he talked about ethics. What he used was called the Socratic Method which was just going back and forth through questions and answers between Socrates and his students. One thing that Plato stressed in many of his dialogues is that virtue is said to be harmonious. You need ethics to be virtuous and that is the only way to truly be happy. </a:t>
            </a:r>
            <a:endParaRPr/>
          </a:p>
          <a:p>
            <a:pPr indent="0" lvl="0" marL="0" rtl="0" algn="l">
              <a:lnSpc>
                <a:spcPct val="80000"/>
              </a:lnSpc>
              <a:spcBef>
                <a:spcPts val="0"/>
              </a:spcBef>
              <a:spcAft>
                <a:spcPts val="0"/>
              </a:spcAft>
              <a:buSzPts val="1100"/>
              <a:buNone/>
            </a:pPr>
            <a:r>
              <a:rPr lang="en-US" sz="1100"/>
              <a:t>Max Weber was an early writer from the Capitalist system and he saw ethics from a slightly different perspective. He thought that ethics was something that was necessary for society in order to hold the capitalist system together. If there isn't a set of ethics that people adhere to, anarchy would ensue and the whole system would fall apart. Therefore, from a societal point of view, he felt that ethics was critical. </a:t>
            </a:r>
            <a:endParaRPr/>
          </a:p>
          <a:p>
            <a:pPr indent="0" lvl="0" marL="0" rtl="0" algn="l">
              <a:lnSpc>
                <a:spcPct val="80000"/>
              </a:lnSpc>
              <a:spcBef>
                <a:spcPts val="0"/>
              </a:spcBef>
              <a:spcAft>
                <a:spcPts val="0"/>
              </a:spcAft>
              <a:buSzPts val="1100"/>
              <a:buNone/>
            </a:pPr>
            <a:r>
              <a:rPr lang="en-US" sz="1100"/>
              <a:t>Confucius gives us a good example of Eastern thought on ethics. One thing that resonates in many of his, and many other Buddhist and Eastern writings, is that there exists a whole rather than many parts. In the western world we like to break things down into specialized pieces and departments, whereas Confucius saw everything as a whole. In order to be happy you had to be a part of that whole and had to strive for an ideal path along which walked a superior man. Working together and ethics were harmonious keys to reaching that goal. </a:t>
            </a:r>
            <a:endParaRPr/>
          </a:p>
          <a:p>
            <a:pPr indent="0" lvl="0" marL="0" rtl="0" algn="l">
              <a:lnSpc>
                <a:spcPct val="80000"/>
              </a:lnSpc>
              <a:spcBef>
                <a:spcPts val="0"/>
              </a:spcBef>
              <a:spcAft>
                <a:spcPts val="0"/>
              </a:spcAft>
              <a:buSzPts val="1100"/>
              <a:buNone/>
            </a:pPr>
            <a:r>
              <a:rPr lang="en-US" sz="1100"/>
              <a:t>John Stuart Mill was another key thinker in this area. He looked at ethics as doing what does the greatest amount of good for the greatest amount of people. That is called the Utilitarian view, which we will cover in more detail in the next section. </a:t>
            </a:r>
            <a:endParaRPr/>
          </a:p>
        </p:txBody>
      </p:sp>
      <p:sp>
        <p:nvSpPr>
          <p:cNvPr id="2102" name="Google Shape;2102;p21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p21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08" name="Google Shape;2108;p21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rmAutofit/>
          </a:bodyPr>
          <a:lstStyle/>
          <a:p>
            <a:pPr indent="0" lvl="0" marL="0" rtl="0" algn="l">
              <a:lnSpc>
                <a:spcPct val="90000"/>
              </a:lnSpc>
              <a:spcBef>
                <a:spcPts val="0"/>
              </a:spcBef>
              <a:spcAft>
                <a:spcPts val="0"/>
              </a:spcAft>
              <a:buSzPts val="1800"/>
              <a:buNone/>
            </a:pPr>
            <a:r>
              <a:rPr lang="en-US"/>
              <a:t>There are mainly five views of ethical behavior. If you take any situation involving an ethical dilemma, you can look at it from any of these five different perspectives. Each one gives you some insight as to which course of action is best. </a:t>
            </a:r>
            <a:endParaRPr/>
          </a:p>
          <a:p>
            <a:pPr indent="0" lvl="0" marL="0" rtl="0" algn="l">
              <a:lnSpc>
                <a:spcPct val="90000"/>
              </a:lnSpc>
              <a:spcBef>
                <a:spcPts val="0"/>
              </a:spcBef>
              <a:spcAft>
                <a:spcPts val="0"/>
              </a:spcAft>
              <a:buSzPts val="1800"/>
              <a:buNone/>
            </a:pPr>
            <a:r>
              <a:rPr lang="en-US"/>
              <a:t>The first one is the offshoot of John Mill's views - Utilitarianism, which is doing the greatest amount of good for the greatest number of people. He even had a measurement for it-he called it hedons. Therefore, you try to generate as much hedons as possible. </a:t>
            </a:r>
            <a:endParaRPr/>
          </a:p>
          <a:p>
            <a:pPr indent="0" lvl="0" marL="0" rtl="0" algn="l">
              <a:lnSpc>
                <a:spcPct val="90000"/>
              </a:lnSpc>
              <a:spcBef>
                <a:spcPts val="0"/>
              </a:spcBef>
              <a:spcAft>
                <a:spcPts val="0"/>
              </a:spcAft>
              <a:buSzPts val="1800"/>
              <a:buNone/>
            </a:pPr>
            <a:r>
              <a:rPr lang="en-US"/>
              <a:t>The second one is Individualism, which is partly associated with the United States' Constitution and The Bill of Rights and is generally used in this country. Individualism means doing what is best for the individual over the long term. Usually that is going to involve a high ethical standard. If you change long term to short term it would probably mean a very low ethical standard. Long term business relationships and long term relationships in general, need a solid, trusting base. </a:t>
            </a:r>
            <a:endParaRPr/>
          </a:p>
          <a:p>
            <a:pPr indent="0" lvl="0" marL="0" rtl="0" algn="l">
              <a:lnSpc>
                <a:spcPct val="90000"/>
              </a:lnSpc>
              <a:spcBef>
                <a:spcPts val="0"/>
              </a:spcBef>
              <a:spcAft>
                <a:spcPts val="0"/>
              </a:spcAft>
              <a:buSzPts val="1800"/>
              <a:buNone/>
            </a:pPr>
            <a:r>
              <a:rPr lang="en-US"/>
              <a:t>The third would be moral rights, which has probably blossomed mainly from religious views. This means that there is a certain code that you must follow and there is no deviating from that. There is no relativism, or movement. Religious texts, such as The Ten Commandments, say what is to be done and not to be done. </a:t>
            </a:r>
            <a:endParaRPr/>
          </a:p>
          <a:p>
            <a:pPr indent="0" lvl="0" marL="0" rtl="0" algn="l">
              <a:lnSpc>
                <a:spcPct val="90000"/>
              </a:lnSpc>
              <a:spcBef>
                <a:spcPts val="0"/>
              </a:spcBef>
              <a:spcAft>
                <a:spcPts val="0"/>
              </a:spcAft>
              <a:buSzPts val="1800"/>
              <a:buNone/>
            </a:pPr>
            <a:r>
              <a:rPr lang="en-US"/>
              <a:t>The fourth one is a justice view, which also stems from the American view of the world. This means doing the fairest thing and treating everybody as an equal in court. Let's try to be as just as we can. </a:t>
            </a:r>
            <a:endParaRPr/>
          </a:p>
          <a:p>
            <a:pPr indent="0" lvl="0" marL="0" rtl="0" algn="l">
              <a:lnSpc>
                <a:spcPct val="90000"/>
              </a:lnSpc>
              <a:spcBef>
                <a:spcPts val="0"/>
              </a:spcBef>
              <a:spcAft>
                <a:spcPts val="0"/>
              </a:spcAft>
              <a:buSzPts val="1800"/>
              <a:buNone/>
            </a:pPr>
            <a:r>
              <a:rPr lang="en-US"/>
              <a:t>The fifth view would be as we discussed briefly before-Relativism. Sometimes it is very hard to know how to conduct yourself in a business situation outside of your normal society or your normal circle of customers. With this, companies should act in a way that is acceptable in the foreign countries in which they do business. </a:t>
            </a:r>
            <a:endParaRPr/>
          </a:p>
        </p:txBody>
      </p:sp>
      <p:sp>
        <p:nvSpPr>
          <p:cNvPr id="2109" name="Google Shape;2109;p21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3" name="Shape 2113"/>
        <p:cNvGrpSpPr/>
        <p:nvPr/>
      </p:nvGrpSpPr>
      <p:grpSpPr>
        <a:xfrm>
          <a:off x="0" y="0"/>
          <a:ext cx="0" cy="0"/>
          <a:chOff x="0" y="0"/>
          <a:chExt cx="0" cy="0"/>
        </a:xfrm>
      </p:grpSpPr>
      <p:sp>
        <p:nvSpPr>
          <p:cNvPr id="2114" name="Google Shape;2114;p21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15" name="Google Shape;2115;p21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Ethics is obviously not a cut and dried issue and there is no ethical formula based on discipline. It certainly is not a science. There are many gray areas in ethics, which makes ethical problems very difficult to solve. It will usually require a tradeoff between economic well-being and moral attitude-doing what is right. It is not going to be completely clear in every situation which course is best. So we have to have some guidelines. People are going to generate their own personal belief systems and that will be an important part of the decision-making process. We are also going to take into account your company's views on what is acceptable behavior and what is not acceptable behavior. This may not have to do with ethics- it may have to do with formalities, certain traditions and customs. These will all have an effect on how you handle certain situations. Also, the country in which you live, the state and the laws are all going to impact you. None of these on their own would be enough to help you decide exactly what to do. Of course, what you need to do should be legal, but beyond that, everything is going to have to be taken into account. </a:t>
            </a:r>
            <a:endParaRPr/>
          </a:p>
        </p:txBody>
      </p:sp>
      <p:sp>
        <p:nvSpPr>
          <p:cNvPr id="2116" name="Google Shape;2116;p21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0" name="Shape 2120"/>
        <p:cNvGrpSpPr/>
        <p:nvPr/>
      </p:nvGrpSpPr>
      <p:grpSpPr>
        <a:xfrm>
          <a:off x="0" y="0"/>
          <a:ext cx="0" cy="0"/>
          <a:chOff x="0" y="0"/>
          <a:chExt cx="0" cy="0"/>
        </a:xfrm>
      </p:grpSpPr>
      <p:sp>
        <p:nvSpPr>
          <p:cNvPr id="2121" name="Google Shape;2121;p21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22" name="Google Shape;2122;p21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What results is a balancing act. There is a symbol from the Tao's tradition called yin-yang that shows two forces in inextricable conflict with each other, one is pushing and the other one is pushing back. Tao felt that that is what life is about-balancing the yin and the yang, balancing economics vs. family vs. morality vs. ethical conduct vs. peer pressure. We also have to balance profits vs. ethics- i.e. the insurers needs vs. the policy holders needs and beating the competition vs. being somebody who works within an industry and tries to represent it in the best way possible. </a:t>
            </a:r>
            <a:endParaRPr/>
          </a:p>
        </p:txBody>
      </p:sp>
      <p:sp>
        <p:nvSpPr>
          <p:cNvPr id="2123" name="Google Shape;2123;p21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7" name="Shape 2127"/>
        <p:cNvGrpSpPr/>
        <p:nvPr/>
      </p:nvGrpSpPr>
      <p:grpSpPr>
        <a:xfrm>
          <a:off x="0" y="0"/>
          <a:ext cx="0" cy="0"/>
          <a:chOff x="0" y="0"/>
          <a:chExt cx="0" cy="0"/>
        </a:xfrm>
      </p:grpSpPr>
      <p:sp>
        <p:nvSpPr>
          <p:cNvPr id="2128" name="Google Shape;2128;p21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29" name="Google Shape;2129;p21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D</a:t>
            </a:r>
            <a:endParaRPr/>
          </a:p>
        </p:txBody>
      </p:sp>
      <p:sp>
        <p:nvSpPr>
          <p:cNvPr id="2130" name="Google Shape;2130;p21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4" name="Shape 2134"/>
        <p:cNvGrpSpPr/>
        <p:nvPr/>
      </p:nvGrpSpPr>
      <p:grpSpPr>
        <a:xfrm>
          <a:off x="0" y="0"/>
          <a:ext cx="0" cy="0"/>
          <a:chOff x="0" y="0"/>
          <a:chExt cx="0" cy="0"/>
        </a:xfrm>
      </p:grpSpPr>
      <p:sp>
        <p:nvSpPr>
          <p:cNvPr id="2135" name="Google Shape;2135;p219: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36" name="Google Shape;2136;p21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D</a:t>
            </a:r>
            <a:endParaRPr/>
          </a:p>
        </p:txBody>
      </p:sp>
      <p:sp>
        <p:nvSpPr>
          <p:cNvPr id="2137" name="Google Shape;2137;p21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1" name="Google Shape;351;p2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52" name="Google Shape;352;p2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1" name="Shape 2141"/>
        <p:cNvGrpSpPr/>
        <p:nvPr/>
      </p:nvGrpSpPr>
      <p:grpSpPr>
        <a:xfrm>
          <a:off x="0" y="0"/>
          <a:ext cx="0" cy="0"/>
          <a:chOff x="0" y="0"/>
          <a:chExt cx="0" cy="0"/>
        </a:xfrm>
      </p:grpSpPr>
      <p:sp>
        <p:nvSpPr>
          <p:cNvPr id="2142" name="Google Shape;2142;p22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43" name="Google Shape;2143;p22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A</a:t>
            </a:r>
            <a:endParaRPr/>
          </a:p>
        </p:txBody>
      </p:sp>
      <p:sp>
        <p:nvSpPr>
          <p:cNvPr id="2144" name="Google Shape;2144;p22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8" name="Shape 2148"/>
        <p:cNvGrpSpPr/>
        <p:nvPr/>
      </p:nvGrpSpPr>
      <p:grpSpPr>
        <a:xfrm>
          <a:off x="0" y="0"/>
          <a:ext cx="0" cy="0"/>
          <a:chOff x="0" y="0"/>
          <a:chExt cx="0" cy="0"/>
        </a:xfrm>
      </p:grpSpPr>
      <p:sp>
        <p:nvSpPr>
          <p:cNvPr id="2149" name="Google Shape;2149;p22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50" name="Google Shape;2150;p22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B</a:t>
            </a:r>
            <a:endParaRPr/>
          </a:p>
        </p:txBody>
      </p:sp>
      <p:sp>
        <p:nvSpPr>
          <p:cNvPr id="2151" name="Google Shape;2151;p22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5" name="Shape 2155"/>
        <p:cNvGrpSpPr/>
        <p:nvPr/>
      </p:nvGrpSpPr>
      <p:grpSpPr>
        <a:xfrm>
          <a:off x="0" y="0"/>
          <a:ext cx="0" cy="0"/>
          <a:chOff x="0" y="0"/>
          <a:chExt cx="0" cy="0"/>
        </a:xfrm>
      </p:grpSpPr>
      <p:sp>
        <p:nvSpPr>
          <p:cNvPr id="2156" name="Google Shape;2156;p22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57" name="Google Shape;2157;p22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A</a:t>
            </a:r>
            <a:endParaRPr/>
          </a:p>
        </p:txBody>
      </p:sp>
      <p:sp>
        <p:nvSpPr>
          <p:cNvPr id="2158" name="Google Shape;2158;p22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p22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164" name="Google Shape;2164;p2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65" name="Google Shape;2165;p22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2" name="Shape 2172"/>
        <p:cNvGrpSpPr/>
        <p:nvPr/>
      </p:nvGrpSpPr>
      <p:grpSpPr>
        <a:xfrm>
          <a:off x="0" y="0"/>
          <a:ext cx="0" cy="0"/>
          <a:chOff x="0" y="0"/>
          <a:chExt cx="0" cy="0"/>
        </a:xfrm>
      </p:grpSpPr>
      <p:sp>
        <p:nvSpPr>
          <p:cNvPr id="2173" name="Google Shape;2173;p22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74" name="Google Shape;2174;p22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Let's do a brief history of insurance law in the United States in order to get a perspective. The first insurance law was passed in 1868. It stemmed from the Paul v. Virginia case that ruled that the states were allowed to individually regulate insurance agencies. In 1944 a landmark decision in US v. Southeastern Underwriters deemed that insurance is classified as interstate trade and that it falls under federal law, which meant that federal law would apply. This caused quite a bit of confusion until the McCarran-Ferguson Act in 1945 deemed that the US government reserved the right to regulate in cases involving primarily fair labor standards and antitrust. Federal government regulates all industry in this area. All other regulations are reserved for the states. So each individual state basically creates and implements its own laws relative to the insurance industry and the insurance agent. </a:t>
            </a:r>
            <a:endParaRPr/>
          </a:p>
        </p:txBody>
      </p:sp>
      <p:sp>
        <p:nvSpPr>
          <p:cNvPr id="2175" name="Google Shape;2175;p22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9" name="Shape 2179"/>
        <p:cNvGrpSpPr/>
        <p:nvPr/>
      </p:nvGrpSpPr>
      <p:grpSpPr>
        <a:xfrm>
          <a:off x="0" y="0"/>
          <a:ext cx="0" cy="0"/>
          <a:chOff x="0" y="0"/>
          <a:chExt cx="0" cy="0"/>
        </a:xfrm>
      </p:grpSpPr>
      <p:sp>
        <p:nvSpPr>
          <p:cNvPr id="2180" name="Google Shape;2180;p22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81" name="Google Shape;2181;p22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Now there is a very important organization that we have discussed previously in this course called the National Association of Insurance Commissioners (NAIC). As mentioned, one of the primary functions of this organization is to create model laws. We discussed one of the model laws earlier when we discussed marketing. Let's look at it in a little more detail. The NAIC is an organization in which all insurance commissioners are automatically members and they work to put together model laws, which they bring to the states as ways that the state should consider regulating their insurance agencies. The first thing they try to accomplish is uniformity of the law-if all the states had a wide variation in law, companies that are doing business in more than one state would be unfairly fettered. Secondly, they try to assist officials in administering laws and regulations. Thirdly they help to protect the interests of the policyholders through putting together laws that look at particular issues that are most important to the needs of the policyholder. And finally the NAIC exists to preserve state regulations. </a:t>
            </a:r>
            <a:endParaRPr/>
          </a:p>
        </p:txBody>
      </p:sp>
      <p:sp>
        <p:nvSpPr>
          <p:cNvPr id="2182" name="Google Shape;2182;p22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p22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88" name="Google Shape;2188;p22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ethics of marketing is a particularly large area of concern for states relative to the regulations of insurance industries. Most states are fairly uniform in their regulation of marketing ethics issues. Some of the key issues that are addressed in statutes are, first of all, only state licensed insurers may issue policies-there is a process and everyone is expected to do that to go to the state commissioner's office and be licensed. Secondly, any oral or written statements that involve misrepresentation of a policy and its features are illegal. Thirdly, defaming a competing agent or insurance company by spreading unfounded rumors or falsehoods about integrity or financial condition in order to take advantage of a particular market is illegal. </a:t>
            </a:r>
            <a:endParaRPr/>
          </a:p>
        </p:txBody>
      </p:sp>
      <p:sp>
        <p:nvSpPr>
          <p:cNvPr id="2189" name="Google Shape;2189;p22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3" name="Shape 2193"/>
        <p:cNvGrpSpPr/>
        <p:nvPr/>
      </p:nvGrpSpPr>
      <p:grpSpPr>
        <a:xfrm>
          <a:off x="0" y="0"/>
          <a:ext cx="0" cy="0"/>
          <a:chOff x="0" y="0"/>
          <a:chExt cx="0" cy="0"/>
        </a:xfrm>
      </p:grpSpPr>
      <p:sp>
        <p:nvSpPr>
          <p:cNvPr id="2194" name="Google Shape;2194;p22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95" name="Google Shape;2195;p22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Another area of concern among insurance commissioners is the practice of rebating. Rebating can be defined as giving a buyer a portion of the initial premium that was originally going to the insurance agent back to the consumer as an inducement to buy a particular policy. It can take the form of money, of additional product or of service, or anything of value that is returned back to the policyholder in exchange for signing into a particular policy. Rebating for the most part is considered an illegal activity. There are some exceptions that some states have put in place, but the vast majority of state laws outlaw rebating. </a:t>
            </a:r>
            <a:endParaRPr/>
          </a:p>
        </p:txBody>
      </p:sp>
      <p:sp>
        <p:nvSpPr>
          <p:cNvPr id="2196" name="Google Shape;2196;p22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0" name="Shape 2200"/>
        <p:cNvGrpSpPr/>
        <p:nvPr/>
      </p:nvGrpSpPr>
      <p:grpSpPr>
        <a:xfrm>
          <a:off x="0" y="0"/>
          <a:ext cx="0" cy="0"/>
          <a:chOff x="0" y="0"/>
          <a:chExt cx="0" cy="0"/>
        </a:xfrm>
      </p:grpSpPr>
      <p:sp>
        <p:nvSpPr>
          <p:cNvPr id="2201" name="Google Shape;2201;p22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02" name="Google Shape;2202;p22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Two other activities that are commonly referred to in insurance law at the state level are usually associated with a couple of descriptive names-one is twisting and the other is churning. Both practices are illegal in all states. Twisting is an attempt to persuade a policyholder to drop a particular policy in order to take on a new policy for the primary reason of gaining commissions for the insurance agent. Churning, which is similar, is the practice of using a policy value to purchase another policy with the same insurer-again just for the purpose of getting additional premiums and commissions. Basically it is the act of ignoring the customer's needs and telling them that the policy they have isn't appropriate for them regardless of whether it is or not, getting them to drop it and then selling them a new policy. These practices are unethical and illegal. </a:t>
            </a:r>
            <a:endParaRPr/>
          </a:p>
        </p:txBody>
      </p:sp>
      <p:sp>
        <p:nvSpPr>
          <p:cNvPr id="2203" name="Google Shape;2203;p22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7" name="Shape 2207"/>
        <p:cNvGrpSpPr/>
        <p:nvPr/>
      </p:nvGrpSpPr>
      <p:grpSpPr>
        <a:xfrm>
          <a:off x="0" y="0"/>
          <a:ext cx="0" cy="0"/>
          <a:chOff x="0" y="0"/>
          <a:chExt cx="0" cy="0"/>
        </a:xfrm>
      </p:grpSpPr>
      <p:sp>
        <p:nvSpPr>
          <p:cNvPr id="2208" name="Google Shape;2208;p229: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09" name="Google Shape;2209;p22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Replacement is another area of concern. There are situations where this practice makes sense, but in many cases it is considered unethical and in some cases, illegal. Now how would you know if a particular case of replacement is illegal or not? Well, let's go through some issues. First, defining replacement-a practice of convincing a consumer to let a policy lapse and then to sell them another one. On the surface it sounds like twisting and churning but in actuality it is not because many insurance policies no longer meet the particular needs of individuals. Therefore, it is to their advantage to let it lapse, which is the major difference in whether or not replacement is appropriate. As long as the practice is being conducted with the primary purpose of meeting the needs of the client, not the agent, replacement would be appropriate. However, replacement is usually not in the client's best interest and would then be an illegal practice. When it is beneficial, the insurance agent should inform the consumer fully about the new and old policy; how the features are going to be affected and how his coverage will be affected. An example of replacement that would make sense is a case where somebody bought a whole life insurance policy when they were very young then fifteen years later, they are employed, married, and have children and want to switch to a larger term policy. Replacement would certainly be an acceptable practice in such a case. </a:t>
            </a:r>
            <a:endParaRPr/>
          </a:p>
        </p:txBody>
      </p:sp>
      <p:sp>
        <p:nvSpPr>
          <p:cNvPr id="2210" name="Google Shape;2210;p22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358" name="Google Shape;358;p23: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9" name="Google Shape;359;p2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Who is the </a:t>
            </a:r>
            <a:r>
              <a:rPr b="1" lang="en-US"/>
              <a:t>insured</a:t>
            </a:r>
            <a:r>
              <a:rPr lang="en-US"/>
              <a:t> on an application or policy? THE APPLICANT or POLICY OWNER</a:t>
            </a:r>
            <a:endParaRPr/>
          </a:p>
          <a:p>
            <a:pPr indent="0" lvl="0" marL="0" rtl="0" algn="l">
              <a:spcBef>
                <a:spcPts val="0"/>
              </a:spcBef>
              <a:spcAft>
                <a:spcPts val="0"/>
              </a:spcAft>
              <a:buSzPts val="1800"/>
              <a:buNone/>
            </a:pPr>
            <a:r>
              <a:rPr lang="en-US"/>
              <a:t>Who is the </a:t>
            </a:r>
            <a:r>
              <a:rPr b="1" lang="en-US"/>
              <a:t>insurer</a:t>
            </a:r>
            <a:r>
              <a:rPr lang="en-US"/>
              <a:t>?  The COMPANY</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Someone give me a quick definition of the </a:t>
            </a:r>
            <a:r>
              <a:rPr b="1" lang="en-US"/>
              <a:t>Law of Large Numbers</a:t>
            </a:r>
            <a:r>
              <a:rPr lang="en-US"/>
              <a:t>: Greater number you have in a group the more accurate you can predict the chance of loss.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Give examples of </a:t>
            </a:r>
            <a:r>
              <a:rPr b="1" lang="en-US"/>
              <a:t>Pure and Speculative Risk</a:t>
            </a:r>
            <a:r>
              <a:rPr lang="en-US"/>
              <a:t> and </a:t>
            </a:r>
            <a:r>
              <a:rPr b="1" lang="en-US"/>
              <a:t>Peril vs Hazard</a:t>
            </a:r>
            <a:r>
              <a:rPr lang="en-US"/>
              <a:t>.  Which one does insurance companies cover?  PURE RISK!</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GO OVER </a:t>
            </a:r>
            <a:r>
              <a:rPr b="1" lang="en-US"/>
              <a:t>STARR</a:t>
            </a:r>
            <a:r>
              <a:rPr lang="en-US"/>
              <a:t> and give examples: Sharing, Transferring, Avoiding, Reducing and Retaining</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Go through the elements of an </a:t>
            </a:r>
            <a:r>
              <a:rPr b="1" lang="en-US"/>
              <a:t>Insurable Risk</a:t>
            </a:r>
            <a:r>
              <a:rPr lang="en-US"/>
              <a:t>: Law of Large Numbers, measurable loss, definite, pure risk.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Give an example of your </a:t>
            </a:r>
            <a:r>
              <a:rPr b="1" lang="en-US"/>
              <a:t>expressed authority</a:t>
            </a:r>
            <a:r>
              <a:rPr lang="en-US"/>
              <a:t>: your agency contract  </a:t>
            </a:r>
            <a:r>
              <a:rPr b="1" lang="en-US"/>
              <a:t>Implied Authority</a:t>
            </a:r>
            <a:r>
              <a:rPr lang="en-US"/>
              <a:t>: collecting premium   </a:t>
            </a:r>
            <a:r>
              <a:rPr b="1" lang="en-US"/>
              <a:t>Apparent Authority</a:t>
            </a:r>
            <a:r>
              <a:rPr lang="en-US"/>
              <a:t>: business cards.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Elements of Legal Contract</a:t>
            </a:r>
            <a:r>
              <a:rPr lang="en-US"/>
              <a:t>: Offer (Application + premium) and Acceptance (Issue and Delivery of policy). </a:t>
            </a: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4" name="Shape 2214"/>
        <p:cNvGrpSpPr/>
        <p:nvPr/>
      </p:nvGrpSpPr>
      <p:grpSpPr>
        <a:xfrm>
          <a:off x="0" y="0"/>
          <a:ext cx="0" cy="0"/>
          <a:chOff x="0" y="0"/>
          <a:chExt cx="0" cy="0"/>
        </a:xfrm>
      </p:grpSpPr>
      <p:sp>
        <p:nvSpPr>
          <p:cNvPr id="2215" name="Google Shape;2215;p23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16" name="Google Shape;2216;p23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We will now look at solicitation and disclosure. It's possibly the most critical area of the insurance agent's relationship with the general public. There have been certain laws and certain ethical guidelines that have been put in place some of which involve the relationship with the community. The first thing you might want to look at is something called the Buyer's Guide and Policy Summary. It gives an overview of ways to make your message heard in an ethical way. Not only will this help you understand what is required, but it will also serve as an excellent tool to make the case for insurance sales in general. </a:t>
            </a:r>
            <a:endParaRPr/>
          </a:p>
        </p:txBody>
      </p:sp>
      <p:sp>
        <p:nvSpPr>
          <p:cNvPr id="2217" name="Google Shape;2217;p23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1" name="Shape 2221"/>
        <p:cNvGrpSpPr/>
        <p:nvPr/>
      </p:nvGrpSpPr>
      <p:grpSpPr>
        <a:xfrm>
          <a:off x="0" y="0"/>
          <a:ext cx="0" cy="0"/>
          <a:chOff x="0" y="0"/>
          <a:chExt cx="0" cy="0"/>
        </a:xfrm>
      </p:grpSpPr>
      <p:sp>
        <p:nvSpPr>
          <p:cNvPr id="2222" name="Google Shape;2222;p23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23" name="Google Shape;2223;p23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If you perform acts that are considered unethical in the eyes of the law, the most common penalty will be license suspension. Now we will discuss a number of acts that in most cases are going to lead to license suspension. First of all making a materially untrue statement in an application for an agent's license would be one of the first steps to license suspension. In fact it would be more the case for license denial. The second would be stating or implying that a policy is "self-supporting". That relates to what we talked about earlier with using the terms vanishing premiums or saying policy premiums will vanish or no additional payments are required are grounds for license suspension. Thirdly implying that a policy is being issued by an investment department of an insurance company-again, this comes back to the untrue statement issue. Policies need to be explained as to exactly where they come from relative to the insurance company issuing the policy. Conveying the idea that a consumer will receive unusual special treatment-most laws that are put on the books relative to policy try to promote uniformity in features and benefits for all consumers of a particular product. </a:t>
            </a:r>
            <a:endParaRPr/>
          </a:p>
        </p:txBody>
      </p:sp>
      <p:sp>
        <p:nvSpPr>
          <p:cNvPr id="2224" name="Google Shape;2224;p23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8" name="Shape 2228"/>
        <p:cNvGrpSpPr/>
        <p:nvPr/>
      </p:nvGrpSpPr>
      <p:grpSpPr>
        <a:xfrm>
          <a:off x="0" y="0"/>
          <a:ext cx="0" cy="0"/>
          <a:chOff x="0" y="0"/>
          <a:chExt cx="0" cy="0"/>
        </a:xfrm>
      </p:grpSpPr>
      <p:sp>
        <p:nvSpPr>
          <p:cNvPr id="2229" name="Google Shape;2229;p23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30" name="Google Shape;2230;p23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Describing the premium as a "deposit" would be illegal and grounds for license suspension unless the payment establishes some type of debtor/creditor relationship, which is what a deposit is by law, and allows for withdrawal. Indicating that future policy dividends are guaranteed-again that relates to computer projections, is also grounds for license suspension. Furthermore, the agent must ensure that what is assumed and what is not guaranteed is explained clearly. Another act that would result in license suspension is stating that the insured will be guaranteed certain benefits even if a policy lapses without explaining what non-forfeiture benefits are-again this relates to explaining specific insurance terms that most lay people are not going to understand. </a:t>
            </a:r>
            <a:endParaRPr/>
          </a:p>
        </p:txBody>
      </p:sp>
      <p:sp>
        <p:nvSpPr>
          <p:cNvPr id="2231" name="Google Shape;2231;p23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5" name="Shape 2235"/>
        <p:cNvGrpSpPr/>
        <p:nvPr/>
      </p:nvGrpSpPr>
      <p:grpSpPr>
        <a:xfrm>
          <a:off x="0" y="0"/>
          <a:ext cx="0" cy="0"/>
          <a:chOff x="0" y="0"/>
          <a:chExt cx="0" cy="0"/>
        </a:xfrm>
      </p:grpSpPr>
      <p:sp>
        <p:nvSpPr>
          <p:cNvPr id="2236" name="Google Shape;2236;p233: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37" name="Google Shape;2237;p23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Stating the policy has certain benefits not found in other products again would come into the area of untruth and most likely lead to license suspension. High pressure sales tactics such as stating the prospect must purchase the policy immediately is not allowed. Also not clearly stating that insurance is not the product that you are going to sell by trying to make it seem you are selling something else or giving something away and then trying to sell insurance is illegal and grounds for license suspension. </a:t>
            </a:r>
            <a:endParaRPr/>
          </a:p>
        </p:txBody>
      </p:sp>
      <p:sp>
        <p:nvSpPr>
          <p:cNvPr id="2238" name="Google Shape;2238;p23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p23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44" name="Google Shape;2244;p23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Another one is representing yourself as more than you actually are, such as describing yourself as a financial planner, financial consultant, investment advisor, or any term that implies that you are a financial advisory business person. So if you only sell insurance then using these other terms and to go into these other businesses is grounds for license suspension. The next one is similar to one we mentioned earlier, which is using amounts, numbers, and projections that mislead-probably the number one area of concern among insurance commissioners and the general public. </a:t>
            </a:r>
            <a:endParaRPr/>
          </a:p>
        </p:txBody>
      </p:sp>
      <p:sp>
        <p:nvSpPr>
          <p:cNvPr id="2245" name="Google Shape;2245;p23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9" name="Shape 2249"/>
        <p:cNvGrpSpPr/>
        <p:nvPr/>
      </p:nvGrpSpPr>
      <p:grpSpPr>
        <a:xfrm>
          <a:off x="0" y="0"/>
          <a:ext cx="0" cy="0"/>
          <a:chOff x="0" y="0"/>
          <a:chExt cx="0" cy="0"/>
        </a:xfrm>
      </p:grpSpPr>
      <p:sp>
        <p:nvSpPr>
          <p:cNvPr id="2250" name="Google Shape;2250;p23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51" name="Google Shape;2251;p23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Now that leads us into the next area, financial planning. Financial planning and insurance are very closely related services and often go hand in hand. But there are a number of issues revolving around financial planning that need to be kept in mind and separated from the insurance business. First of all, in order to claim that you are a financial planner, you must sell a variety of financial products and services. It is not always illegal to say you are a financial planner when you only sell insurance but it is certainly very unethical. You should certainly have an education in the field-there are a number of designations, which are considered appropriate for a person who calls himself a financial planner. CFP and ChFC are the most recognized designations. ICFP and IAFP are organizations that can help or provide guidance in telling you how you can get designations, what degrees would be most appropriate. </a:t>
            </a:r>
            <a:endParaRPr/>
          </a:p>
        </p:txBody>
      </p:sp>
      <p:sp>
        <p:nvSpPr>
          <p:cNvPr id="2252" name="Google Shape;2252;p23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6" name="Shape 2256"/>
        <p:cNvGrpSpPr/>
        <p:nvPr/>
      </p:nvGrpSpPr>
      <p:grpSpPr>
        <a:xfrm>
          <a:off x="0" y="0"/>
          <a:ext cx="0" cy="0"/>
          <a:chOff x="0" y="0"/>
          <a:chExt cx="0" cy="0"/>
        </a:xfrm>
      </p:grpSpPr>
      <p:sp>
        <p:nvSpPr>
          <p:cNvPr id="2257" name="Google Shape;2257;p23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58" name="Google Shape;2258;p23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In financial planning, since you become much more involved in very confidential financial issues with customers, you accept an even broader range of responsibility vs. just being on the insurance end. If a fee rather than a commission is charged, you are deemed a fiduciary of the client. And as we mentioned earlier, you are not a fiduciary of the client when you are just an agent. But when you get into the financial planning, investments and trusts businesses, you are by law a fiduciary. And conflicts of interest can occur due to an agent's status as a fiduciary with an insurer as well. So you are a fiduciary with an insurance company at the same time as you are a fiduciary with a client-it can be a very difficult situation and needs to be thought out very carefully and clearly. One way to get around it is to make sure that you have absolute full disclosure of your situation to both parties in the most complete manner possible. </a:t>
            </a:r>
            <a:endParaRPr/>
          </a:p>
        </p:txBody>
      </p:sp>
      <p:sp>
        <p:nvSpPr>
          <p:cNvPr id="2259" name="Google Shape;2259;p23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3" name="Shape 2263"/>
        <p:cNvGrpSpPr/>
        <p:nvPr/>
      </p:nvGrpSpPr>
      <p:grpSpPr>
        <a:xfrm>
          <a:off x="0" y="0"/>
          <a:ext cx="0" cy="0"/>
          <a:chOff x="0" y="0"/>
          <a:chExt cx="0" cy="0"/>
        </a:xfrm>
      </p:grpSpPr>
      <p:sp>
        <p:nvSpPr>
          <p:cNvPr id="2264" name="Google Shape;2264;p23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65" name="Google Shape;2265;p23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There are a number of laws that have been put on the books relative to investment advisors. The Advisors Act of 1940 was one of the most important ones. It makes the financial planning business under SEC jurisdiction. If a fee is charged for investment advice then you are required to do two key things. One is to register as an investment advisor with the SEC and the second is to conform to very strict ethical guidelines defined in the act. </a:t>
            </a:r>
            <a:endParaRPr/>
          </a:p>
        </p:txBody>
      </p:sp>
      <p:sp>
        <p:nvSpPr>
          <p:cNvPr id="2266" name="Google Shape;2266;p23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0" name="Shape 2270"/>
        <p:cNvGrpSpPr/>
        <p:nvPr/>
      </p:nvGrpSpPr>
      <p:grpSpPr>
        <a:xfrm>
          <a:off x="0" y="0"/>
          <a:ext cx="0" cy="0"/>
          <a:chOff x="0" y="0"/>
          <a:chExt cx="0" cy="0"/>
        </a:xfrm>
      </p:grpSpPr>
      <p:sp>
        <p:nvSpPr>
          <p:cNvPr id="2271" name="Google Shape;2271;p23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72" name="Google Shape;2272;p23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As we are reviewing the laws and trying to understand how they fit with ethics, it is important to point out that the law provides the minimum standard. If you follow the laws of your state you are being ethical to a very minimal level. You are also going to have certain personal standards and they must be higher than what the law says you have to do. Why? You may go back to the first few slides in module 1 where we talked about what leads to happiness and self-satisfaction. That would be the number one reason. If you act in a highly ethical manner in all your dealings, you are going to feel very comfortable about the quality and professionalism of your work, and you won't have to worry about anything that could destroy your reputation. You can feel assured that you have always done the right thing to the best of your ability in all cases. This has certain key advantages relative to doing business. If you have a very high level of ethical standards people are going to know that. In time, word will get around that you are someone with high integrity, someone very credible, someone to work with because your product involves a high degree of professionalism and trust. It is obviously the way to build a business and to be a beneficial part of the society in which you work. </a:t>
            </a:r>
            <a:endParaRPr/>
          </a:p>
        </p:txBody>
      </p:sp>
      <p:sp>
        <p:nvSpPr>
          <p:cNvPr id="2273" name="Google Shape;2273;p23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7" name="Shape 2277"/>
        <p:cNvGrpSpPr/>
        <p:nvPr/>
      </p:nvGrpSpPr>
      <p:grpSpPr>
        <a:xfrm>
          <a:off x="0" y="0"/>
          <a:ext cx="0" cy="0"/>
          <a:chOff x="0" y="0"/>
          <a:chExt cx="0" cy="0"/>
        </a:xfrm>
      </p:grpSpPr>
      <p:sp>
        <p:nvSpPr>
          <p:cNvPr id="2278" name="Google Shape;2278;p239: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79" name="Google Shape;2279;p23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First of all, let's try to define what is meant by the term agency. It is a legal term that describes the relationship between individuals, between organizations, or between individuals and organizations in which the agent represents the principal in relationships where contract or agent contract exist. Whatever the agent does, it is as if the principal does it. It is representation in its purest form. A key example of that happens in the insurance industry when payments are collected. We will be discussing this more as we go through this module. A payment made to an agent would be the same as if the payment were made directly to the principal. Knowledge is also passed from the principle to the person or organization represented. For example, information about an applicant would be shared completely. Again, the agent in essence is the principal. </a:t>
            </a:r>
            <a:endParaRPr/>
          </a:p>
        </p:txBody>
      </p:sp>
      <p:sp>
        <p:nvSpPr>
          <p:cNvPr id="2280" name="Google Shape;2280;p23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365" name="Google Shape;365;p24: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66" name="Google Shape;366;p2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D </a:t>
            </a:r>
            <a:endParaRPr/>
          </a:p>
          <a:p>
            <a:pPr indent="0" lvl="0" marL="0" rtl="0" algn="l">
              <a:spcBef>
                <a:spcPts val="0"/>
              </a:spcBef>
              <a:spcAft>
                <a:spcPts val="0"/>
              </a:spcAft>
              <a:buSzPts val="1800"/>
              <a:buNone/>
            </a:pPr>
            <a:r>
              <a:rPr lang="en-US"/>
              <a:t>Remember that </a:t>
            </a:r>
            <a:r>
              <a:rPr b="1" lang="en-US"/>
              <a:t>the law of large numbers is predictability - the more applicants the more accurate</a:t>
            </a:r>
            <a:r>
              <a:rPr lang="en-US"/>
              <a:t>.  </a:t>
            </a:r>
            <a:endParaRPr/>
          </a:p>
          <a:p>
            <a:pPr indent="0" lvl="0" marL="0" rtl="0" algn="l">
              <a:spcBef>
                <a:spcPts val="0"/>
              </a:spcBef>
              <a:spcAft>
                <a:spcPts val="0"/>
              </a:spcAft>
              <a:buSzPts val="1800"/>
              <a:buNone/>
            </a:pPr>
            <a:r>
              <a:rPr b="1" lang="en-US"/>
              <a:t>D is the definition of Law of large numbers. </a:t>
            </a: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4" name="Shape 2284"/>
        <p:cNvGrpSpPr/>
        <p:nvPr/>
      </p:nvGrpSpPr>
      <p:grpSpPr>
        <a:xfrm>
          <a:off x="0" y="0"/>
          <a:ext cx="0" cy="0"/>
          <a:chOff x="0" y="0"/>
          <a:chExt cx="0" cy="0"/>
        </a:xfrm>
      </p:grpSpPr>
      <p:sp>
        <p:nvSpPr>
          <p:cNvPr id="2285" name="Google Shape;2285;p24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86" name="Google Shape;2286;p24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There are two key aspects to agency: authority and power. Although these terms are used interchangeably, they have specific individual definitions. Power is what an agent could legally do. Forming agreements, signing policyholders, taking applications and paying premiums all involve power. Authority comes into play in terms of scope. A particular power could be limited to a particular region then authority is in a particular region. The particulars of authority will be delineated in the agent contract. So power involves the actions that are allowed by the insurer and those should be specified quite clearly. </a:t>
            </a:r>
            <a:endParaRPr/>
          </a:p>
        </p:txBody>
      </p:sp>
      <p:sp>
        <p:nvSpPr>
          <p:cNvPr id="2287" name="Google Shape;2287;p24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1" name="Shape 2291"/>
        <p:cNvGrpSpPr/>
        <p:nvPr/>
      </p:nvGrpSpPr>
      <p:grpSpPr>
        <a:xfrm>
          <a:off x="0" y="0"/>
          <a:ext cx="0" cy="0"/>
          <a:chOff x="0" y="0"/>
          <a:chExt cx="0" cy="0"/>
        </a:xfrm>
      </p:grpSpPr>
      <p:sp>
        <p:nvSpPr>
          <p:cNvPr id="2292" name="Google Shape;2292;p24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93" name="Google Shape;2293;p24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Authority can be divided into three classifications: express authority, implied authority, and apparent authority. These types are related to the degree in which the authority is spelled out in the contract or is inferred by implication or general practice. Express authority would be clearly written in the contract-these are the things that are authorized in writing, which is often better than an oral contract. Implied authority is authority that is assumed but not explicitly written. Examples of implied authority include signing policyholders and collecting the initial premiums. Apparent authority is what the insurer normally allows. For example, if an agent agreement with an insurer authorizes the applications only within a specified geographic area but the company then accepts applications outside that area, there is apparent authority to do so. </a:t>
            </a:r>
            <a:endParaRPr/>
          </a:p>
        </p:txBody>
      </p:sp>
      <p:sp>
        <p:nvSpPr>
          <p:cNvPr id="2294" name="Google Shape;2294;p24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8" name="Shape 2298"/>
        <p:cNvGrpSpPr/>
        <p:nvPr/>
      </p:nvGrpSpPr>
      <p:grpSpPr>
        <a:xfrm>
          <a:off x="0" y="0"/>
          <a:ext cx="0" cy="0"/>
          <a:chOff x="0" y="0"/>
          <a:chExt cx="0" cy="0"/>
        </a:xfrm>
      </p:grpSpPr>
      <p:sp>
        <p:nvSpPr>
          <p:cNvPr id="2299" name="Google Shape;2299;p24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00" name="Google Shape;2300;p24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Another key issue related to the agency is what we call a fiduciary responsibility. The term fiduciary coincides with very high ethical standards. It means that you are involved in situations in which you are going to be responsible for handling a person's money. For example, a trust officer has the fiduciary responsibility to handle the money of an individual and to abide by their wishes until they are deceased. Fiduciary responsibility is a key element in that particular occupation. The same fiduciary responsibility exists for the insurance agent relative to the insurer. The agent collects money for the insurer, who may not know when the money is actually collected. When money is accepted by a fiduciary, there is a responsibility to keep good records and to transfer that money as promptly as possible. </a:t>
            </a:r>
            <a:endParaRPr/>
          </a:p>
        </p:txBody>
      </p:sp>
      <p:sp>
        <p:nvSpPr>
          <p:cNvPr id="2301" name="Google Shape;2301;p24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5" name="Shape 2305"/>
        <p:cNvGrpSpPr/>
        <p:nvPr/>
      </p:nvGrpSpPr>
      <p:grpSpPr>
        <a:xfrm>
          <a:off x="0" y="0"/>
          <a:ext cx="0" cy="0"/>
          <a:chOff x="0" y="0"/>
          <a:chExt cx="0" cy="0"/>
        </a:xfrm>
      </p:grpSpPr>
      <p:sp>
        <p:nvSpPr>
          <p:cNvPr id="2306" name="Google Shape;2306;p243: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07" name="Google Shape;2307;p24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There are three requirements for fiduciary responsibility. First of all, there must be a very strong loyalty to the insurer, without any conflicting representative relationships with other insurers in the exact same area. Great care and skill must be taken in carrying out business for the insurer and all information must be transferred and claims handled in the highest ethical manner. </a:t>
            </a:r>
            <a:endParaRPr/>
          </a:p>
        </p:txBody>
      </p:sp>
      <p:sp>
        <p:nvSpPr>
          <p:cNvPr id="2308" name="Google Shape;2308;p24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2" name="Shape 2312"/>
        <p:cNvGrpSpPr/>
        <p:nvPr/>
      </p:nvGrpSpPr>
      <p:grpSpPr>
        <a:xfrm>
          <a:off x="0" y="0"/>
          <a:ext cx="0" cy="0"/>
          <a:chOff x="0" y="0"/>
          <a:chExt cx="0" cy="0"/>
        </a:xfrm>
      </p:grpSpPr>
      <p:sp>
        <p:nvSpPr>
          <p:cNvPr id="2313" name="Google Shape;2313;p24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14" name="Google Shape;2314;p24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Another major fiduciary responsibility for an agent is collecting premiums. Prompt handling of paperwork and transferring of monies is of great importance. When you receive the payment, you are in a sense, the insurer receiving the payment. Any lag time between the time that the policyholder pays for that policy and the time that it goes to the insurer, is your responsibility, so it makes sense to get past that as fast as possible. And when you do have that money for that in-between period, you are responsible to keep that money in a separate account. There should be no mixing of monies between the agency's money and the money that goes directly to the insurer. </a:t>
            </a:r>
            <a:endParaRPr/>
          </a:p>
        </p:txBody>
      </p:sp>
      <p:sp>
        <p:nvSpPr>
          <p:cNvPr id="2315" name="Google Shape;2315;p24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9" name="Shape 2319"/>
        <p:cNvGrpSpPr/>
        <p:nvPr/>
      </p:nvGrpSpPr>
      <p:grpSpPr>
        <a:xfrm>
          <a:off x="0" y="0"/>
          <a:ext cx="0" cy="0"/>
          <a:chOff x="0" y="0"/>
          <a:chExt cx="0" cy="0"/>
        </a:xfrm>
      </p:grpSpPr>
      <p:sp>
        <p:nvSpPr>
          <p:cNvPr id="2320" name="Google Shape;2320;p24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21" name="Google Shape;2321;p24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Another key area involving the insurer and the agent has to do with the soliciting of business. It is highly important that you look for the best possible risks for the insurer -in other words, if you were the insurance company, whom would you want to insure? The agent takes that into account by exercising reasonable care when accepting applications. You have to be as forthright as possible in the transfer of knowledge as we discussed earlier. As part of the fiduciary responsibility, all applications have to be submitted, even if there is little chance of approval. It is up to the underwriters to decide whether this is a risk worth taking. All the knowledge that an agent has in a particular matter needs to be communicated to the insurer. </a:t>
            </a:r>
            <a:endParaRPr/>
          </a:p>
        </p:txBody>
      </p:sp>
      <p:sp>
        <p:nvSpPr>
          <p:cNvPr id="2322" name="Google Shape;2322;p24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6" name="Shape 2326"/>
        <p:cNvGrpSpPr/>
        <p:nvPr/>
      </p:nvGrpSpPr>
      <p:grpSpPr>
        <a:xfrm>
          <a:off x="0" y="0"/>
          <a:ext cx="0" cy="0"/>
          <a:chOff x="0" y="0"/>
          <a:chExt cx="0" cy="0"/>
        </a:xfrm>
      </p:grpSpPr>
      <p:sp>
        <p:nvSpPr>
          <p:cNvPr id="2327" name="Google Shape;2327;p24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28" name="Google Shape;2328;p24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C</a:t>
            </a:r>
            <a:endParaRPr/>
          </a:p>
        </p:txBody>
      </p:sp>
      <p:sp>
        <p:nvSpPr>
          <p:cNvPr id="2329" name="Google Shape;2329;p24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3" name="Shape 2333"/>
        <p:cNvGrpSpPr/>
        <p:nvPr/>
      </p:nvGrpSpPr>
      <p:grpSpPr>
        <a:xfrm>
          <a:off x="0" y="0"/>
          <a:ext cx="0" cy="0"/>
          <a:chOff x="0" y="0"/>
          <a:chExt cx="0" cy="0"/>
        </a:xfrm>
      </p:grpSpPr>
      <p:sp>
        <p:nvSpPr>
          <p:cNvPr id="2334" name="Google Shape;2334;p24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35" name="Google Shape;2335;p24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A</a:t>
            </a:r>
            <a:endParaRPr/>
          </a:p>
        </p:txBody>
      </p:sp>
      <p:sp>
        <p:nvSpPr>
          <p:cNvPr id="2336" name="Google Shape;2336;p24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0" name="Shape 2340"/>
        <p:cNvGrpSpPr/>
        <p:nvPr/>
      </p:nvGrpSpPr>
      <p:grpSpPr>
        <a:xfrm>
          <a:off x="0" y="0"/>
          <a:ext cx="0" cy="0"/>
          <a:chOff x="0" y="0"/>
          <a:chExt cx="0" cy="0"/>
        </a:xfrm>
      </p:grpSpPr>
      <p:sp>
        <p:nvSpPr>
          <p:cNvPr id="2341" name="Google Shape;2341;p24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42" name="Google Shape;2342;p24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C</a:t>
            </a:r>
            <a:endParaRPr/>
          </a:p>
        </p:txBody>
      </p:sp>
      <p:sp>
        <p:nvSpPr>
          <p:cNvPr id="2343" name="Google Shape;2343;p24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7" name="Shape 2347"/>
        <p:cNvGrpSpPr/>
        <p:nvPr/>
      </p:nvGrpSpPr>
      <p:grpSpPr>
        <a:xfrm>
          <a:off x="0" y="0"/>
          <a:ext cx="0" cy="0"/>
          <a:chOff x="0" y="0"/>
          <a:chExt cx="0" cy="0"/>
        </a:xfrm>
      </p:grpSpPr>
      <p:sp>
        <p:nvSpPr>
          <p:cNvPr id="2348" name="Google Shape;2348;p249: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49" name="Google Shape;2349;p24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D</a:t>
            </a:r>
            <a:endParaRPr/>
          </a:p>
        </p:txBody>
      </p:sp>
      <p:sp>
        <p:nvSpPr>
          <p:cNvPr id="2350" name="Google Shape;2350;p24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373" name="Google Shape;373;p25: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74" name="Google Shape;374;p2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Indemnity is a fancy word for LOSS. </a:t>
            </a:r>
            <a:endParaRPr/>
          </a:p>
          <a:p>
            <a:pPr indent="0" lvl="0" marL="0" rtl="0" algn="l">
              <a:spcBef>
                <a:spcPts val="0"/>
              </a:spcBef>
              <a:spcAft>
                <a:spcPts val="0"/>
              </a:spcAft>
              <a:buSzPts val="1800"/>
              <a:buNone/>
            </a:pPr>
            <a:r>
              <a:rPr lang="en-US"/>
              <a:t>When you are driving a car can you completely avoid all risk? No so it is </a:t>
            </a:r>
            <a:r>
              <a:rPr b="1" lang="en-US"/>
              <a:t>reducing the risk </a:t>
            </a:r>
            <a:r>
              <a:rPr lang="en-US"/>
              <a:t>only.  </a:t>
            </a:r>
            <a:endParaRPr/>
          </a:p>
          <a:p>
            <a:pPr indent="0" lvl="0" marL="0" rtl="0" algn="l">
              <a:spcBef>
                <a:spcPts val="0"/>
              </a:spcBef>
              <a:spcAft>
                <a:spcPts val="0"/>
              </a:spcAft>
              <a:buSzPts val="1800"/>
              <a:buNone/>
            </a:pPr>
            <a:r>
              <a:rPr lang="en-US"/>
              <a:t> </a:t>
            </a:r>
            <a:endParaRPr/>
          </a:p>
          <a:p>
            <a:pPr indent="0" lvl="0" marL="0" rtl="0" algn="l">
              <a:spcBef>
                <a:spcPts val="0"/>
              </a:spcBef>
              <a:spcAft>
                <a:spcPts val="0"/>
              </a:spcAft>
              <a:buSzPts val="1800"/>
              <a:buNone/>
            </a:pPr>
            <a:r>
              <a:rPr b="1" lang="en-US"/>
              <a:t>Answer is B </a:t>
            </a: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4" name="Shape 2354"/>
        <p:cNvGrpSpPr/>
        <p:nvPr/>
      </p:nvGrpSpPr>
      <p:grpSpPr>
        <a:xfrm>
          <a:off x="0" y="0"/>
          <a:ext cx="0" cy="0"/>
          <a:chOff x="0" y="0"/>
          <a:chExt cx="0" cy="0"/>
        </a:xfrm>
      </p:grpSpPr>
      <p:sp>
        <p:nvSpPr>
          <p:cNvPr id="2355" name="Google Shape;2355;p25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56" name="Google Shape;2356;p25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C</a:t>
            </a:r>
            <a:endParaRPr/>
          </a:p>
        </p:txBody>
      </p:sp>
      <p:sp>
        <p:nvSpPr>
          <p:cNvPr id="2357" name="Google Shape;2357;p25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1" name="Shape 2361"/>
        <p:cNvGrpSpPr/>
        <p:nvPr/>
      </p:nvGrpSpPr>
      <p:grpSpPr>
        <a:xfrm>
          <a:off x="0" y="0"/>
          <a:ext cx="0" cy="0"/>
          <a:chOff x="0" y="0"/>
          <a:chExt cx="0" cy="0"/>
        </a:xfrm>
      </p:grpSpPr>
      <p:sp>
        <p:nvSpPr>
          <p:cNvPr id="2362" name="Google Shape;2362;p25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363" name="Google Shape;2363;p2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64" name="Google Shape;2364;p25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1" name="Shape 2371"/>
        <p:cNvGrpSpPr/>
        <p:nvPr/>
      </p:nvGrpSpPr>
      <p:grpSpPr>
        <a:xfrm>
          <a:off x="0" y="0"/>
          <a:ext cx="0" cy="0"/>
          <a:chOff x="0" y="0"/>
          <a:chExt cx="0" cy="0"/>
        </a:xfrm>
      </p:grpSpPr>
      <p:sp>
        <p:nvSpPr>
          <p:cNvPr id="2372" name="Google Shape;2372;p25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73" name="Google Shape;2373;p25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One of the most obvious issues facing an agent is that they need to sell the proper amount and type of insurance to meet the needs of the customer. Selling too little to the customer is detrimental to the customer's interest and selling too much to the customer will cause ethical difficulties down the road. It is important to always try to pinpoint the needs of a particular customer and then see what product best matches it. How do you do that? Well first you want to talk to the customer and carefully analyze the situation and what the customer says he/she wants to result from a particular policy. After which you would explain the various products that you represent and in your own mind try to think of which products best fit those particular needs. Try to be as open as possible. Don't hide or withhold any information. Obviously customers don't always understand insurance and it is not difficult for an unethical insurance agent to try to benefit from the lack of knowledge or unreasonable fears about the future and about the insurance industry that the customer has. </a:t>
            </a:r>
            <a:endParaRPr/>
          </a:p>
        </p:txBody>
      </p:sp>
      <p:sp>
        <p:nvSpPr>
          <p:cNvPr id="2374" name="Google Shape;2374;p25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8" name="Shape 2378"/>
        <p:cNvGrpSpPr/>
        <p:nvPr/>
      </p:nvGrpSpPr>
      <p:grpSpPr>
        <a:xfrm>
          <a:off x="0" y="0"/>
          <a:ext cx="0" cy="0"/>
          <a:chOff x="0" y="0"/>
          <a:chExt cx="0" cy="0"/>
        </a:xfrm>
      </p:grpSpPr>
      <p:sp>
        <p:nvSpPr>
          <p:cNvPr id="2379" name="Google Shape;2379;p253: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80" name="Google Shape;2380;p25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When you deal with a client or prospective client you have to represent yourself accurately. What insurance policies do you understand the best, what are your skills, and what level of experience do you have? Be sure to have the prerequisite skills and knowledge pertaining to all the products that you sell. Things are changing all the time so it is important that you keep current. Do not misrepresent your experience level-it is very easy when you are talking to a customer who has no idea about an insurance product to say things that may not be accurate relative to your experience, to the insurance policy, and to the benefits he/she would receive. It is very important that you take the fiduciary responsibility even if you are not a fiduciary of the customer. Keep their interest in mind and try to match your experience and products with the customer's needs. Sometimes you may have to simplify your explanation of what an insurance policy is and how it works in order to communicate that information clearly to the customer in terms that they understand. </a:t>
            </a:r>
            <a:endParaRPr/>
          </a:p>
        </p:txBody>
      </p:sp>
      <p:sp>
        <p:nvSpPr>
          <p:cNvPr id="2381" name="Google Shape;2381;p25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5" name="Shape 2385"/>
        <p:cNvGrpSpPr/>
        <p:nvPr/>
      </p:nvGrpSpPr>
      <p:grpSpPr>
        <a:xfrm>
          <a:off x="0" y="0"/>
          <a:ext cx="0" cy="0"/>
          <a:chOff x="0" y="0"/>
          <a:chExt cx="0" cy="0"/>
        </a:xfrm>
      </p:grpSpPr>
      <p:sp>
        <p:nvSpPr>
          <p:cNvPr id="2386" name="Google Shape;2386;p25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87" name="Google Shape;2387;p25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If the customer knows very little about insurance or the policies that you represent, you need to educate the consumer. That is one of your key responsibilities-you need to cover the basics, discuss what the various terms are, why people get certain policies and what the benefits are. When you have in your mind a particular product that you feel is best for the customer you need to make a very strong case. Why do you recommend this particular product? Go through it very thoroughly. What would make an even stronger case would be if you could compare this policy to other policies that are available. Go through the alternatives and explain why this one is better. What are the benefits? Why does it fit the needs better than the others? Afterwards, you would start to discuss costs. What are the premium rates? What are the difference between term and whole life insurance? Go through very specifically the costs, how customers get their money and how their dependents will get their money out- this is critical. Then you would look at how the policy will serve the customer over a long term. Maybe discuss issues of interest rates and issues regarding the needs of dependents. And then discuss how you are going to follow-up on a regular basis. Service to the customer is just as important as the initial sell. </a:t>
            </a:r>
            <a:endParaRPr/>
          </a:p>
        </p:txBody>
      </p:sp>
      <p:sp>
        <p:nvSpPr>
          <p:cNvPr id="2388" name="Google Shape;2388;p25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2" name="Shape 2392"/>
        <p:cNvGrpSpPr/>
        <p:nvPr/>
      </p:nvGrpSpPr>
      <p:grpSpPr>
        <a:xfrm>
          <a:off x="0" y="0"/>
          <a:ext cx="0" cy="0"/>
          <a:chOff x="0" y="0"/>
          <a:chExt cx="0" cy="0"/>
        </a:xfrm>
      </p:grpSpPr>
      <p:sp>
        <p:nvSpPr>
          <p:cNvPr id="2393" name="Google Shape;2393;p25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94" name="Google Shape;2394;p25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Let's look at the service process and break it down into its various phases. The first phase is the application process. What do you do when you have a client that is unsure of the process, unsure of what they need, how do you approach that? The first thing to do is to explain the application form, explain the technical items, educate about the different types of insurance and policies that exist, how you will keep them up to date. Give them previous customers that you've been accurate with and were very satisfied. Then look more at the application itself. You might go through it item by item, explaining why each piece of information is needed, explaining the risk analysis process, underwriting process, how the information is going to be used after it leaves your office and goes to the insurance underwriters. These are key elements that make good insurance agents and make the general public feel good about the insurance industry as a whole. </a:t>
            </a:r>
            <a:endParaRPr/>
          </a:p>
        </p:txBody>
      </p:sp>
      <p:sp>
        <p:nvSpPr>
          <p:cNvPr id="2395" name="Google Shape;2395;p25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9" name="Shape 2399"/>
        <p:cNvGrpSpPr/>
        <p:nvPr/>
      </p:nvGrpSpPr>
      <p:grpSpPr>
        <a:xfrm>
          <a:off x="0" y="0"/>
          <a:ext cx="0" cy="0"/>
          <a:chOff x="0" y="0"/>
          <a:chExt cx="0" cy="0"/>
        </a:xfrm>
      </p:grpSpPr>
      <p:sp>
        <p:nvSpPr>
          <p:cNvPr id="2400" name="Google Shape;2400;p25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01" name="Google Shape;2401;p25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Once the customer feels comfortable and is ready to purchase the insurance, a key issue that comes up is the concept of the conditional receipt. You need to explain to the customer what that means. Does that mean that they definitely have the insurance-no it doesn't. You explain to them that a conditional receipt is only in effect until the insurance company has had a chance to review the application and then make a decision. A conditional contract could be based on a medical situation, or a medical exam, it could be based on anything subject to some future action. Therefore, the customer is covered immediately but would only continually be covered after the conditions are met. This has been an area of confusion among many customers and needs to be explained thoroughly too each new policyholder. </a:t>
            </a:r>
            <a:endParaRPr/>
          </a:p>
        </p:txBody>
      </p:sp>
      <p:sp>
        <p:nvSpPr>
          <p:cNvPr id="2402" name="Google Shape;2402;p25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6" name="Shape 2406"/>
        <p:cNvGrpSpPr/>
        <p:nvPr/>
      </p:nvGrpSpPr>
      <p:grpSpPr>
        <a:xfrm>
          <a:off x="0" y="0"/>
          <a:ext cx="0" cy="0"/>
          <a:chOff x="0" y="0"/>
          <a:chExt cx="0" cy="0"/>
        </a:xfrm>
      </p:grpSpPr>
      <p:sp>
        <p:nvSpPr>
          <p:cNvPr id="2407" name="Google Shape;2407;p25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08" name="Google Shape;2408;p25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Phase Two of the process is explaining to the customer the underwriting process at the insurance company. Once the application has been sent in, the customer needs to understand that more information might be necessary. Underwriting is a process of checks and balances. If risks are being considered, then a judgment is made to figure out the appropriate cost and policies. The process will continue; it doesn't end with the application. The thing to explain is that there are three other areas that most insurance companies will consider looking at, not necessarily for every single policy but it is possible that they will be checked for any particular applicant. The first one is the MIB-Medical Insurance Bureau. You need to explain how medical information will be discovered; that there is a clearinghouse of information out there. Make them understand that everything in their application will be checked. Also, an inspection report for certain types of insurance might be required-this would be the case for certain types of property insurance relative to flood, tornadoes, or anything that will abnormally be a hazard and would cause additional risk level. Finally the credit report, which most customers will be familiar with but that the insurance company wants to make sure that the premiums will be paid and that the customer has the ability to pay. </a:t>
            </a:r>
            <a:endParaRPr/>
          </a:p>
        </p:txBody>
      </p:sp>
      <p:sp>
        <p:nvSpPr>
          <p:cNvPr id="2409" name="Google Shape;2409;p25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3" name="Shape 2413"/>
        <p:cNvGrpSpPr/>
        <p:nvPr/>
      </p:nvGrpSpPr>
      <p:grpSpPr>
        <a:xfrm>
          <a:off x="0" y="0"/>
          <a:ext cx="0" cy="0"/>
          <a:chOff x="0" y="0"/>
          <a:chExt cx="0" cy="0"/>
        </a:xfrm>
      </p:grpSpPr>
      <p:sp>
        <p:nvSpPr>
          <p:cNvPr id="2414" name="Google Shape;2414;p25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15" name="Google Shape;2415;p25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Let's stress now the concept of full disclosure to the customer. Again it is very important to understand that many customers and consumers really have very little idea about how insurance works. You being the expert have the responsibility (similar to fiduciary) to explain it fully. First of all, the policy itself has to be covered very carefully. Even if the customer says they understand, you should still review every item one at a time. Secondly, you should cover the basic features of insurance in general, especially life insurance. There are many different types of life insurance and the difference between term and whole is a major issue. Customers very often are unfamiliar with how it works, how they can get money out and how much a policy can be valued at. You also have to discuss that certain interest rates projected are not necessarily going to be the case. You have to explain the cost involved and how often those costs are going to recur. Very clearly explain the full time period involved, the insurance policy, and how often a certain amount will have to be paid. There are also ways to compare insurance policies and it is up to you to provide that information so that this insurance policy can be easily compared on a cash basis to other policies that are available. </a:t>
            </a:r>
            <a:endParaRPr/>
          </a:p>
        </p:txBody>
      </p:sp>
      <p:sp>
        <p:nvSpPr>
          <p:cNvPr id="2416" name="Google Shape;2416;p25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0" name="Shape 2420"/>
        <p:cNvGrpSpPr/>
        <p:nvPr/>
      </p:nvGrpSpPr>
      <p:grpSpPr>
        <a:xfrm>
          <a:off x="0" y="0"/>
          <a:ext cx="0" cy="0"/>
          <a:chOff x="0" y="0"/>
          <a:chExt cx="0" cy="0"/>
        </a:xfrm>
      </p:grpSpPr>
      <p:sp>
        <p:nvSpPr>
          <p:cNvPr id="2421" name="Google Shape;2421;p25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422" name="Google Shape;2422;p2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23" name="Google Shape;2423;p25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Have to leave Client with Buyer’s Guide and Policy Summary</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381" name="Google Shape;381;p26: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82" name="Google Shape;382;p2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B </a:t>
            </a:r>
            <a:endParaRPr/>
          </a:p>
          <a:p>
            <a:pPr indent="0" lvl="0" marL="0" rtl="0" algn="l">
              <a:spcBef>
                <a:spcPts val="0"/>
              </a:spcBef>
              <a:spcAft>
                <a:spcPts val="0"/>
              </a:spcAft>
              <a:buNone/>
            </a:pPr>
            <a:r>
              <a:t/>
            </a: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9" name="Shape 2429"/>
        <p:cNvGrpSpPr/>
        <p:nvPr/>
      </p:nvGrpSpPr>
      <p:grpSpPr>
        <a:xfrm>
          <a:off x="0" y="0"/>
          <a:ext cx="0" cy="0"/>
          <a:chOff x="0" y="0"/>
          <a:chExt cx="0" cy="0"/>
        </a:xfrm>
      </p:grpSpPr>
      <p:sp>
        <p:nvSpPr>
          <p:cNvPr id="2430" name="Google Shape;2430;p26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31" name="Google Shape;2431;p26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most popular ways to compare insurance policies is by using the National Association of Insurance Commissioner's (NAIC) buyer's guide. This buyer's guide will break down a policy into a cost level that can then be compared to other costs. It is important for you to bring that up and explain how your policy is competitive with the policies that exist. By providing excellent service and other benefits, you can make a case for how your policy could be valued even higher than it is shown in the buyer's guide. There are two especially useful items that a policy summary needs to include. First would be the Surrender cost index-which helps in evaluating a particular policy and the second one for life insurance would be a Net payment cost index. These two items allow for a comparison for what value the customer is getting for their money. </a:t>
            </a:r>
            <a:endParaRPr/>
          </a:p>
        </p:txBody>
      </p:sp>
      <p:sp>
        <p:nvSpPr>
          <p:cNvPr id="2432" name="Google Shape;2432;p26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6" name="Shape 2436"/>
        <p:cNvGrpSpPr/>
        <p:nvPr/>
      </p:nvGrpSpPr>
      <p:grpSpPr>
        <a:xfrm>
          <a:off x="0" y="0"/>
          <a:ext cx="0" cy="0"/>
          <a:chOff x="0" y="0"/>
          <a:chExt cx="0" cy="0"/>
        </a:xfrm>
      </p:grpSpPr>
      <p:sp>
        <p:nvSpPr>
          <p:cNvPr id="2437" name="Google Shape;2437;p26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38" name="Google Shape;2438;p26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Obviously there will be a lag time between the time that the customer decides to send in their application and the time where the policy is actually delivered. It is important that the lag time is explained very clearly and fully. First of all, you should tell the applicant where they stand as time goes along. If it looks really good, tell them-if there are some issues that the insurance company is concerned with, tell the applicant. Secondly, it is important that you don't cause any unnecessary delays. Obviously if the insurance company is drawing out the process and takes a little longer than usual, then there is not much you can do. But if the policy is returned free and clear and ready to be activated, then it is up to you to promptly inform the policyholder and move forward. Now if that happens and the policy is accepted as applied for, which is the simplest case, then you would call the policyholder and explain to them the features, benefits, activation date and go through the cost issues one last time. Service will be a critical issue at this point. It will be important for you to reaffirm to the customer that you will be available for claims or any problems or issues or questions that come up. Or, if you aren't available, there are others who can be contacted if they need immediate assistance. </a:t>
            </a:r>
            <a:endParaRPr/>
          </a:p>
        </p:txBody>
      </p:sp>
      <p:sp>
        <p:nvSpPr>
          <p:cNvPr id="2439" name="Google Shape;2439;p26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3" name="Shape 2443"/>
        <p:cNvGrpSpPr/>
        <p:nvPr/>
      </p:nvGrpSpPr>
      <p:grpSpPr>
        <a:xfrm>
          <a:off x="0" y="0"/>
          <a:ext cx="0" cy="0"/>
          <a:chOff x="0" y="0"/>
          <a:chExt cx="0" cy="0"/>
        </a:xfrm>
      </p:grpSpPr>
      <p:sp>
        <p:nvSpPr>
          <p:cNvPr id="2444" name="Google Shape;2444;p26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45" name="Google Shape;2445;p26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It gets complicated if the policy is rated or rejected, but there are some basic standard practices that you should follow in those cases. First, you should review the rating and rejection information yourself to get a firm understanding of what actually happened. Then, contact the applicant, review the issues that came up and explain why things happened the way they did. It's possible that there were some issues that the underwriter was concerned about that really didn't have a basis because they weren't clear in the application. So you might want to carefully identify that information and reapply to the underwriter with the information updated. If there is a straight rejection that, after reviewing the application and the insurance report, you find is appropriate, you need to notify the customer right away and explain the situation item by item. If it is a rated policy, there are ways to explain it to the applicant so that they can understand that the cost, albeit higher to them, is appropriate as it reflects actual risks that do exist. You can review the changes with the applicant and go through the rated changes that occurred. </a:t>
            </a:r>
            <a:endParaRPr/>
          </a:p>
        </p:txBody>
      </p:sp>
      <p:sp>
        <p:nvSpPr>
          <p:cNvPr id="2446" name="Google Shape;2446;p26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0" name="Shape 2450"/>
        <p:cNvGrpSpPr/>
        <p:nvPr/>
      </p:nvGrpSpPr>
      <p:grpSpPr>
        <a:xfrm>
          <a:off x="0" y="0"/>
          <a:ext cx="0" cy="0"/>
          <a:chOff x="0" y="0"/>
          <a:chExt cx="0" cy="0"/>
        </a:xfrm>
      </p:grpSpPr>
      <p:sp>
        <p:nvSpPr>
          <p:cNvPr id="2451" name="Google Shape;2451;p263: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52" name="Google Shape;2452;p26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B</a:t>
            </a:r>
            <a:endParaRPr/>
          </a:p>
        </p:txBody>
      </p:sp>
      <p:sp>
        <p:nvSpPr>
          <p:cNvPr id="2453" name="Google Shape;2453;p26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7" name="Shape 2457"/>
        <p:cNvGrpSpPr/>
        <p:nvPr/>
      </p:nvGrpSpPr>
      <p:grpSpPr>
        <a:xfrm>
          <a:off x="0" y="0"/>
          <a:ext cx="0" cy="0"/>
          <a:chOff x="0" y="0"/>
          <a:chExt cx="0" cy="0"/>
        </a:xfrm>
      </p:grpSpPr>
      <p:sp>
        <p:nvSpPr>
          <p:cNvPr id="2458" name="Google Shape;2458;p26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59" name="Google Shape;2459;p26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A</a:t>
            </a:r>
            <a:endParaRPr/>
          </a:p>
        </p:txBody>
      </p:sp>
      <p:sp>
        <p:nvSpPr>
          <p:cNvPr id="2460" name="Google Shape;2460;p26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4" name="Shape 2464"/>
        <p:cNvGrpSpPr/>
        <p:nvPr/>
      </p:nvGrpSpPr>
      <p:grpSpPr>
        <a:xfrm>
          <a:off x="0" y="0"/>
          <a:ext cx="0" cy="0"/>
          <a:chOff x="0" y="0"/>
          <a:chExt cx="0" cy="0"/>
        </a:xfrm>
      </p:grpSpPr>
      <p:sp>
        <p:nvSpPr>
          <p:cNvPr id="2465" name="Google Shape;2465;p26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66" name="Google Shape;2466;p26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C</a:t>
            </a:r>
            <a:endParaRPr/>
          </a:p>
        </p:txBody>
      </p:sp>
      <p:sp>
        <p:nvSpPr>
          <p:cNvPr id="2467" name="Google Shape;2467;p26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1" name="Shape 2471"/>
        <p:cNvGrpSpPr/>
        <p:nvPr/>
      </p:nvGrpSpPr>
      <p:grpSpPr>
        <a:xfrm>
          <a:off x="0" y="0"/>
          <a:ext cx="0" cy="0"/>
          <a:chOff x="0" y="0"/>
          <a:chExt cx="0" cy="0"/>
        </a:xfrm>
      </p:grpSpPr>
      <p:sp>
        <p:nvSpPr>
          <p:cNvPr id="2472" name="Google Shape;2472;p26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73" name="Google Shape;2473;p26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D</a:t>
            </a:r>
            <a:endParaRPr/>
          </a:p>
        </p:txBody>
      </p:sp>
      <p:sp>
        <p:nvSpPr>
          <p:cNvPr id="2474" name="Google Shape;2474;p26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8" name="Shape 2478"/>
        <p:cNvGrpSpPr/>
        <p:nvPr/>
      </p:nvGrpSpPr>
      <p:grpSpPr>
        <a:xfrm>
          <a:off x="0" y="0"/>
          <a:ext cx="0" cy="0"/>
          <a:chOff x="0" y="0"/>
          <a:chExt cx="0" cy="0"/>
        </a:xfrm>
      </p:grpSpPr>
      <p:sp>
        <p:nvSpPr>
          <p:cNvPr id="2479" name="Google Shape;2479;p26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80" name="Google Shape;2480;p26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D</a:t>
            </a:r>
            <a:endParaRPr/>
          </a:p>
        </p:txBody>
      </p:sp>
      <p:sp>
        <p:nvSpPr>
          <p:cNvPr id="2481" name="Google Shape;2481;p26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5" name="Shape 2485"/>
        <p:cNvGrpSpPr/>
        <p:nvPr/>
      </p:nvGrpSpPr>
      <p:grpSpPr>
        <a:xfrm>
          <a:off x="0" y="0"/>
          <a:ext cx="0" cy="0"/>
          <a:chOff x="0" y="0"/>
          <a:chExt cx="0" cy="0"/>
        </a:xfrm>
      </p:grpSpPr>
      <p:sp>
        <p:nvSpPr>
          <p:cNvPr id="2486" name="Google Shape;2486;p26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487" name="Google Shape;2487;p26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88" name="Google Shape;2488;p26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5" name="Shape 2495"/>
        <p:cNvGrpSpPr/>
        <p:nvPr/>
      </p:nvGrpSpPr>
      <p:grpSpPr>
        <a:xfrm>
          <a:off x="0" y="0"/>
          <a:ext cx="0" cy="0"/>
          <a:chOff x="0" y="0"/>
          <a:chExt cx="0" cy="0"/>
        </a:xfrm>
      </p:grpSpPr>
      <p:sp>
        <p:nvSpPr>
          <p:cNvPr id="2496" name="Google Shape;2496;p269: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97" name="Google Shape;2497;p26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Let's go through some of the general issues involving responsibilities to the public on the part of the insurance agent. The first has to do with the nature of the product that the insurance agent sells. Insurance is a critical resource for people when they are in times of need and they are very much dependent on the insurance agent; to be there, to do what is right, to have the right policy, and to always act with the highest level of integrity and credibility. The second issue is that the public expects the insurance agent to keep them well informed as to what level of experience he/she has, what products are available, what geographic region and companies are represented. Thirdly, there is an expectation of professionalism. Customers naturally expect a certain level of professionalism, especially in certain people. For example, a doctor, or a lawyer, or an accountant, we expect them to deal with us in a very uniformed high quality manner. The insurance agent is also a professional, and in order to create and maintain a strong positive image for the industry and for the individual, it is important that this high quality level of service be performed. </a:t>
            </a:r>
            <a:endParaRPr/>
          </a:p>
        </p:txBody>
      </p:sp>
      <p:sp>
        <p:nvSpPr>
          <p:cNvPr id="2498" name="Google Shape;2498;p26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89" name="Google Shape;389;p2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D </a:t>
            </a:r>
            <a:endParaRPr/>
          </a:p>
          <a:p>
            <a:pPr indent="0" lvl="0" marL="0" rtl="0" algn="l">
              <a:spcBef>
                <a:spcPts val="0"/>
              </a:spcBef>
              <a:spcAft>
                <a:spcPts val="0"/>
              </a:spcAft>
              <a:buSzPts val="1800"/>
              <a:buNone/>
            </a:pPr>
            <a:r>
              <a:rPr b="1" lang="en-US"/>
              <a:t>Implied Authority</a:t>
            </a:r>
            <a:endParaRPr/>
          </a:p>
        </p:txBody>
      </p:sp>
      <p:sp>
        <p:nvSpPr>
          <p:cNvPr id="390" name="Google Shape;390;p2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2" name="Shape 2502"/>
        <p:cNvGrpSpPr/>
        <p:nvPr/>
      </p:nvGrpSpPr>
      <p:grpSpPr>
        <a:xfrm>
          <a:off x="0" y="0"/>
          <a:ext cx="0" cy="0"/>
          <a:chOff x="0" y="0"/>
          <a:chExt cx="0" cy="0"/>
        </a:xfrm>
      </p:grpSpPr>
      <p:sp>
        <p:nvSpPr>
          <p:cNvPr id="2503" name="Google Shape;2503;p27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04" name="Google Shape;2504;p27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Recently there have been a number of studies and surveys where industry leaders were asked what they thought the key ethical issues were relative to the job of the insurance agent. The ethics resource center came up with two of the most common issues that were raised amongst these industry leaders, which included insurance industry executives and CEO's. What they found was that they were most concerned about deceptive use of advertising and deceptive sales presentations. Now we will go into these two issues in more detail. </a:t>
            </a:r>
            <a:endParaRPr/>
          </a:p>
        </p:txBody>
      </p:sp>
      <p:sp>
        <p:nvSpPr>
          <p:cNvPr id="2505" name="Google Shape;2505;p27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9" name="Shape 2509"/>
        <p:cNvGrpSpPr/>
        <p:nvPr/>
      </p:nvGrpSpPr>
      <p:grpSpPr>
        <a:xfrm>
          <a:off x="0" y="0"/>
          <a:ext cx="0" cy="0"/>
          <a:chOff x="0" y="0"/>
          <a:chExt cx="0" cy="0"/>
        </a:xfrm>
      </p:grpSpPr>
      <p:sp>
        <p:nvSpPr>
          <p:cNvPr id="2510" name="Google Shape;2510;p27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11" name="Google Shape;2511;p27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First let us look at the deceptive use of advertising. Again we go back to the key issue of asymmetric information, which basically means that the insurance agent has the information about insurance policies and how they work, and understands all the complexities and nuances of each individual policy; while the average insurance buyer knows very little about insurance and is vulnerable to be taken advantage of by unscrupulous insurance agents. It is critical that when advertising is done that all key information is laid out in a nondeceptive manner. Because in certain cases when people buy insurance without understanding the full complexities of the particular product they buy and find out later, it is often too late to change the policy, or it is too late to get their money out. As a result they can loose substantial amounts of money. </a:t>
            </a:r>
            <a:endParaRPr/>
          </a:p>
        </p:txBody>
      </p:sp>
      <p:sp>
        <p:nvSpPr>
          <p:cNvPr id="2512" name="Google Shape;2512;p27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6" name="Shape 2516"/>
        <p:cNvGrpSpPr/>
        <p:nvPr/>
      </p:nvGrpSpPr>
      <p:grpSpPr>
        <a:xfrm>
          <a:off x="0" y="0"/>
          <a:ext cx="0" cy="0"/>
          <a:chOff x="0" y="0"/>
          <a:chExt cx="0" cy="0"/>
        </a:xfrm>
      </p:grpSpPr>
      <p:sp>
        <p:nvSpPr>
          <p:cNvPr id="2517" name="Google Shape;2517;p27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18" name="Google Shape;2518;p27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Most material is developed by insurance company, agents must use material ethically. To counteract deceptive advertising, the NAIC has developed a model to help regulate advertising for the insurance industry and the insurance agent. This model is called the "Unfair Trade Practices Act", which the NAIC takes to the various states and has them incorporate it in their statutes and legal structure. Remember, as was previously mentioned, all the regulations in the insurance industry are done at the state level. The NAIC has been very diligent in trying to create some uniformity. With 50 states it can be quite confusing so this is a valuable service provided by the NAIC. What are some of the things they say? Well, the first main precept is that false advertising is an unfair practice and they absolutely prohibit it. And when they talk about advertising they are talking about all types: prints, radio, descriptive literature, sales aids, slide shows, and on-and-on. These modes of advertising must contain certain information and be presented in a fair, clear manner. They also recognize that much of the material that insurance agents use for advertising and from promotion comes from insurance companies. The NAIC recommends that the agents not have any control over the material that is disseminated but they can use the material in the appropriate instances. </a:t>
            </a:r>
            <a:endParaRPr/>
          </a:p>
        </p:txBody>
      </p:sp>
      <p:sp>
        <p:nvSpPr>
          <p:cNvPr id="2519" name="Google Shape;2519;p27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3" name="Shape 2523"/>
        <p:cNvGrpSpPr/>
        <p:nvPr/>
      </p:nvGrpSpPr>
      <p:grpSpPr>
        <a:xfrm>
          <a:off x="0" y="0"/>
          <a:ext cx="0" cy="0"/>
          <a:chOff x="0" y="0"/>
          <a:chExt cx="0" cy="0"/>
        </a:xfrm>
      </p:grpSpPr>
      <p:sp>
        <p:nvSpPr>
          <p:cNvPr id="2524" name="Google Shape;2524;p273: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25" name="Google Shape;2525;p27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Some of the other things that the model states is that all insurance advertising must be truthful, must not be misleading, and insurance industry jargon or terminology should be minimized. Only use the words that are used in the insurance industry and are known in the general public. Using words and jargon that executives in insurance are familiar with and use often can be seen as deceptive when used in the context of an audience who doesn't understand the terms. The next thing they talk about is the disclosure issue. There are certain things that need to be stated clearly, conspicuously, and they have to relate to the particular policies and services that are being sold. The key disclosure elements are 1) to discuss exceptions, 2) to discuss the limitations on benefits, and 3) to discuss exclusions from coverage. These (often fine print) issues are critical when comparing policies and trying to understand the values and costs involved. </a:t>
            </a:r>
            <a:endParaRPr/>
          </a:p>
        </p:txBody>
      </p:sp>
      <p:sp>
        <p:nvSpPr>
          <p:cNvPr id="2526" name="Google Shape;2526;p27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0" name="Shape 2530"/>
        <p:cNvGrpSpPr/>
        <p:nvPr/>
      </p:nvGrpSpPr>
      <p:grpSpPr>
        <a:xfrm>
          <a:off x="0" y="0"/>
          <a:ext cx="0" cy="0"/>
          <a:chOff x="0" y="0"/>
          <a:chExt cx="0" cy="0"/>
        </a:xfrm>
      </p:grpSpPr>
      <p:sp>
        <p:nvSpPr>
          <p:cNvPr id="2531" name="Google Shape;2531;p27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32" name="Google Shape;2532;p27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They also say that deceptive words, phrases or illustrations (we'll get into policy illustrations soon), may not be used to describe a policy. And the goal again is to try to create some uniformity that allows the public to understand what they are getting and to compare it to other policies that are available. Next they say that testimonials are fine but when they are used, they should be genuine, accurately reproduced, and accurately reported. Again, following the truthful advertising dictum. There are two more issues. The first has to do with competition. When you promote yourself, the NAIC strongly feels that you should not disparage competitors in the field. Stick to what you do and what you know and explain how you can provide a quality service. But remember your competitors are also your colleagues in a particular industry that you are trying to develop and you should maintain a high level of professionalism. So disparaging remarks about competitors should not be used in any case. Finally, in any advertising, the insurer and the agent must be listed, including addresses and phone numbers. Possibly a website as well should now be listed so that accessing knowledge about particular policies that are advertised is easy and straight-forward. </a:t>
            </a:r>
            <a:endParaRPr/>
          </a:p>
        </p:txBody>
      </p:sp>
      <p:sp>
        <p:nvSpPr>
          <p:cNvPr id="2533" name="Google Shape;2533;p27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7" name="Shape 2537"/>
        <p:cNvGrpSpPr/>
        <p:nvPr/>
      </p:nvGrpSpPr>
      <p:grpSpPr>
        <a:xfrm>
          <a:off x="0" y="0"/>
          <a:ext cx="0" cy="0"/>
          <a:chOff x="0" y="0"/>
          <a:chExt cx="0" cy="0"/>
        </a:xfrm>
      </p:grpSpPr>
      <p:sp>
        <p:nvSpPr>
          <p:cNvPr id="2538" name="Google Shape;2538;p27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39" name="Google Shape;2539;p27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Another technique to reassure the public and to promote uniformity and professionalism in the industry is to use the American Society illustration questionnaire. I am sure many of you have seen it - it is a very lengthy questionnaire - but it will ask questions about a particular policy relative to what is guaranteed, what is not guaranteed, what types of assumptions exist, and it will ask all kinds of questions about the policy. You can use these questions for all policies to get a set of answers that are comparable.</a:t>
            </a:r>
            <a:endParaRPr/>
          </a:p>
        </p:txBody>
      </p:sp>
      <p:sp>
        <p:nvSpPr>
          <p:cNvPr id="2540" name="Google Shape;2540;p27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4" name="Shape 2544"/>
        <p:cNvGrpSpPr/>
        <p:nvPr/>
      </p:nvGrpSpPr>
      <p:grpSpPr>
        <a:xfrm>
          <a:off x="0" y="0"/>
          <a:ext cx="0" cy="0"/>
          <a:chOff x="0" y="0"/>
          <a:chExt cx="0" cy="0"/>
        </a:xfrm>
      </p:grpSpPr>
      <p:sp>
        <p:nvSpPr>
          <p:cNvPr id="2545" name="Google Shape;2545;p27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46" name="Google Shape;2546;p27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Again we are talking about building the profession, creating positives for yourself and others in the industry. One of the key things you need to do to allow that to happen is to go beyond the sale. Obviously sales are a key and sales are how you make your money. But once sales are made and customers are in the files, it's not prudent to let things slide and only react when the customer contacts you. Being proactive is something that customers appreciate and they will repay you in the long run by bringing you more customers by word of mouth and positive publicity. So what should you do? Well, when you originally sold policies in the past you might want to check how the policy is doing relative to the projections that you made to the customer. If the projections are lagging it would be important to contact the customer and explain how things are changed, explain current cash value, explain the death benefits. Then in a nice manner discuss how the premiums need to be changed to get the policy back in line if that is the customer's desire. People will appreciate this more than you expect. </a:t>
            </a:r>
            <a:endParaRPr/>
          </a:p>
        </p:txBody>
      </p:sp>
      <p:sp>
        <p:nvSpPr>
          <p:cNvPr id="2547" name="Google Shape;2547;p27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1" name="Shape 2551"/>
        <p:cNvGrpSpPr/>
        <p:nvPr/>
      </p:nvGrpSpPr>
      <p:grpSpPr>
        <a:xfrm>
          <a:off x="0" y="0"/>
          <a:ext cx="0" cy="0"/>
          <a:chOff x="0" y="0"/>
          <a:chExt cx="0" cy="0"/>
        </a:xfrm>
      </p:grpSpPr>
      <p:sp>
        <p:nvSpPr>
          <p:cNvPr id="2552" name="Google Shape;2552;p27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53" name="Google Shape;2553;p27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According to recent polls of insurance agents, too many agents misrepresent their abilities to provide service. There are obviously going to a broad range of agents relative to how they act. However, it is clear that a minority of agents who are most concerned with the sale and will say whatever they need to say to get that sale. Again this goes back to issue of fiduciary relationships. Even though the insurance agent does not have a fiduciary relationship with the prospective customer, there is the asymmetric information that exists and it is very easy for people to be taken advantage of. This issue needs to be maintained constantly. You need to take the customers into your confidence and watch out for their interest. Now what should you do if you find yourself in a situation where your skill level is too low for a particular product? At the time it may be inappropriate to accept policies if your customer is expecting you to have a certain level of experience and skill and you do not. Therefore, you should work with colleagues to refer business and in the end business will be referred back to you and it will also support a collegial atmosphere between insurance agents and the profession as a whole. In the long run there are things you can do in terms of increasing your skill level through continuing education courses, reading, and working with a mentor. You can develop and maintain a high level of knowledge in your field by working at it and expanding in two areas: policy areas that you are most interested in and you feel have the most possibilities for profit in your particular region. </a:t>
            </a:r>
            <a:endParaRPr/>
          </a:p>
        </p:txBody>
      </p:sp>
      <p:sp>
        <p:nvSpPr>
          <p:cNvPr id="2554" name="Google Shape;2554;p27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8" name="Shape 2558"/>
        <p:cNvGrpSpPr/>
        <p:nvPr/>
      </p:nvGrpSpPr>
      <p:grpSpPr>
        <a:xfrm>
          <a:off x="0" y="0"/>
          <a:ext cx="0" cy="0"/>
          <a:chOff x="0" y="0"/>
          <a:chExt cx="0" cy="0"/>
        </a:xfrm>
      </p:grpSpPr>
      <p:sp>
        <p:nvSpPr>
          <p:cNvPr id="2559" name="Google Shape;2559;p27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60" name="Google Shape;2560;p27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second issue that the insurance agents felt were one of the most critical relative to ethics was the professional obligations of the insurance agent. And this goes back to being a professional - someone who gets paid a certain amount of money to provide a service at a very high quality level in a uniformed manner. If you are going in for surgery you want to see a doctor who is a professional, someone who is going to take care of you to the best of their ability. Likewise, insurance agents need to place the client's interest above their own. You also have to feel part of an industry, part of a community and have a shared commitment to doing the best you can and to providing a service that is critical to individuals and companies alike. Finally, when you are looking to insurers for plans and policies that you are going to sell, strive to offer the highest quality plans. Represent the highest quality companies. Make sure to the best of your ability that the company will be there when the customer needs them. </a:t>
            </a:r>
            <a:endParaRPr/>
          </a:p>
        </p:txBody>
      </p:sp>
      <p:sp>
        <p:nvSpPr>
          <p:cNvPr id="2561" name="Google Shape;2561;p27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5" name="Shape 2565"/>
        <p:cNvGrpSpPr/>
        <p:nvPr/>
      </p:nvGrpSpPr>
      <p:grpSpPr>
        <a:xfrm>
          <a:off x="0" y="0"/>
          <a:ext cx="0" cy="0"/>
          <a:chOff x="0" y="0"/>
          <a:chExt cx="0" cy="0"/>
        </a:xfrm>
      </p:grpSpPr>
      <p:sp>
        <p:nvSpPr>
          <p:cNvPr id="2566" name="Google Shape;2566;p279: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67" name="Google Shape;2567;p27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last issue that insurance agents talked about is lumped into the area of moral issues. They have to do with some of the basics of ethics, morality, and things like lying. False and misleading representation of products and services were rated the #1 problem by agents. It is a big problem. It is very tempting to make products seem different than they are, knowing that it is unlikely that the customer will ever know the difference until it is way too late. So it is critical that insurance agents resist the temptation for personal gain over agent responsibility. Again, we can go back to the example of the doctor. Would you want to pay a doctor or surgeon large sums of money and have him tell you things that were misleading or false about what your surgery was going to entail? I don't think so. And it is the same with other industries and with insurance agencies. The final moral issue revolves around maintaining a dignity and integrity that helps build your business and helps build the reputation of the industry. </a:t>
            </a:r>
            <a:endParaRPr/>
          </a:p>
        </p:txBody>
      </p:sp>
      <p:sp>
        <p:nvSpPr>
          <p:cNvPr id="2568" name="Google Shape;2568;p27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97" name="Google Shape;397;p2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B</a:t>
            </a:r>
            <a:endParaRPr/>
          </a:p>
          <a:p>
            <a:pPr indent="0" lvl="0" marL="0" rtl="0" algn="l">
              <a:spcBef>
                <a:spcPts val="0"/>
              </a:spcBef>
              <a:spcAft>
                <a:spcPts val="0"/>
              </a:spcAft>
              <a:buSzPts val="1800"/>
              <a:buNone/>
            </a:pPr>
            <a:r>
              <a:rPr b="1" lang="en-US"/>
              <a:t>Expressed Authority</a:t>
            </a:r>
            <a:endParaRPr/>
          </a:p>
          <a:p>
            <a:pPr indent="0" lvl="0" marL="0" rtl="0" algn="l">
              <a:spcBef>
                <a:spcPts val="0"/>
              </a:spcBef>
              <a:spcAft>
                <a:spcPts val="0"/>
              </a:spcAft>
              <a:buNone/>
            </a:pPr>
            <a:r>
              <a:t/>
            </a:r>
            <a:endParaRPr b="1"/>
          </a:p>
        </p:txBody>
      </p:sp>
      <p:sp>
        <p:nvSpPr>
          <p:cNvPr id="398" name="Google Shape;398;p2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2" name="Shape 2572"/>
        <p:cNvGrpSpPr/>
        <p:nvPr/>
      </p:nvGrpSpPr>
      <p:grpSpPr>
        <a:xfrm>
          <a:off x="0" y="0"/>
          <a:ext cx="0" cy="0"/>
          <a:chOff x="0" y="0"/>
          <a:chExt cx="0" cy="0"/>
        </a:xfrm>
      </p:grpSpPr>
      <p:sp>
        <p:nvSpPr>
          <p:cNvPr id="2573" name="Google Shape;2573;p28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74" name="Google Shape;2574;p28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One way to summarize a number of things that we have been discussing in this course is to put it all together in the decision-making process. Ethical decision-making is the core of what we have been talking about. The question really comes down to how do you do it? How do you know that you are making an ethical decision? Here are a few things to go through. First of all, in the short run, lying, fraud, deception and theft may lead to profits, but in the long run will always be bad for business. Secondly, individuals are the same as businesses in the same respect regarding ethics. Businesses aren't people and individuals are the ones that have the moral behavior. Moral decision-making will always be in the hands of the individual. And that is why we have these courses and that is why we stress the aspect of integrity and competence-which we will go through in this module. Finally you need to develop and follow your guideposts to help navigate through the gray areas. You set those guideposts. You decide what your belief system is going to be. You decide how much latitude you have in these gray areas. And it has always been best (and we will discuss this in more detail) to err on the side of caution. If you are overly ethical, you are safe. If you go in the other direction, you may not be. </a:t>
            </a:r>
            <a:endParaRPr/>
          </a:p>
        </p:txBody>
      </p:sp>
      <p:sp>
        <p:nvSpPr>
          <p:cNvPr id="2575" name="Google Shape;2575;p28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9" name="Shape 2579"/>
        <p:cNvGrpSpPr/>
        <p:nvPr/>
      </p:nvGrpSpPr>
      <p:grpSpPr>
        <a:xfrm>
          <a:off x="0" y="0"/>
          <a:ext cx="0" cy="0"/>
          <a:chOff x="0" y="0"/>
          <a:chExt cx="0" cy="0"/>
        </a:xfrm>
      </p:grpSpPr>
      <p:sp>
        <p:nvSpPr>
          <p:cNvPr id="2580" name="Google Shape;2580;p28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81" name="Google Shape;2581;p28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Now as you navigate through these gray areas, a number of questions can be asked to help make the path clear. First of all, does the action you are contemplating comply with your own values? That is one way to see how you feel comfortable in a particular situation. If it is still not quite clear to you, another important question that was brought up by Robin Dary at the American College and it has been used in other ethical spheres, if this action was publicized in the morning paper-with your name in the headlines- would you feel ashamed, okay about it, proud? In any case, when ethical dilemmas are put in that context, sometimes an answer or course of action becomes clearer. Then we have the issue of the baseline we talked about and that is legality. So the question here is, is this behavior legal? You can do some research into an act to find this out. Finally, we would look at it in terms of what we talked about in the first module and the CLU pledge we talked about earlier. That is, if somebody treated me in this manner would I find it acceptable? Again what we are trying to do is give you different perspectives on a particular action to try to help you navigate through some of the trickier ethical dilemmas that we all face. </a:t>
            </a:r>
            <a:endParaRPr/>
          </a:p>
        </p:txBody>
      </p:sp>
      <p:sp>
        <p:nvSpPr>
          <p:cNvPr id="2582" name="Google Shape;2582;p28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6" name="Shape 2586"/>
        <p:cNvGrpSpPr/>
        <p:nvPr/>
      </p:nvGrpSpPr>
      <p:grpSpPr>
        <a:xfrm>
          <a:off x="0" y="0"/>
          <a:ext cx="0" cy="0"/>
          <a:chOff x="0" y="0"/>
          <a:chExt cx="0" cy="0"/>
        </a:xfrm>
      </p:grpSpPr>
      <p:sp>
        <p:nvSpPr>
          <p:cNvPr id="2587" name="Google Shape;2587;p28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88" name="Google Shape;2588;p28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One of the key things we are trying to get across in this course and one of the things we will sum up with is that there are a number of traits that are seen in the ethical person. These traits are to an extent part of our personalities but all these areas can be improved through conscientious thinking before we take these actions. It also helps to work hard to learn your discipline better and to branch out into other disciplines that you also want to be involved in, in a business sense. The first trait we would call personal integrity. What are some of the issues and some of the characteristics of that? Most of us are rather familiar with what personal integrity is but we will try to break it down further. You need to look at your life and look at your business career as a journey and a path that you are following. You are looking at it not only to gain support financially but also to find a sense of purpose for yourself. You need to feel comfortable about the products you sell-that you are serving an important purpose for the community. To do that, honesty is a key. You are going to have to build your reputation by always acting in a uniformly honest manner. Some people would say more important than knowledge, skill and competency is that inner belief that you are going to serve your client or who ever you are dealing with, to the best of your ability. This trust develops over time. </a:t>
            </a:r>
            <a:endParaRPr/>
          </a:p>
        </p:txBody>
      </p:sp>
      <p:sp>
        <p:nvSpPr>
          <p:cNvPr id="2589" name="Google Shape;2589;p28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3" name="Shape 2593"/>
        <p:cNvGrpSpPr/>
        <p:nvPr/>
      </p:nvGrpSpPr>
      <p:grpSpPr>
        <a:xfrm>
          <a:off x="0" y="0"/>
          <a:ext cx="0" cy="0"/>
          <a:chOff x="0" y="0"/>
          <a:chExt cx="0" cy="0"/>
        </a:xfrm>
      </p:grpSpPr>
      <p:sp>
        <p:nvSpPr>
          <p:cNvPr id="2594" name="Google Shape;2594;p283: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95" name="Google Shape;2595;p28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We have talked a number of times about ethical guideposts. We have discussed that you need a belief system that will help you navigate the gray areas and the dilemmas where particular actions may not always be clear. What you can do to help you with this is to ask yourself a number of questions. To whom do I owe this obligation? You have to understand the relationship with the client compared to the relationship with the insurer. What is your relationship with the general public and perspective clients? What exactly is the obligation you owe? Is it fiduciary in nature? Is it more of a common sense, common decency type of relationship which we would think about with the general public? You want to think about who has rights that must be protected when you representing and working with people where you understand the situation much better than them. You have to understand that they are depending on you to protect their rights. If a friend acted in a certain way, would I respect him/her? Again, taking a different perspective on actions may help determine where your ethical guideposts are. Is a particular action is a breach of your particular duty? </a:t>
            </a:r>
            <a:endParaRPr/>
          </a:p>
        </p:txBody>
      </p:sp>
      <p:sp>
        <p:nvSpPr>
          <p:cNvPr id="2596" name="Google Shape;2596;p28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0" name="Shape 2600"/>
        <p:cNvGrpSpPr/>
        <p:nvPr/>
      </p:nvGrpSpPr>
      <p:grpSpPr>
        <a:xfrm>
          <a:off x="0" y="0"/>
          <a:ext cx="0" cy="0"/>
          <a:chOff x="0" y="0"/>
          <a:chExt cx="0" cy="0"/>
        </a:xfrm>
      </p:grpSpPr>
      <p:sp>
        <p:nvSpPr>
          <p:cNvPr id="2601" name="Google Shape;2601;p28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02" name="Google Shape;2602;p28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 key trait for being an ethical businessperson is competence. What can you do? Well, there are a few things that we have been going through and this would be a good place to summarize. Put in a lot of effort. Effort is going to solve a lot of problems related to competence. If you put a lot of time trying to solve a particular problem, trying to figure out the perfect fit and what the insurance needs are, to the best of your ability, then no one will fault you. Also, you should take an interest in your prospective client's situation. Try to understand their situation. Try to get them to appreciate the value of your service, which they will when they see that you put in an honest effort and you cared about their situation and their well-being. The third one would be to know your field. We have continuing education courses such as this available to increase your knowledge of your field. There are books, there are journals and other things that you can do to improve your knowledge in the discipline or in the particular product that you sell. If you are in a situation where you don't feel that you have the knowledge and the competency to perform a particular sale, find help. We also talked about if necessary pass some business onto colleagues. And then they will pass business onto you. </a:t>
            </a:r>
            <a:endParaRPr/>
          </a:p>
        </p:txBody>
      </p:sp>
      <p:sp>
        <p:nvSpPr>
          <p:cNvPr id="2603" name="Google Shape;2603;p28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7" name="Shape 2607"/>
        <p:cNvGrpSpPr/>
        <p:nvPr/>
      </p:nvGrpSpPr>
      <p:grpSpPr>
        <a:xfrm>
          <a:off x="0" y="0"/>
          <a:ext cx="0" cy="0"/>
          <a:chOff x="0" y="0"/>
          <a:chExt cx="0" cy="0"/>
        </a:xfrm>
      </p:grpSpPr>
      <p:sp>
        <p:nvSpPr>
          <p:cNvPr id="2608" name="Google Shape;2608;p28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09" name="Google Shape;2609;p28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Another area in being an ethical businessperson in the insurance industry has to do with your attitude and sense of purpose. You should feel very positive about your position, your job, your industry, your clients, your agency, the competition, insurance companies you deal with, and you need to put a lot of effort to make all those people satisfied and to choose the highest quality products. Try to build a sense of purpose for your own self. This is true for insurance agent and everybody else. All of us try to pick a profession that we are going to spend a lot of time doing for a large part of our lives. We choose that profession not only for financial reasons but also for personal satisfaction. It must be something worthwhile. Insurance is a worthwhile occupation. It is a service in critical need for many if not all people, and of course there are a variety of insurance products and services that are available. What we are trying to get across is that you need to feel that sense of purpose and pride. If you are not particularly happy or feel that you have no sense of purpose or have a weak attitude and you talk to a client, an insurance company or some colleagues, that attitude comes through. You need to feel comfortable in your position and many of these issues will take care of themselves once that is accomplished. </a:t>
            </a:r>
            <a:endParaRPr/>
          </a:p>
        </p:txBody>
      </p:sp>
      <p:sp>
        <p:nvSpPr>
          <p:cNvPr id="2610" name="Google Shape;2610;p28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4" name="Shape 2614"/>
        <p:cNvGrpSpPr/>
        <p:nvPr/>
      </p:nvGrpSpPr>
      <p:grpSpPr>
        <a:xfrm>
          <a:off x="0" y="0"/>
          <a:ext cx="0" cy="0"/>
          <a:chOff x="0" y="0"/>
          <a:chExt cx="0" cy="0"/>
        </a:xfrm>
      </p:grpSpPr>
      <p:sp>
        <p:nvSpPr>
          <p:cNvPr id="2615" name="Google Shape;2615;p286: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16" name="Google Shape;2616;p28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Now let's go through some of the practical ways to avoid ethical troubles. Obviously, you will never be able to avoid all these problems. Ethical dilemmas involve very difficult choices, which you will have to make after much thought, soul searching and many discussions. You will try to find the course of action that will keep your business thriving; but will also respect the needs and the rights of all the other people involved. So what can you do? Well, when you rely on your personal ethical standards and thought about what you feel is okay and what you feel is not okay, you have a your own ethical guide. You can say to yourself, "in this situation these are my ethical standards, this is what I do." I am willing to go this far in my advertising, my presentations. I will not do this type of soliciting. You create a structure that you will work within. Another practical thing to do is to purchase errors and omissions insurance. This type of insurance policy could help you when you make a mistake, just as your insurance products are going to help your clients. Take your time and use great care when making product recommendations. Make sure that those recommendations are being made not for commissions, quick sales or quotas, but for a combination of filling a particular need and doing your business to the best of your ability. Finally, is the commitment to continue your education. Things are changing very quickly and this course is a perfect example of the way a technology can rapidly enter our lives. It is important to keep up with your business, with insurance products, how they are being sold, how insurance companies are doing their day to day business relative to billing and paperwork. Commitment to continuing education will serve you well. </a:t>
            </a:r>
            <a:endParaRPr/>
          </a:p>
        </p:txBody>
      </p:sp>
      <p:sp>
        <p:nvSpPr>
          <p:cNvPr id="2617" name="Google Shape;2617;p28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1" name="Shape 2621"/>
        <p:cNvGrpSpPr/>
        <p:nvPr/>
      </p:nvGrpSpPr>
      <p:grpSpPr>
        <a:xfrm>
          <a:off x="0" y="0"/>
          <a:ext cx="0" cy="0"/>
          <a:chOff x="0" y="0"/>
          <a:chExt cx="0" cy="0"/>
        </a:xfrm>
      </p:grpSpPr>
      <p:sp>
        <p:nvSpPr>
          <p:cNvPr id="2622" name="Google Shape;2622;p287: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23" name="Google Shape;2623;p28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Also you want to keep in mind the quality of the insurance company or companies you want to represent. If you are an independent insurance agent or some other insurance business, you want to check insurance reports such as Moody's and Standard and Poors, which will allow you to keep up to date about the quality of the companies that you are representing. Understand those rating systems so you can feel comfortable talking to clients and perspective clients about the quality of these companies. Obviously you are only going to sell policies in states where you are allowed. If quotas cause serious stress or are unrealistic, there are other options that you can discuss with your insurance company. Discuss such issues about territory, products, power and authority that we talked about earlier. Try to create camaraderie with all your business stakeholders. And try to set up your business so that you feel comfortable, your insurance company feels comfortable, and your clients feel comfortable. </a:t>
            </a:r>
            <a:endParaRPr/>
          </a:p>
        </p:txBody>
      </p:sp>
      <p:sp>
        <p:nvSpPr>
          <p:cNvPr id="2624" name="Google Shape;2624;p28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8" name="Shape 2628"/>
        <p:cNvGrpSpPr/>
        <p:nvPr/>
      </p:nvGrpSpPr>
      <p:grpSpPr>
        <a:xfrm>
          <a:off x="0" y="0"/>
          <a:ext cx="0" cy="0"/>
          <a:chOff x="0" y="0"/>
          <a:chExt cx="0" cy="0"/>
        </a:xfrm>
      </p:grpSpPr>
      <p:sp>
        <p:nvSpPr>
          <p:cNvPr id="2629" name="Google Shape;2629;p28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30" name="Google Shape;2630;p28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A</a:t>
            </a:r>
            <a:endParaRPr/>
          </a:p>
        </p:txBody>
      </p:sp>
      <p:sp>
        <p:nvSpPr>
          <p:cNvPr id="2631" name="Google Shape;2631;p28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5" name="Shape 2635"/>
        <p:cNvGrpSpPr/>
        <p:nvPr/>
      </p:nvGrpSpPr>
      <p:grpSpPr>
        <a:xfrm>
          <a:off x="0" y="0"/>
          <a:ext cx="0" cy="0"/>
          <a:chOff x="0" y="0"/>
          <a:chExt cx="0" cy="0"/>
        </a:xfrm>
      </p:grpSpPr>
      <p:sp>
        <p:nvSpPr>
          <p:cNvPr id="2636" name="Google Shape;2636;p289: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37" name="Google Shape;2637;p28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B</a:t>
            </a:r>
            <a:endParaRPr/>
          </a:p>
        </p:txBody>
      </p:sp>
      <p:sp>
        <p:nvSpPr>
          <p:cNvPr id="2638" name="Google Shape;2638;p28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05" name="Google Shape;405;p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06" name="Google Shape;406;p2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Unit TWO will be talking about the </a:t>
            </a:r>
            <a:r>
              <a:rPr b="1" lang="en-US"/>
              <a:t>Application’s transformation process as it turns into a policy</a:t>
            </a:r>
            <a:r>
              <a:rPr lang="en-US"/>
              <a:t>.</a:t>
            </a:r>
            <a:endParaRPr/>
          </a:p>
          <a:p>
            <a:pPr indent="0" lvl="0" marL="0" rtl="0" algn="l">
              <a:spcBef>
                <a:spcPts val="0"/>
              </a:spcBef>
              <a:spcAft>
                <a:spcPts val="0"/>
              </a:spcAft>
              <a:buNone/>
            </a:pPr>
            <a:r>
              <a:t/>
            </a: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2" name="Shape 2642"/>
        <p:cNvGrpSpPr/>
        <p:nvPr/>
      </p:nvGrpSpPr>
      <p:grpSpPr>
        <a:xfrm>
          <a:off x="0" y="0"/>
          <a:ext cx="0" cy="0"/>
          <a:chOff x="0" y="0"/>
          <a:chExt cx="0" cy="0"/>
        </a:xfrm>
      </p:grpSpPr>
      <p:sp>
        <p:nvSpPr>
          <p:cNvPr id="2643" name="Google Shape;2643;p290: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44" name="Google Shape;2644;p29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C</a:t>
            </a:r>
            <a:endParaRPr/>
          </a:p>
        </p:txBody>
      </p:sp>
      <p:sp>
        <p:nvSpPr>
          <p:cNvPr id="2645" name="Google Shape;2645;p29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9" name="Shape 2649"/>
        <p:cNvGrpSpPr/>
        <p:nvPr/>
      </p:nvGrpSpPr>
      <p:grpSpPr>
        <a:xfrm>
          <a:off x="0" y="0"/>
          <a:ext cx="0" cy="0"/>
          <a:chOff x="0" y="0"/>
          <a:chExt cx="0" cy="0"/>
        </a:xfrm>
      </p:grpSpPr>
      <p:sp>
        <p:nvSpPr>
          <p:cNvPr id="2650" name="Google Shape;2650;p29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51" name="Google Shape;2651;p29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A</a:t>
            </a:r>
            <a:endParaRPr/>
          </a:p>
        </p:txBody>
      </p:sp>
      <p:sp>
        <p:nvSpPr>
          <p:cNvPr id="2652" name="Google Shape;2652;p29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6" name="Shape 2656"/>
        <p:cNvGrpSpPr/>
        <p:nvPr/>
      </p:nvGrpSpPr>
      <p:grpSpPr>
        <a:xfrm>
          <a:off x="0" y="0"/>
          <a:ext cx="0" cy="0"/>
          <a:chOff x="0" y="0"/>
          <a:chExt cx="0" cy="0"/>
        </a:xfrm>
      </p:grpSpPr>
      <p:sp>
        <p:nvSpPr>
          <p:cNvPr id="2657" name="Google Shape;2657;p292: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58" name="Google Shape;2658;p29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B</a:t>
            </a:r>
            <a:endParaRPr/>
          </a:p>
        </p:txBody>
      </p:sp>
      <p:sp>
        <p:nvSpPr>
          <p:cNvPr id="2659" name="Google Shape;2659;p29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3" name="Shape 2663"/>
        <p:cNvGrpSpPr/>
        <p:nvPr/>
      </p:nvGrpSpPr>
      <p:grpSpPr>
        <a:xfrm>
          <a:off x="0" y="0"/>
          <a:ext cx="0" cy="0"/>
          <a:chOff x="0" y="0"/>
          <a:chExt cx="0" cy="0"/>
        </a:xfrm>
      </p:grpSpPr>
      <p:sp>
        <p:nvSpPr>
          <p:cNvPr id="2664" name="Google Shape;2664;p29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65" name="Google Shape;2665;p29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0" name="Shape 2670"/>
        <p:cNvGrpSpPr/>
        <p:nvPr/>
      </p:nvGrpSpPr>
      <p:grpSpPr>
        <a:xfrm>
          <a:off x="0" y="0"/>
          <a:ext cx="0" cy="0"/>
          <a:chOff x="0" y="0"/>
          <a:chExt cx="0" cy="0"/>
        </a:xfrm>
      </p:grpSpPr>
      <p:sp>
        <p:nvSpPr>
          <p:cNvPr id="2671" name="Google Shape;2671;p29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72" name="Google Shape;2672;p29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8" name="Google Shape;198;p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15" name="Google Shape;415;p3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$15,000 is the average funeral expenses, dying is the most expensive experience you will never get to deal with!  </a:t>
            </a:r>
            <a:endParaRPr/>
          </a:p>
          <a:p>
            <a:pPr indent="0" lvl="0" marL="0" rtl="0" algn="l">
              <a:spcBef>
                <a:spcPts val="0"/>
              </a:spcBef>
              <a:spcAft>
                <a:spcPts val="0"/>
              </a:spcAft>
              <a:buSzPts val="1800"/>
              <a:buNone/>
            </a:pPr>
            <a:r>
              <a:rPr lang="en-US"/>
              <a:t>All these costs are associated with death… </a:t>
            </a:r>
            <a:r>
              <a:rPr b="1" lang="en-US"/>
              <a:t>read slide</a:t>
            </a:r>
            <a:r>
              <a:rPr lang="en-US"/>
              <a:t>…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Death is expensive!  </a:t>
            </a:r>
            <a:endParaRPr/>
          </a:p>
          <a:p>
            <a:pPr indent="0" lvl="0" marL="0" rtl="0" algn="l">
              <a:spcBef>
                <a:spcPts val="0"/>
              </a:spcBef>
              <a:spcAft>
                <a:spcPts val="0"/>
              </a:spcAft>
              <a:buSzPts val="1800"/>
              <a:buNone/>
            </a:pPr>
            <a:r>
              <a:rPr lang="en-US"/>
              <a:t>$15,000 is the average now for basic funeral costs.  </a:t>
            </a:r>
            <a:endParaRPr/>
          </a:p>
          <a:p>
            <a:pPr indent="0" lvl="0" marL="0" rtl="0" algn="l">
              <a:spcBef>
                <a:spcPts val="0"/>
              </a:spcBef>
              <a:spcAft>
                <a:spcPts val="0"/>
              </a:spcAft>
              <a:buSzPts val="1800"/>
              <a:buNone/>
            </a:pPr>
            <a:r>
              <a:rPr lang="en-US"/>
              <a:t>Utah does not have a death tax there is only federal taxes and it’s based only on how much you are worth if they tax you or not.</a:t>
            </a:r>
            <a:endParaRPr/>
          </a:p>
        </p:txBody>
      </p:sp>
      <p:sp>
        <p:nvSpPr>
          <p:cNvPr id="416" name="Google Shape;416;p3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22" name="Google Shape;422;p3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How do we determine the amount of insurance someone needs?</a:t>
            </a:r>
            <a:endParaRPr/>
          </a:p>
          <a:p>
            <a:pPr indent="0" lvl="0" marL="0" rtl="0" algn="l">
              <a:spcBef>
                <a:spcPts val="0"/>
              </a:spcBef>
              <a:spcAft>
                <a:spcPts val="0"/>
              </a:spcAft>
              <a:buSzPts val="1800"/>
              <a:buNone/>
            </a:pPr>
            <a:r>
              <a:rPr lang="en-US"/>
              <a:t>Based on these questions and these two approaches.</a:t>
            </a:r>
            <a:endParaRPr/>
          </a:p>
          <a:p>
            <a:pPr indent="0" lvl="0" marL="0" rtl="0" algn="l">
              <a:spcBef>
                <a:spcPts val="0"/>
              </a:spcBef>
              <a:spcAft>
                <a:spcPts val="0"/>
              </a:spcAft>
              <a:buNone/>
            </a:pPr>
            <a:r>
              <a:t/>
            </a:r>
            <a:endParaRPr/>
          </a:p>
        </p:txBody>
      </p:sp>
      <p:sp>
        <p:nvSpPr>
          <p:cNvPr id="423" name="Google Shape;423;p3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29" name="Google Shape;429;p32: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30" name="Google Shape;430;p32: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a:t>
            </a:r>
            <a:r>
              <a:rPr b="1" lang="en-US"/>
              <a:t>APPLICANT</a:t>
            </a:r>
            <a:r>
              <a:rPr lang="en-US"/>
              <a:t> is applying for life insurance. The Applicant could become the </a:t>
            </a:r>
            <a:r>
              <a:rPr b="1" lang="en-US"/>
              <a:t>insured</a:t>
            </a:r>
            <a:r>
              <a:rPr lang="en-US"/>
              <a:t>, but they are not always. The </a:t>
            </a:r>
            <a:r>
              <a:rPr b="1" lang="en-US"/>
              <a:t>Applicant</a:t>
            </a:r>
            <a:r>
              <a:rPr lang="en-US"/>
              <a:t> will become the owner of the policy and the insured would be the actual person that is going to be insured. That is the difference between the two. You could be the applicant and the insured. You could be the owner and the insured.</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Do the applicant and the insured have to be the same person?  NO! Child and parent/ex-spouses with insurable interest! On a dependent like your elderly mother that you are taking care of now and have resumed responsibility for all her assets debt etc. </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Policyowner</a:t>
            </a:r>
            <a:r>
              <a:rPr lang="en-US"/>
              <a:t> is the one paying the premium.  </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Beneficiary</a:t>
            </a:r>
            <a:r>
              <a:rPr lang="en-US"/>
              <a:t> will be the one that collects the death benefit. Beneficiary has to be 18 years old.  Children under age 18 CAN NOT be a beneficiary.</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37" name="Google Shape;437;p33: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38" name="Google Shape;438;p33: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228600" rtl="0" algn="l">
              <a:spcBef>
                <a:spcPts val="0"/>
              </a:spcBef>
              <a:spcAft>
                <a:spcPts val="0"/>
              </a:spcAft>
              <a:buSzPts val="1800"/>
              <a:buNone/>
            </a:pPr>
            <a:r>
              <a:rPr lang="en-US"/>
              <a:t>Life insurance process</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We have talked about important parties.  Now we talk about the application turning into a life policy. You can’t just get it online or order it in the mail. </a:t>
            </a:r>
            <a:endParaRPr/>
          </a:p>
          <a:p>
            <a:pPr indent="0" lvl="0" marL="228600" rtl="0" algn="l">
              <a:spcBef>
                <a:spcPts val="0"/>
              </a:spcBef>
              <a:spcAft>
                <a:spcPts val="0"/>
              </a:spcAft>
              <a:buSzPts val="1800"/>
              <a:buNone/>
            </a:pPr>
            <a:r>
              <a:rPr lang="en-US"/>
              <a:t>GO OVER SLIDE WITH THESE DEFINITIONS:</a:t>
            </a:r>
            <a:endParaRPr/>
          </a:p>
          <a:p>
            <a:pPr indent="0" lvl="0" marL="228600" rtl="0" algn="l">
              <a:spcBef>
                <a:spcPts val="0"/>
              </a:spcBef>
              <a:spcAft>
                <a:spcPts val="0"/>
              </a:spcAft>
              <a:buSzPts val="1800"/>
              <a:buNone/>
            </a:pPr>
            <a:r>
              <a:rPr b="1" lang="en-US"/>
              <a:t>Sales Presentation</a:t>
            </a:r>
            <a:r>
              <a:rPr lang="en-US"/>
              <a:t>= agent with the company approaches client and explains product and why they need life insurance!</a:t>
            </a:r>
            <a:endParaRPr/>
          </a:p>
          <a:p>
            <a:pPr indent="0" lvl="0" marL="228600" rtl="0" algn="l">
              <a:spcBef>
                <a:spcPts val="0"/>
              </a:spcBef>
              <a:spcAft>
                <a:spcPts val="0"/>
              </a:spcAft>
              <a:buSzPts val="1800"/>
              <a:buNone/>
            </a:pPr>
            <a:r>
              <a:rPr b="1" lang="en-US"/>
              <a:t>Application</a:t>
            </a:r>
            <a:r>
              <a:rPr lang="en-US"/>
              <a:t>= agent completes application with client and premium is taken  (height and weight)</a:t>
            </a:r>
            <a:endParaRPr/>
          </a:p>
          <a:p>
            <a:pPr indent="0" lvl="0" marL="228600" rtl="0" algn="l">
              <a:spcBef>
                <a:spcPts val="0"/>
              </a:spcBef>
              <a:spcAft>
                <a:spcPts val="0"/>
              </a:spcAft>
              <a:buSzPts val="1800"/>
              <a:buNone/>
            </a:pPr>
            <a:r>
              <a:rPr b="1" lang="en-US"/>
              <a:t>Underwriting</a:t>
            </a:r>
            <a:r>
              <a:rPr lang="en-US"/>
              <a:t>= the company must obtain information about the client and answer the question…are they insurable? are we going to insure them? they will accept or decline the application.  If they say yes the client is insurable and the company issues the policy. </a:t>
            </a:r>
            <a:endParaRPr/>
          </a:p>
          <a:p>
            <a:pPr indent="0" lvl="0" marL="228600" rtl="0" algn="l">
              <a:spcBef>
                <a:spcPts val="0"/>
              </a:spcBef>
              <a:spcAft>
                <a:spcPts val="0"/>
              </a:spcAft>
              <a:buSzPts val="1800"/>
              <a:buNone/>
            </a:pPr>
            <a:r>
              <a:rPr b="1" lang="en-US"/>
              <a:t>ISSUANCE and DELIVERY </a:t>
            </a:r>
            <a:r>
              <a:rPr lang="en-US"/>
              <a:t>=company issues the policy to the agent. The agent delivers the policy. If declined they can file a reconsideration or an exception. </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THIS IS AN OUTLINE OF WHAT WE WILL BE GOING COVERING IN THIS UNIT.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44" name="Google Shape;444;p34: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45" name="Google Shape;445;p34: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 over slide…cross it out and have the client initial it.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52" name="Google Shape;452;p35: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53" name="Google Shape;453;p35: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1" marL="914400" rtl="0" algn="l">
              <a:lnSpc>
                <a:spcPct val="90000"/>
              </a:lnSpc>
              <a:spcBef>
                <a:spcPts val="0"/>
              </a:spcBef>
              <a:spcAft>
                <a:spcPts val="0"/>
              </a:spcAft>
              <a:buNone/>
            </a:pPr>
            <a:r>
              <a:rPr b="1" lang="en-US" sz="1600"/>
              <a:t>Part I </a:t>
            </a:r>
            <a:r>
              <a:rPr lang="en-US" sz="1600"/>
              <a:t>of application—</a:t>
            </a:r>
            <a:r>
              <a:rPr b="1" lang="en-US" sz="1600"/>
              <a:t>General</a:t>
            </a:r>
            <a:endParaRPr/>
          </a:p>
          <a:p>
            <a:pPr indent="0" lvl="1" marL="914400" rtl="0" algn="l">
              <a:lnSpc>
                <a:spcPct val="90000"/>
              </a:lnSpc>
              <a:spcBef>
                <a:spcPts val="0"/>
              </a:spcBef>
              <a:spcAft>
                <a:spcPts val="0"/>
              </a:spcAft>
              <a:buSzPts val="1600"/>
              <a:buNone/>
            </a:pPr>
            <a:r>
              <a:rPr lang="en-US" sz="1600"/>
              <a:t>		Name, DOB, SS#, address etc</a:t>
            </a:r>
            <a:endParaRPr/>
          </a:p>
          <a:p>
            <a:pPr indent="0" lvl="1" marL="914400" rtl="0" algn="l">
              <a:lnSpc>
                <a:spcPct val="90000"/>
              </a:lnSpc>
              <a:spcBef>
                <a:spcPts val="0"/>
              </a:spcBef>
              <a:spcAft>
                <a:spcPts val="0"/>
              </a:spcAft>
              <a:buNone/>
            </a:pPr>
            <a:r>
              <a:rPr b="1" lang="en-US" sz="1600"/>
              <a:t>Part II </a:t>
            </a:r>
            <a:r>
              <a:rPr lang="en-US" sz="1600"/>
              <a:t>of application—</a:t>
            </a:r>
            <a:r>
              <a:rPr b="1" lang="en-US" sz="1600"/>
              <a:t>Medical (or NON medical)</a:t>
            </a:r>
            <a:endParaRPr sz="1600"/>
          </a:p>
          <a:p>
            <a:pPr indent="0" lvl="2" marL="1371600" rtl="0" algn="l">
              <a:lnSpc>
                <a:spcPct val="90000"/>
              </a:lnSpc>
              <a:spcBef>
                <a:spcPts val="0"/>
              </a:spcBef>
              <a:spcAft>
                <a:spcPts val="0"/>
              </a:spcAft>
              <a:buNone/>
            </a:pPr>
            <a:r>
              <a:rPr lang="en-US" sz="1600"/>
              <a:t>Medical questions on the application</a:t>
            </a:r>
            <a:endParaRPr/>
          </a:p>
          <a:p>
            <a:pPr indent="0" lvl="2" marL="1371600" rtl="0" algn="l">
              <a:lnSpc>
                <a:spcPct val="90000"/>
              </a:lnSpc>
              <a:spcBef>
                <a:spcPts val="0"/>
              </a:spcBef>
              <a:spcAft>
                <a:spcPts val="0"/>
              </a:spcAft>
              <a:buNone/>
            </a:pPr>
            <a:r>
              <a:rPr lang="en-US" sz="1600"/>
              <a:t>Not really medical, the agent does not have medical training and the applicant is telling the best of their knowledge. </a:t>
            </a:r>
            <a:endParaRPr/>
          </a:p>
          <a:p>
            <a:pPr indent="0" lvl="1" marL="914400" rtl="0" algn="l">
              <a:lnSpc>
                <a:spcPct val="90000"/>
              </a:lnSpc>
              <a:spcBef>
                <a:spcPts val="0"/>
              </a:spcBef>
              <a:spcAft>
                <a:spcPts val="0"/>
              </a:spcAft>
              <a:buNone/>
            </a:pPr>
            <a:r>
              <a:rPr b="1" lang="en-US" sz="1600"/>
              <a:t>Part III </a:t>
            </a:r>
            <a:r>
              <a:rPr lang="en-US" sz="1600"/>
              <a:t>of application—</a:t>
            </a:r>
            <a:r>
              <a:rPr b="1" lang="en-US" sz="1600"/>
              <a:t>Agent’s Report</a:t>
            </a:r>
            <a:endParaRPr/>
          </a:p>
          <a:p>
            <a:pPr indent="0" lvl="1" marL="914400" rtl="0" algn="l">
              <a:lnSpc>
                <a:spcPct val="90000"/>
              </a:lnSpc>
              <a:spcBef>
                <a:spcPts val="0"/>
              </a:spcBef>
              <a:spcAft>
                <a:spcPts val="0"/>
              </a:spcAft>
              <a:buNone/>
            </a:pPr>
            <a:r>
              <a:rPr lang="en-US" sz="1600"/>
              <a:t>Physical exam (or paramedical exam)</a:t>
            </a:r>
            <a:endParaRPr/>
          </a:p>
          <a:p>
            <a:pPr indent="0" lvl="2" marL="1371600" rtl="0" algn="l">
              <a:lnSpc>
                <a:spcPct val="90000"/>
              </a:lnSpc>
              <a:spcBef>
                <a:spcPts val="0"/>
              </a:spcBef>
              <a:spcAft>
                <a:spcPts val="0"/>
              </a:spcAft>
              <a:buNone/>
            </a:pPr>
            <a:r>
              <a:rPr lang="en-US" sz="1600"/>
              <a:t>Saliva swab</a:t>
            </a:r>
            <a:endParaRPr/>
          </a:p>
          <a:p>
            <a:pPr indent="0" lvl="2" marL="1371600" rtl="0" algn="l">
              <a:lnSpc>
                <a:spcPct val="90000"/>
              </a:lnSpc>
              <a:spcBef>
                <a:spcPts val="0"/>
              </a:spcBef>
              <a:spcAft>
                <a:spcPts val="0"/>
              </a:spcAft>
              <a:buNone/>
            </a:pPr>
            <a:r>
              <a:rPr lang="en-US" sz="1600"/>
              <a:t>Blood, Urine &amp; Vitals</a:t>
            </a:r>
            <a:endParaRPr/>
          </a:p>
          <a:p>
            <a:pPr indent="0" lvl="2" marL="1371600" rtl="0" algn="l">
              <a:lnSpc>
                <a:spcPct val="90000"/>
              </a:lnSpc>
              <a:spcBef>
                <a:spcPts val="0"/>
              </a:spcBef>
              <a:spcAft>
                <a:spcPts val="0"/>
              </a:spcAft>
              <a:buNone/>
            </a:pPr>
            <a:r>
              <a:rPr lang="en-US" sz="1600"/>
              <a:t>Possible EKG</a:t>
            </a:r>
            <a:endParaRPr/>
          </a:p>
          <a:p>
            <a:pPr indent="0" lvl="1" marL="914400" rtl="0" algn="l">
              <a:lnSpc>
                <a:spcPct val="90000"/>
              </a:lnSpc>
              <a:spcBef>
                <a:spcPts val="0"/>
              </a:spcBef>
              <a:spcAft>
                <a:spcPts val="0"/>
              </a:spcAft>
              <a:buNone/>
            </a:pPr>
            <a:r>
              <a:rPr lang="en-US" sz="1600"/>
              <a:t>Attending Physician’s Statement (APS)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60" name="Google Shape;460;p36: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61" name="Google Shape;461;p36: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1" marL="914400" rtl="0" algn="l">
              <a:lnSpc>
                <a:spcPct val="90000"/>
              </a:lnSpc>
              <a:spcBef>
                <a:spcPts val="0"/>
              </a:spcBef>
              <a:spcAft>
                <a:spcPts val="0"/>
              </a:spcAft>
              <a:buSzPts val="2000"/>
              <a:buNone/>
            </a:pPr>
            <a:r>
              <a:rPr lang="en-US" sz="2000"/>
              <a:t>CONTINUING AGENT REPORTS</a:t>
            </a:r>
            <a:endParaRPr/>
          </a:p>
          <a:p>
            <a:pPr indent="0" lvl="1" marL="914400" rtl="0" algn="l">
              <a:lnSpc>
                <a:spcPct val="90000"/>
              </a:lnSpc>
              <a:spcBef>
                <a:spcPts val="0"/>
              </a:spcBef>
              <a:spcAft>
                <a:spcPts val="0"/>
              </a:spcAft>
              <a:buNone/>
            </a:pPr>
            <a:r>
              <a:t/>
            </a:r>
            <a:endParaRPr sz="2000"/>
          </a:p>
          <a:p>
            <a:pPr indent="0" lvl="1" marL="914400" rtl="0" algn="l">
              <a:lnSpc>
                <a:spcPct val="90000"/>
              </a:lnSpc>
              <a:spcBef>
                <a:spcPts val="0"/>
              </a:spcBef>
              <a:spcAft>
                <a:spcPts val="0"/>
              </a:spcAft>
              <a:buNone/>
            </a:pPr>
            <a:r>
              <a:rPr b="1" lang="en-US" sz="2000"/>
              <a:t>Medical Information Bureau (MIB)</a:t>
            </a:r>
            <a:r>
              <a:rPr lang="en-US" sz="2000"/>
              <a:t> </a:t>
            </a:r>
            <a:r>
              <a:rPr b="1" lang="en-US" sz="2000"/>
              <a:t>Report</a:t>
            </a:r>
            <a:endParaRPr/>
          </a:p>
          <a:p>
            <a:pPr indent="0" lvl="0" marL="0" rtl="0" algn="l">
              <a:spcBef>
                <a:spcPts val="0"/>
              </a:spcBef>
              <a:spcAft>
                <a:spcPts val="0"/>
              </a:spcAft>
              <a:buSzPts val="1400"/>
              <a:buNone/>
            </a:pPr>
            <a:r>
              <a:rPr lang="en-US" sz="1400"/>
              <a:t>non profit database that collects medical information for life and health insurance, underwriters can go there to check medical history. The client signs a waiver that their medical history will be checked during the application process.  The privacy notice HIPAA form you fill out at the DRs office you sign that says that the DR won’t release information unless the request for your records has your signature on it. That is why we have the waiver.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You will run into several different things in underwriting, don’t be afraid or ignorant to the fact.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67" name="Google Shape;467;p37: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68" name="Google Shape;468;p37: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1" marL="914400" rtl="0" algn="l">
              <a:lnSpc>
                <a:spcPct val="90000"/>
              </a:lnSpc>
              <a:spcBef>
                <a:spcPts val="0"/>
              </a:spcBef>
              <a:spcAft>
                <a:spcPts val="0"/>
              </a:spcAft>
              <a:buNone/>
            </a:pPr>
            <a:r>
              <a:rPr lang="en-US" sz="2000"/>
              <a:t>Consumer (Inspection) Report</a:t>
            </a:r>
            <a:endParaRPr/>
          </a:p>
          <a:p>
            <a:pPr indent="0" lvl="2" marL="1257300" rtl="0" algn="l">
              <a:lnSpc>
                <a:spcPct val="90000"/>
              </a:lnSpc>
              <a:spcBef>
                <a:spcPts val="0"/>
              </a:spcBef>
              <a:spcAft>
                <a:spcPts val="0"/>
              </a:spcAft>
              <a:buNone/>
            </a:pPr>
            <a:r>
              <a:rPr lang="en-US" sz="1800"/>
              <a:t>Provides three Cs</a:t>
            </a:r>
            <a:endParaRPr/>
          </a:p>
          <a:p>
            <a:pPr indent="0" lvl="3" marL="1714500" rtl="0" algn="l">
              <a:lnSpc>
                <a:spcPct val="90000"/>
              </a:lnSpc>
              <a:spcBef>
                <a:spcPts val="0"/>
              </a:spcBef>
              <a:spcAft>
                <a:spcPts val="0"/>
              </a:spcAft>
              <a:buNone/>
            </a:pPr>
            <a:r>
              <a:rPr lang="en-US" sz="1600"/>
              <a:t>Credit</a:t>
            </a:r>
            <a:endParaRPr/>
          </a:p>
          <a:p>
            <a:pPr indent="0" lvl="4" marL="2171700" rtl="0" algn="l">
              <a:lnSpc>
                <a:spcPct val="90000"/>
              </a:lnSpc>
              <a:spcBef>
                <a:spcPts val="0"/>
              </a:spcBef>
              <a:spcAft>
                <a:spcPts val="0"/>
              </a:spcAft>
              <a:buNone/>
            </a:pPr>
            <a:r>
              <a:rPr lang="en-US" sz="1600"/>
              <a:t>Make sure you can make your premiums</a:t>
            </a:r>
            <a:endParaRPr/>
          </a:p>
          <a:p>
            <a:pPr indent="0" lvl="3" marL="1714500" rtl="0" algn="l">
              <a:lnSpc>
                <a:spcPct val="90000"/>
              </a:lnSpc>
              <a:spcBef>
                <a:spcPts val="0"/>
              </a:spcBef>
              <a:spcAft>
                <a:spcPts val="0"/>
              </a:spcAft>
              <a:buNone/>
            </a:pPr>
            <a:r>
              <a:rPr lang="en-US" sz="1600"/>
              <a:t>Criminal</a:t>
            </a:r>
            <a:endParaRPr/>
          </a:p>
          <a:p>
            <a:pPr indent="0" lvl="4" marL="2171700" rtl="0" algn="l">
              <a:lnSpc>
                <a:spcPct val="90000"/>
              </a:lnSpc>
              <a:spcBef>
                <a:spcPts val="0"/>
              </a:spcBef>
              <a:spcAft>
                <a:spcPts val="0"/>
              </a:spcAft>
              <a:buNone/>
            </a:pPr>
            <a:r>
              <a:rPr lang="en-US" sz="1600"/>
              <a:t>Felonies</a:t>
            </a:r>
            <a:endParaRPr/>
          </a:p>
          <a:p>
            <a:pPr indent="0" lvl="4" marL="2171700" rtl="0" algn="l">
              <a:lnSpc>
                <a:spcPct val="90000"/>
              </a:lnSpc>
              <a:spcBef>
                <a:spcPts val="0"/>
              </a:spcBef>
              <a:spcAft>
                <a:spcPts val="0"/>
              </a:spcAft>
              <a:buNone/>
            </a:pPr>
            <a:r>
              <a:rPr lang="en-US" sz="1600"/>
              <a:t>Includes Driving record! DUIs?</a:t>
            </a:r>
            <a:endParaRPr/>
          </a:p>
          <a:p>
            <a:pPr indent="0" lvl="3" marL="1714500" rtl="0" algn="l">
              <a:lnSpc>
                <a:spcPct val="90000"/>
              </a:lnSpc>
              <a:spcBef>
                <a:spcPts val="0"/>
              </a:spcBef>
              <a:spcAft>
                <a:spcPts val="0"/>
              </a:spcAft>
              <a:buNone/>
            </a:pPr>
            <a:r>
              <a:rPr lang="en-US" sz="1600"/>
              <a:t>Character</a:t>
            </a:r>
            <a:endParaRPr/>
          </a:p>
          <a:p>
            <a:pPr indent="0" lvl="4" marL="2171700" rtl="0" algn="l">
              <a:lnSpc>
                <a:spcPct val="90000"/>
              </a:lnSpc>
              <a:spcBef>
                <a:spcPts val="0"/>
              </a:spcBef>
              <a:spcAft>
                <a:spcPts val="0"/>
              </a:spcAft>
              <a:buNone/>
            </a:pPr>
            <a:r>
              <a:rPr lang="en-US" sz="1600"/>
              <a:t>Reasonable Person</a:t>
            </a:r>
            <a:endParaRPr/>
          </a:p>
          <a:p>
            <a:pPr indent="0" lvl="0" marL="228600" rtl="0" algn="l">
              <a:spcBef>
                <a:spcPts val="0"/>
              </a:spcBef>
              <a:spcAft>
                <a:spcPts val="0"/>
              </a:spcAft>
              <a:buNone/>
            </a:pPr>
            <a:r>
              <a:rPr lang="en-US"/>
              <a:t>Make sure your client understands what information you are collecting</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75" name="Google Shape;475;p38: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76" name="Google Shape;476;p38: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Does everyone have a credit card, it is the right to privacy, every time anyone pulls your credit they have to have this privacy notice.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83" name="Google Shape;483;p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84" name="Google Shape;484;p3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Buyer’s Guide – </a:t>
            </a:r>
            <a:endParaRPr/>
          </a:p>
          <a:p>
            <a:pPr indent="0" lvl="1" marL="0" rtl="0" algn="l">
              <a:spcBef>
                <a:spcPts val="0"/>
              </a:spcBef>
              <a:spcAft>
                <a:spcPts val="0"/>
              </a:spcAft>
              <a:buNone/>
            </a:pPr>
            <a:r>
              <a:rPr lang="en-US"/>
              <a:t>Outline of what they purchased, very general information about their policy</a:t>
            </a:r>
            <a:endParaRPr/>
          </a:p>
          <a:p>
            <a:pPr indent="0" lvl="0" marL="0" rtl="0" algn="l">
              <a:spcBef>
                <a:spcPts val="0"/>
              </a:spcBef>
              <a:spcAft>
                <a:spcPts val="0"/>
              </a:spcAft>
              <a:buNone/>
            </a:pPr>
            <a:r>
              <a:rPr lang="en-US"/>
              <a:t>PRIVACY BROCHURE and Papers in the back of the app</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4" name="Google Shape;204;p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100"/>
              <a:buNone/>
            </a:pPr>
            <a:r>
              <a:t/>
            </a:r>
            <a:endParaRPr sz="1100"/>
          </a:p>
          <a:p>
            <a:pPr indent="0" lvl="0" marL="0" rtl="0" algn="l">
              <a:spcBef>
                <a:spcPts val="0"/>
              </a:spcBef>
              <a:spcAft>
                <a:spcPts val="0"/>
              </a:spcAft>
              <a:buSzPts val="1100"/>
              <a:buNone/>
            </a:pPr>
            <a:r>
              <a:t/>
            </a:r>
            <a:endParaRPr sz="1100" u="sng"/>
          </a:p>
          <a:p>
            <a:pPr indent="0" lvl="0" marL="0" rtl="0" algn="l">
              <a:spcBef>
                <a:spcPts val="0"/>
              </a:spcBef>
              <a:spcAft>
                <a:spcPts val="0"/>
              </a:spcAft>
              <a:buNone/>
            </a:pPr>
            <a:r>
              <a:t/>
            </a:r>
            <a:endParaRPr sz="1100" u="sng"/>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92" name="Google Shape;492;p4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How do insurance companies handle HIV testing?  READ SLIDE…</a:t>
            </a:r>
            <a:endParaRPr/>
          </a:p>
          <a:p>
            <a:pPr indent="0" lvl="0" marL="0" rtl="0" algn="l">
              <a:spcBef>
                <a:spcPts val="0"/>
              </a:spcBef>
              <a:spcAft>
                <a:spcPts val="0"/>
              </a:spcAft>
              <a:buNone/>
            </a:pPr>
            <a:r>
              <a:t/>
            </a:r>
            <a:endParaRPr/>
          </a:p>
        </p:txBody>
      </p:sp>
      <p:sp>
        <p:nvSpPr>
          <p:cNvPr id="493" name="Google Shape;493;p4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499" name="Google Shape;499;p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00" name="Google Shape;500;p4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Goes from Application to full policy. </a:t>
            </a:r>
            <a:endParaRPr/>
          </a:p>
          <a:p>
            <a:pPr indent="0" lvl="0" marL="0" rtl="0" algn="l">
              <a:spcBef>
                <a:spcPts val="0"/>
              </a:spcBef>
              <a:spcAft>
                <a:spcPts val="0"/>
              </a:spcAft>
              <a:buSzPts val="1800"/>
              <a:buNone/>
            </a:pPr>
            <a:r>
              <a:rPr lang="en-US"/>
              <a:t>Go over the conditional receipt, if the premium is received with the application or </a:t>
            </a:r>
            <a:r>
              <a:rPr b="1" lang="en-US"/>
              <a:t>PRE PAID APPLICATION</a:t>
            </a:r>
            <a:r>
              <a:rPr lang="en-US"/>
              <a:t>.  </a:t>
            </a:r>
            <a:endParaRPr/>
          </a:p>
          <a:p>
            <a:pPr indent="0" lvl="0" marL="0" rtl="0" algn="l">
              <a:spcBef>
                <a:spcPts val="0"/>
              </a:spcBef>
              <a:spcAft>
                <a:spcPts val="0"/>
              </a:spcAft>
              <a:buSzPts val="1800"/>
              <a:buNone/>
            </a:pPr>
            <a:r>
              <a:rPr lang="en-US"/>
              <a:t>If </a:t>
            </a:r>
            <a:r>
              <a:rPr b="1" lang="en-US"/>
              <a:t>NON PRE PAID </a:t>
            </a:r>
            <a:r>
              <a:rPr lang="en-US"/>
              <a:t>then they have to do </a:t>
            </a:r>
            <a:r>
              <a:rPr b="1" lang="en-US"/>
              <a:t>STATEMENT OF GOOD HEALTH </a:t>
            </a:r>
            <a:r>
              <a:rPr lang="en-US"/>
              <a:t>and the applicant is only covered after premium received and Delivery receipt.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509" name="Google Shape;509;p42: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10" name="Google Shape;510;p42: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Conditional receipt portion of application</a:t>
            </a:r>
            <a:endParaRPr/>
          </a:p>
          <a:p>
            <a:pPr indent="0" lvl="0" marL="0" rtl="0" algn="l">
              <a:spcBef>
                <a:spcPts val="0"/>
              </a:spcBef>
              <a:spcAft>
                <a:spcPts val="0"/>
              </a:spcAft>
              <a:buNone/>
            </a:pPr>
            <a:r>
              <a:rPr lang="en-US"/>
              <a:t>Begin on the date of policy or medical examination, whichever date is later, as long as they are medically insurable OR if the company issues the policy</a:t>
            </a:r>
            <a:endParaRPr/>
          </a:p>
          <a:p>
            <a:pPr indent="0" lvl="0" marL="0" rtl="0" algn="l">
              <a:lnSpc>
                <a:spcPct val="80000"/>
              </a:lnSpc>
              <a:spcBef>
                <a:spcPts val="0"/>
              </a:spcBef>
              <a:spcAft>
                <a:spcPts val="0"/>
              </a:spcAft>
              <a:buSzPts val="1800"/>
              <a:buNone/>
            </a:pPr>
            <a:r>
              <a:rPr b="1" lang="en-US"/>
              <a:t>* Prepaid application- </a:t>
            </a:r>
            <a:r>
              <a:rPr lang="en-US"/>
              <a:t>conditional receipt</a:t>
            </a:r>
            <a:endParaRPr/>
          </a:p>
          <a:p>
            <a:pPr indent="0" lvl="0" marL="0" rtl="0" algn="l">
              <a:lnSpc>
                <a:spcPct val="80000"/>
              </a:lnSpc>
              <a:spcBef>
                <a:spcPts val="0"/>
              </a:spcBef>
              <a:spcAft>
                <a:spcPts val="0"/>
              </a:spcAft>
              <a:buSzPts val="1800"/>
              <a:buNone/>
            </a:pPr>
            <a:r>
              <a:rPr b="1" lang="en-US"/>
              <a:t>* Non-prepaid application- </a:t>
            </a:r>
            <a:r>
              <a:rPr lang="en-US"/>
              <a:t>not a conditional receipt if you don’t get premium payment with application</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17" name="Google Shape;517;p4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Review of Insurability information</a:t>
            </a:r>
            <a:endParaRPr/>
          </a:p>
        </p:txBody>
      </p:sp>
      <p:sp>
        <p:nvSpPr>
          <p:cNvPr id="518" name="Google Shape;518;p4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27" name="Google Shape;527;p4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lnSpc>
                <a:spcPct val="80000"/>
              </a:lnSpc>
              <a:spcBef>
                <a:spcPts val="0"/>
              </a:spcBef>
              <a:spcAft>
                <a:spcPts val="0"/>
              </a:spcAft>
              <a:buSzPts val="1800"/>
              <a:buNone/>
            </a:pPr>
            <a:r>
              <a:rPr b="1" lang="en-US"/>
              <a:t>Do you have a Financial Stake or Interest? </a:t>
            </a:r>
            <a:r>
              <a:rPr lang="en-US"/>
              <a:t>Can you be the policy owner over these people?</a:t>
            </a:r>
            <a:endParaRPr/>
          </a:p>
          <a:p>
            <a:pPr indent="0" lvl="0" marL="0" rtl="0" algn="l">
              <a:lnSpc>
                <a:spcPct val="80000"/>
              </a:lnSpc>
              <a:spcBef>
                <a:spcPts val="0"/>
              </a:spcBef>
              <a:spcAft>
                <a:spcPts val="0"/>
              </a:spcAft>
              <a:buSzPts val="1800"/>
              <a:buNone/>
            </a:pPr>
            <a:r>
              <a:rPr lang="en-US"/>
              <a:t>   – self, spouse, business partner, children, ex-spouse (close family-but have to have financial stake) Must have a blood or money relationship!</a:t>
            </a:r>
            <a:endParaRPr/>
          </a:p>
          <a:p>
            <a:pPr indent="0" lvl="0" marL="0" rtl="0" algn="l">
              <a:lnSpc>
                <a:spcPct val="80000"/>
              </a:lnSpc>
              <a:spcBef>
                <a:spcPts val="0"/>
              </a:spcBef>
              <a:spcAft>
                <a:spcPts val="0"/>
              </a:spcAft>
              <a:buSzPts val="1800"/>
              <a:buNone/>
            </a:pPr>
            <a:r>
              <a:rPr b="1" lang="en-US"/>
              <a:t>When does insurable interest have to occur? </a:t>
            </a:r>
            <a:r>
              <a:rPr lang="en-US"/>
              <a:t>ONLY at the time of application. </a:t>
            </a:r>
            <a:endParaRPr/>
          </a:p>
          <a:p>
            <a:pPr indent="0" lvl="0" marL="0" rtl="0" algn="l">
              <a:lnSpc>
                <a:spcPct val="80000"/>
              </a:lnSpc>
              <a:spcBef>
                <a:spcPts val="0"/>
              </a:spcBef>
              <a:spcAft>
                <a:spcPts val="0"/>
              </a:spcAft>
              <a:buSzPts val="1800"/>
              <a:buNone/>
            </a:pPr>
            <a:r>
              <a:rPr lang="en-US"/>
              <a:t>Example: a couple wants to divorce if he never changes the policy and takes spouse off as beneficiary when he dies the first wife gets the death benefit. </a:t>
            </a:r>
            <a:endParaRPr/>
          </a:p>
          <a:p>
            <a:pPr indent="0" lvl="0" marL="0" rtl="0" algn="l">
              <a:lnSpc>
                <a:spcPct val="80000"/>
              </a:lnSpc>
              <a:spcBef>
                <a:spcPts val="0"/>
              </a:spcBef>
              <a:spcAft>
                <a:spcPts val="0"/>
              </a:spcAft>
              <a:buSzPts val="1800"/>
              <a:buNone/>
            </a:pPr>
            <a:r>
              <a:rPr b="1" lang="en-US"/>
              <a:t>Children</a:t>
            </a:r>
            <a:r>
              <a:rPr lang="en-US"/>
              <a:t>: it asks their relationship and if they live with them.</a:t>
            </a:r>
            <a:endParaRPr/>
          </a:p>
          <a:p>
            <a:pPr indent="0" lvl="0" marL="0" rtl="0" algn="l">
              <a:lnSpc>
                <a:spcPct val="80000"/>
              </a:lnSpc>
              <a:spcBef>
                <a:spcPts val="0"/>
              </a:spcBef>
              <a:spcAft>
                <a:spcPts val="0"/>
              </a:spcAft>
              <a:buSzPts val="1800"/>
              <a:buNone/>
            </a:pPr>
            <a:r>
              <a:rPr b="1" lang="en-US"/>
              <a:t>BENEFICIARIES</a:t>
            </a:r>
            <a:r>
              <a:rPr lang="en-US"/>
              <a:t>: anyone can be assigned as beneficiary</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If a person remarries, the application stays as originally written unless changed</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Aristocats movie she leaves the policy to her cats</a:t>
            </a:r>
            <a:endParaRPr/>
          </a:p>
        </p:txBody>
      </p:sp>
      <p:sp>
        <p:nvSpPr>
          <p:cNvPr id="528" name="Google Shape;528;p4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35" name="Google Shape;535;p4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When evaluating the risks the underwriters see several things and have to make judgments.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What is a </a:t>
            </a:r>
            <a:r>
              <a:rPr b="1" lang="en-US"/>
              <a:t>hazard</a:t>
            </a:r>
            <a:r>
              <a:rPr lang="en-US"/>
              <a:t> again?  any factor that could add risk to the actual loss</a:t>
            </a:r>
            <a:endParaRPr/>
          </a:p>
          <a:p>
            <a:pPr indent="0" lvl="0" marL="0" rtl="0" algn="l">
              <a:spcBef>
                <a:spcPts val="0"/>
              </a:spcBef>
              <a:spcAft>
                <a:spcPts val="0"/>
              </a:spcAft>
              <a:buSzPts val="1800"/>
              <a:buNone/>
            </a:pPr>
            <a:r>
              <a:rPr lang="en-US"/>
              <a:t> </a:t>
            </a:r>
            <a:endParaRPr/>
          </a:p>
          <a:p>
            <a:pPr indent="0" lvl="0" marL="0" rtl="0" algn="l">
              <a:spcBef>
                <a:spcPts val="0"/>
              </a:spcBef>
              <a:spcAft>
                <a:spcPts val="0"/>
              </a:spcAft>
              <a:buSzPts val="1800"/>
              <a:buNone/>
            </a:pPr>
            <a:r>
              <a:rPr b="1" lang="en-US"/>
              <a:t>Moral hazard</a:t>
            </a:r>
            <a:r>
              <a:rPr lang="en-US"/>
              <a:t>: if the applicant lies about health history, health habits, or occupational risk exposure, there might be a higher risk</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Morale hazard</a:t>
            </a:r>
            <a:r>
              <a:rPr lang="en-US"/>
              <a:t>: there might be a higher risk if the client is indifferent or careless, like if they have speeding tickets, DUIs, or an apathetic attitude toward health or safety.</a:t>
            </a:r>
            <a:endParaRPr/>
          </a:p>
          <a:p>
            <a:pPr indent="0" lvl="0" marL="0" rtl="0" algn="l">
              <a:spcBef>
                <a:spcPts val="0"/>
              </a:spcBef>
              <a:spcAft>
                <a:spcPts val="0"/>
              </a:spcAft>
              <a:buNone/>
            </a:pPr>
            <a:r>
              <a:t/>
            </a:r>
            <a:endParaRPr/>
          </a:p>
        </p:txBody>
      </p:sp>
      <p:sp>
        <p:nvSpPr>
          <p:cNvPr id="536" name="Google Shape;536;p4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548" name="Google Shape;548;p46: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49" name="Google Shape;549;p46: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Now the insurer and underwriter need to determine what kind of risk the company has. what is the client’s premium going to be.  Preferred/Standard/Substandard or the client could be declined.</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PREFERRED</a:t>
            </a:r>
            <a:r>
              <a:rPr lang="en-US"/>
              <a:t> gold star - really healthy no dangerous occupations or hazards. Premiums are going to be lower. </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STANDARD</a:t>
            </a:r>
            <a:r>
              <a:rPr lang="en-US"/>
              <a:t> maybe a little older, height and weight might not be right on silver stars. Premiums are going to be average.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Bronzers, </a:t>
            </a:r>
            <a:r>
              <a:rPr b="1" lang="en-US"/>
              <a:t>SUBSTANDARD</a:t>
            </a:r>
            <a:r>
              <a:rPr lang="en-US"/>
              <a:t> they are RATED, have an additional risk, skydivers, scuba divers, height and weight. Premiums are going to be higher based on those several different factors.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DECLINED</a:t>
            </a:r>
            <a:r>
              <a:rPr lang="en-US"/>
              <a:t> not insurable.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60" name="Google Shape;560;p4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1" marL="0" rtl="0" algn="l">
              <a:spcBef>
                <a:spcPts val="0"/>
              </a:spcBef>
              <a:spcAft>
                <a:spcPts val="0"/>
              </a:spcAft>
              <a:buNone/>
            </a:pPr>
            <a:r>
              <a:rPr lang="en-US" sz="1800"/>
              <a:t>Mortality</a:t>
            </a:r>
            <a:endParaRPr/>
          </a:p>
          <a:p>
            <a:pPr indent="0" lvl="2" marL="0" rtl="0" algn="l">
              <a:spcBef>
                <a:spcPts val="0"/>
              </a:spcBef>
              <a:spcAft>
                <a:spcPts val="0"/>
              </a:spcAft>
              <a:buSzPts val="1800"/>
              <a:buNone/>
            </a:pPr>
            <a:r>
              <a:rPr lang="en-US" sz="1800"/>
              <a:t>- Mortality Tables based on the law of large numbers how long will you live based on mortality tables</a:t>
            </a:r>
            <a:endParaRPr/>
          </a:p>
          <a:p>
            <a:pPr indent="0" lvl="1" marL="0" rtl="0" algn="l">
              <a:spcBef>
                <a:spcPts val="0"/>
              </a:spcBef>
              <a:spcAft>
                <a:spcPts val="0"/>
              </a:spcAft>
              <a:buNone/>
            </a:pPr>
            <a:r>
              <a:rPr lang="en-US" sz="1800"/>
              <a:t>Interest</a:t>
            </a:r>
            <a:endParaRPr/>
          </a:p>
          <a:p>
            <a:pPr indent="0" lvl="2" marL="0" rtl="0" algn="l">
              <a:spcBef>
                <a:spcPts val="0"/>
              </a:spcBef>
              <a:spcAft>
                <a:spcPts val="0"/>
              </a:spcAft>
              <a:buSzPts val="1800"/>
              <a:buNone/>
            </a:pPr>
            <a:r>
              <a:rPr lang="en-US" sz="1800"/>
              <a:t>- How much they will make on the policy investing your premiums</a:t>
            </a:r>
            <a:endParaRPr/>
          </a:p>
          <a:p>
            <a:pPr indent="0" lvl="1" marL="0" rtl="0" algn="l">
              <a:spcBef>
                <a:spcPts val="0"/>
              </a:spcBef>
              <a:spcAft>
                <a:spcPts val="0"/>
              </a:spcAft>
              <a:buNone/>
            </a:pPr>
            <a:r>
              <a:rPr lang="en-US" sz="1800"/>
              <a:t>Expenses</a:t>
            </a:r>
            <a:endParaRPr/>
          </a:p>
          <a:p>
            <a:pPr indent="0" lvl="2" marL="0" rtl="0" algn="l">
              <a:spcBef>
                <a:spcPts val="0"/>
              </a:spcBef>
              <a:spcAft>
                <a:spcPts val="0"/>
              </a:spcAft>
              <a:buSzPts val="1800"/>
              <a:buNone/>
            </a:pPr>
            <a:r>
              <a:rPr lang="en-US" sz="1800"/>
              <a:t>- How much it will cost the company</a:t>
            </a:r>
            <a:endParaRPr/>
          </a:p>
          <a:p>
            <a:pPr indent="0" lvl="3" marL="0" rtl="0" algn="l">
              <a:spcBef>
                <a:spcPts val="0"/>
              </a:spcBef>
              <a:spcAft>
                <a:spcPts val="0"/>
              </a:spcAft>
              <a:buNone/>
            </a:pPr>
            <a:r>
              <a:rPr lang="en-US" sz="1800"/>
              <a:t>Changes to policy and processing it initially</a:t>
            </a:r>
            <a:endParaRPr/>
          </a:p>
          <a:p>
            <a:pPr indent="0" lvl="3" marL="0" rtl="0" algn="l">
              <a:spcBef>
                <a:spcPts val="0"/>
              </a:spcBef>
              <a:spcAft>
                <a:spcPts val="0"/>
              </a:spcAft>
              <a:buNone/>
            </a:pPr>
            <a:r>
              <a:rPr lang="en-US" sz="1800"/>
              <a:t>Monthly draft vs. Annual Bill – cheaper to do annual bill</a:t>
            </a:r>
            <a:endParaRPr/>
          </a:p>
          <a:p>
            <a:pPr indent="0" lvl="0" marL="0" rtl="0" algn="l">
              <a:spcBef>
                <a:spcPts val="0"/>
              </a:spcBef>
              <a:spcAft>
                <a:spcPts val="0"/>
              </a:spcAft>
              <a:buNone/>
            </a:pPr>
            <a:r>
              <a:t/>
            </a:r>
            <a:endParaRPr sz="1800"/>
          </a:p>
        </p:txBody>
      </p:sp>
      <p:sp>
        <p:nvSpPr>
          <p:cNvPr id="561" name="Google Shape;561;p4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567" name="Google Shape;567;p48: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68" name="Google Shape;568;p48: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sz="1800"/>
              <a:t>When you deliver the policy. Don’t read the whole thing to them. You have to go over riders, exclusions, when their coverage begins. </a:t>
            </a:r>
            <a:endParaRPr/>
          </a:p>
          <a:p>
            <a:pPr indent="0" lvl="0" marL="0" rtl="0" algn="l">
              <a:spcBef>
                <a:spcPts val="0"/>
              </a:spcBef>
              <a:spcAft>
                <a:spcPts val="0"/>
              </a:spcAft>
              <a:buSzPts val="1800"/>
              <a:buNone/>
            </a:pPr>
            <a:r>
              <a:t/>
            </a:r>
            <a:endParaRPr sz="1800"/>
          </a:p>
          <a:p>
            <a:pPr indent="0" lvl="0" marL="0" rtl="0" algn="l">
              <a:spcBef>
                <a:spcPts val="0"/>
              </a:spcBef>
              <a:spcAft>
                <a:spcPts val="0"/>
              </a:spcAft>
              <a:buSzPts val="1800"/>
              <a:buNone/>
            </a:pPr>
            <a:r>
              <a:rPr lang="en-US" sz="1800"/>
              <a:t>On Non prepaid application the </a:t>
            </a:r>
            <a:r>
              <a:rPr b="1" lang="en-US" sz="1800"/>
              <a:t>statement of good health </a:t>
            </a:r>
            <a:r>
              <a:rPr lang="en-US" sz="1800"/>
              <a:t>is required and will be one of the papers they need to sign in the policy with the delivery receipts. </a:t>
            </a:r>
            <a:endParaRPr/>
          </a:p>
          <a:p>
            <a:pPr indent="0" lvl="0" marL="0" rtl="0" algn="l">
              <a:spcBef>
                <a:spcPts val="0"/>
              </a:spcBef>
              <a:spcAft>
                <a:spcPts val="0"/>
              </a:spcAft>
              <a:buSzPts val="1800"/>
              <a:buNone/>
            </a:pPr>
            <a:r>
              <a:t/>
            </a:r>
            <a:endParaRPr sz="1800"/>
          </a:p>
          <a:p>
            <a:pPr indent="0" lvl="0" marL="0" rtl="0" algn="l">
              <a:spcBef>
                <a:spcPts val="0"/>
              </a:spcBef>
              <a:spcAft>
                <a:spcPts val="0"/>
              </a:spcAft>
              <a:buSzPts val="1800"/>
              <a:buNone/>
            </a:pPr>
            <a:r>
              <a:rPr lang="en-US" sz="1800"/>
              <a:t>You will tell them about the </a:t>
            </a:r>
            <a:r>
              <a:rPr b="1" lang="en-US" sz="1800"/>
              <a:t>30-day free look period</a:t>
            </a:r>
            <a:r>
              <a:rPr lang="en-US" sz="1800"/>
              <a:t>. They have 30 days from after delivery of receipt. The client can cancel and get premium and policy is returned. After the 30 days they can cancel but the premium will not be returned.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575" name="Google Shape;575;p4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76" name="Google Shape;576;p4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 </a:t>
            </a:r>
            <a:endParaRPr/>
          </a:p>
          <a:p>
            <a:pPr indent="0" lvl="0" marL="0" rtl="0" algn="l">
              <a:spcBef>
                <a:spcPts val="0"/>
              </a:spcBef>
              <a:spcAft>
                <a:spcPts val="0"/>
              </a:spcAft>
              <a:buSzPts val="1800"/>
              <a:buNone/>
            </a:pPr>
            <a:r>
              <a:rPr lang="en-US"/>
              <a:t>Not C because we don’t know the date that they accept.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txBox="1"/>
          <p:nvPr>
            <p:ph idx="1" type="body"/>
          </p:nvPr>
        </p:nvSpPr>
        <p:spPr>
          <a:xfrm>
            <a:off x="609600" y="4419600"/>
            <a:ext cx="5973762" cy="47244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0" name="Google Shape;210;p5: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5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583" name="Google Shape;583;p5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84" name="Google Shape;584;p5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 </a:t>
            </a:r>
            <a:endParaRPr/>
          </a:p>
          <a:p>
            <a:pPr indent="0" lvl="0" marL="0" rtl="0" algn="l">
              <a:spcBef>
                <a:spcPts val="0"/>
              </a:spcBef>
              <a:spcAft>
                <a:spcPts val="0"/>
              </a:spcAft>
              <a:buSzPts val="1800"/>
              <a:buNone/>
            </a:pPr>
            <a:r>
              <a:rPr lang="en-US"/>
              <a:t>Applicant always has to initial.</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591" name="Google Shape;591;p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92" name="Google Shape;592;p5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B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If the policy was declined, the client would receive their initial premium.</a:t>
            </a:r>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5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599" name="Google Shape;599;p5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00" name="Google Shape;600;p5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5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607" name="Google Shape;607;p5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08" name="Google Shape;608;p5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B</a:t>
            </a:r>
            <a:endParaRPr/>
          </a:p>
          <a:p>
            <a:pPr indent="0" lvl="0" marL="0" rtl="0" algn="l">
              <a:spcBef>
                <a:spcPts val="0"/>
              </a:spcBef>
              <a:spcAft>
                <a:spcPts val="0"/>
              </a:spcAft>
              <a:buSzPts val="1800"/>
              <a:buNone/>
            </a:pPr>
            <a:r>
              <a:rPr lang="en-US"/>
              <a:t>They are looking at the breadwinner not the survivors therefore it is the human life value approach.</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5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15" name="Google Shape;615;p5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16" name="Google Shape;616;p5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5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622" name="Google Shape;622;p5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23" name="Google Shape;623;p5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Chapter 3 and 5 will contain over 60% of the test question answers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We are now talking specifically about LIFE insurance and different types of policies.</a:t>
            </a:r>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5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32" name="Google Shape;632;p5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400"/>
              <a:buNone/>
            </a:pPr>
            <a:r>
              <a:rPr lang="en-US" sz="1400"/>
              <a:t>Life insurance came around early 1900s, from door to door salesmen to the 1940s and along came term insurance.</a:t>
            </a:r>
            <a:endParaRPr/>
          </a:p>
          <a:p>
            <a:pPr indent="0" lvl="0" marL="0" rtl="0" algn="l">
              <a:spcBef>
                <a:spcPts val="0"/>
              </a:spcBef>
              <a:spcAft>
                <a:spcPts val="0"/>
              </a:spcAft>
              <a:buSzPts val="1400"/>
              <a:buNone/>
            </a:pPr>
            <a:r>
              <a:rPr lang="en-US" sz="1400"/>
              <a:t>After WW2 people started living longer and they want to have life insurance and want to retire and along came whole life insurance with cash value options.  </a:t>
            </a:r>
            <a:endParaRPr/>
          </a:p>
          <a:p>
            <a:pPr indent="0" lvl="0" marL="0" rtl="0" algn="l">
              <a:spcBef>
                <a:spcPts val="0"/>
              </a:spcBef>
              <a:spcAft>
                <a:spcPts val="0"/>
              </a:spcAft>
              <a:buSzPts val="1400"/>
              <a:buNone/>
            </a:pPr>
            <a:r>
              <a:rPr lang="en-US" sz="1400"/>
              <a:t>1960-1970s we want more flexibility, we want to determine more about the premium and so here came flexible and universal life insurance. </a:t>
            </a:r>
            <a:endParaRPr/>
          </a:p>
          <a:p>
            <a:pPr indent="0" lvl="0" marL="0" rtl="0" algn="l">
              <a:spcBef>
                <a:spcPts val="0"/>
              </a:spcBef>
              <a:spcAft>
                <a:spcPts val="0"/>
              </a:spcAft>
              <a:buSzPts val="1400"/>
              <a:buNone/>
            </a:pPr>
            <a:r>
              <a:rPr lang="en-US" sz="1400"/>
              <a:t>90’s came and so did the annuities. Annuities are not life insurance policies.  </a:t>
            </a:r>
            <a:endParaRPr/>
          </a:p>
          <a:p>
            <a:pPr indent="0" lvl="0" marL="0" rtl="0" algn="l">
              <a:spcBef>
                <a:spcPts val="0"/>
              </a:spcBef>
              <a:spcAft>
                <a:spcPts val="0"/>
              </a:spcAft>
              <a:buSzPts val="1400"/>
              <a:buNone/>
            </a:pPr>
            <a:r>
              <a:rPr lang="en-US" sz="1400"/>
              <a:t>We have gone from tiny little policies to giant policies with 100s of thousands or millions of dollars for retirement policies. </a:t>
            </a:r>
            <a:endParaRPr/>
          </a:p>
          <a:p>
            <a:pPr indent="0" lvl="0" marL="0" rtl="0" algn="l">
              <a:spcBef>
                <a:spcPts val="0"/>
              </a:spcBef>
              <a:spcAft>
                <a:spcPts val="0"/>
              </a:spcAft>
              <a:buSzPts val="1400"/>
              <a:buNone/>
            </a:pPr>
            <a:r>
              <a:rPr lang="en-US" sz="1400"/>
              <a:t>Term insurance is popular right now. We are talking about different types of insurance in Unit 3. </a:t>
            </a:r>
            <a:endParaRPr/>
          </a:p>
          <a:p>
            <a:pPr indent="0" lvl="0" marL="0" rtl="0" algn="l">
              <a:spcBef>
                <a:spcPts val="0"/>
              </a:spcBef>
              <a:spcAft>
                <a:spcPts val="0"/>
              </a:spcAft>
              <a:buNone/>
            </a:pPr>
            <a:r>
              <a:t/>
            </a:r>
            <a:endParaRPr sz="1400"/>
          </a:p>
        </p:txBody>
      </p:sp>
      <p:sp>
        <p:nvSpPr>
          <p:cNvPr id="633" name="Google Shape;633;p5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5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39" name="Google Shape;639;p5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40" name="Google Shape;640;p5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5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646" name="Google Shape;646;p58: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47" name="Google Shape;647;p58: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400"/>
              <a:buNone/>
            </a:pPr>
            <a:r>
              <a:rPr lang="en-US" sz="1400"/>
              <a:t>No cash value portion. Buy term and invest the rest. </a:t>
            </a:r>
            <a:endParaRPr/>
          </a:p>
          <a:p>
            <a:pPr indent="0" lvl="0" marL="0" rtl="0" algn="l">
              <a:spcBef>
                <a:spcPts val="0"/>
              </a:spcBef>
              <a:spcAft>
                <a:spcPts val="0"/>
              </a:spcAft>
              <a:buSzPts val="1400"/>
              <a:buNone/>
            </a:pPr>
            <a:r>
              <a:t/>
            </a:r>
            <a:endParaRPr sz="1400"/>
          </a:p>
          <a:p>
            <a:pPr indent="0" lvl="0" marL="0" rtl="0" algn="l">
              <a:spcBef>
                <a:spcPts val="0"/>
              </a:spcBef>
              <a:spcAft>
                <a:spcPts val="0"/>
              </a:spcAft>
              <a:buSzPts val="1400"/>
              <a:buNone/>
            </a:pPr>
            <a:r>
              <a:rPr lang="en-US" sz="1400"/>
              <a:t>It is TERM because it covers you for a set amount of time and the </a:t>
            </a:r>
            <a:r>
              <a:rPr b="1" lang="en-US" sz="1400"/>
              <a:t>premiums</a:t>
            </a:r>
            <a:r>
              <a:rPr lang="en-US" sz="1400"/>
              <a:t> are ALWAYS level for that period of time. The death benefit is only payable if the insured dies while the policy is in force. That is PURE insurance = only death benefit, no cash value.  Most amount of coverage for protection for price.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653" name="Google Shape;653;p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54" name="Google Shape;654;p5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400"/>
              <a:buNone/>
            </a:pPr>
            <a:r>
              <a:rPr b="1" lang="en-US" sz="1400"/>
              <a:t>TERM INSURANCE *** PREMIUM STAYS THE SAME ALWAYS ONLY THE FACE AMOUNT IS CHANGING</a:t>
            </a:r>
            <a:endParaRPr/>
          </a:p>
          <a:p>
            <a:pPr indent="0" lvl="0" marL="0" rtl="0" algn="l">
              <a:spcBef>
                <a:spcPts val="0"/>
              </a:spcBef>
              <a:spcAft>
                <a:spcPts val="0"/>
              </a:spcAft>
              <a:buSzPts val="1400"/>
              <a:buNone/>
            </a:pPr>
            <a:r>
              <a:rPr b="1" lang="en-US" sz="1400"/>
              <a:t>Level term: </a:t>
            </a:r>
            <a:r>
              <a:rPr lang="en-US" sz="1400"/>
              <a:t>Premiums stay the same. The death benefit or face amount can stay the same, increase or decrease over the duration of the policy.</a:t>
            </a:r>
            <a:endParaRPr/>
          </a:p>
          <a:p>
            <a:pPr indent="0" lvl="0" marL="0" rtl="0" algn="l">
              <a:spcBef>
                <a:spcPts val="0"/>
              </a:spcBef>
              <a:spcAft>
                <a:spcPts val="0"/>
              </a:spcAft>
              <a:buSzPts val="1400"/>
              <a:buNone/>
            </a:pPr>
            <a:r>
              <a:t/>
            </a:r>
            <a:endParaRPr sz="1400"/>
          </a:p>
          <a:p>
            <a:pPr indent="0" lvl="0" marL="0" rtl="0" algn="l">
              <a:spcBef>
                <a:spcPts val="0"/>
              </a:spcBef>
              <a:spcAft>
                <a:spcPts val="0"/>
              </a:spcAft>
              <a:buSzPts val="1400"/>
              <a:buNone/>
            </a:pPr>
            <a:r>
              <a:rPr b="1" lang="en-US" sz="1400"/>
              <a:t>Increasing term</a:t>
            </a:r>
            <a:r>
              <a:rPr lang="en-US" sz="1400"/>
              <a:t>: death benefit goes up and the premiums stay the same (usually not sold alone you add it as a rider to an existing policy) we will talk about this more later. Pay more up front than what you are getting but then in the end it evens out for you.</a:t>
            </a:r>
            <a:endParaRPr/>
          </a:p>
          <a:p>
            <a:pPr indent="0" lvl="0" marL="0" rtl="0" algn="l">
              <a:spcBef>
                <a:spcPts val="0"/>
              </a:spcBef>
              <a:spcAft>
                <a:spcPts val="0"/>
              </a:spcAft>
              <a:buSzPts val="1400"/>
              <a:buNone/>
            </a:pPr>
            <a:r>
              <a:t/>
            </a:r>
            <a:endParaRPr sz="1400"/>
          </a:p>
          <a:p>
            <a:pPr indent="0" lvl="0" marL="0" rtl="0" algn="l">
              <a:spcBef>
                <a:spcPts val="0"/>
              </a:spcBef>
              <a:spcAft>
                <a:spcPts val="0"/>
              </a:spcAft>
              <a:buSzPts val="1400"/>
              <a:buNone/>
            </a:pPr>
            <a:r>
              <a:rPr b="1" lang="en-US" sz="1400"/>
              <a:t>Decreasing term</a:t>
            </a:r>
            <a:r>
              <a:rPr lang="en-US" sz="1400"/>
              <a:t>: death benefit goes down and premium stays the same (mortgages) they want the death benefit to go down as they pay off the mortgage. As their need for more insurance decreases so does their desire to pay the full premium.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16" name="Google Shape;216;p6: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7" name="Google Shape;217;p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Unit One deals with </a:t>
            </a:r>
            <a:r>
              <a:rPr b="1" lang="en-US"/>
              <a:t>basic insurance principles and concepts</a:t>
            </a:r>
            <a:r>
              <a:rPr lang="en-US"/>
              <a:t>.  </a:t>
            </a:r>
            <a:endParaRPr/>
          </a:p>
          <a:p>
            <a:pPr indent="0" lvl="0" marL="0" rtl="0" algn="l">
              <a:spcBef>
                <a:spcPts val="0"/>
              </a:spcBef>
              <a:spcAft>
                <a:spcPts val="0"/>
              </a:spcAft>
              <a:buSzPts val="1800"/>
              <a:buNone/>
            </a:pPr>
            <a:r>
              <a:rPr lang="en-US"/>
              <a:t>We are going to do a lot of vocabulary and introduction to all kinds of terms in life insurance.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Story the Yangtze River in China</a:t>
            </a:r>
            <a:r>
              <a:rPr lang="en-US"/>
              <a:t> the North was </a:t>
            </a:r>
            <a:r>
              <a:rPr b="1" lang="en-US"/>
              <a:t>agricultural</a:t>
            </a:r>
            <a:r>
              <a:rPr lang="en-US"/>
              <a:t> and once a year farmers would have to load their </a:t>
            </a:r>
            <a:r>
              <a:rPr b="1" lang="en-US"/>
              <a:t>sanpan boats </a:t>
            </a:r>
            <a:r>
              <a:rPr lang="en-US"/>
              <a:t>full of their crop down the Yangtze River to sell in the city.  At least once during the trip </a:t>
            </a:r>
            <a:r>
              <a:rPr b="1" lang="en-US"/>
              <a:t>boats would turn over </a:t>
            </a:r>
            <a:r>
              <a:rPr lang="en-US"/>
              <a:t>from a storm and one farmer would lose all his crops or assets.  A group of farmers decided to put a portion of each of their crops on each of the boats and so if one of the boats was lost each farmer would only lose a fraction of their crop and no one would lose 100% of their assets.  Insurance as an idea came from China.  This was the beginning of the idea of insurance or risk sharing.</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These farmers asked the question: how do we protect ourselves?  That is what Insurance tries to handle.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662" name="Google Shape;662;p60: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63" name="Google Shape;663;p60: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Never see a premium increase and the face amount does not change either over the term. </a:t>
            </a:r>
            <a:endParaRPr/>
          </a:p>
          <a:p>
            <a:pPr indent="0" lvl="0" marL="0" rtl="0" algn="l">
              <a:spcBef>
                <a:spcPts val="0"/>
              </a:spcBef>
              <a:spcAft>
                <a:spcPts val="0"/>
              </a:spcAft>
              <a:buNone/>
            </a:pPr>
            <a:r>
              <a:t/>
            </a:r>
            <a:endParaRPr/>
          </a:p>
          <a:p>
            <a:pPr indent="0" lvl="0" marL="0" rtl="0" algn="l">
              <a:spcBef>
                <a:spcPts val="0"/>
              </a:spcBef>
              <a:spcAft>
                <a:spcPts val="0"/>
              </a:spcAft>
              <a:buSzPts val="1800"/>
              <a:buNone/>
            </a:pPr>
            <a:r>
              <a:rPr b="1" lang="en-US"/>
              <a:t>Level term: </a:t>
            </a:r>
            <a:r>
              <a:rPr lang="en-US"/>
              <a:t>Premiums stay the same. The death benefit or face amount can stay the same, increase or decrease over the duration of the policy.</a:t>
            </a:r>
            <a:endParaRPr/>
          </a:p>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6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670" name="Google Shape;670;p61: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71" name="Google Shape;671;p61: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Death Benefit=face amount</a:t>
            </a:r>
            <a:endParaRPr/>
          </a:p>
          <a:p>
            <a:pPr indent="0" lvl="0" marL="0" rtl="0" algn="l">
              <a:spcBef>
                <a:spcPts val="0"/>
              </a:spcBef>
              <a:spcAft>
                <a:spcPts val="0"/>
              </a:spcAft>
              <a:buSzPts val="1800"/>
              <a:buNone/>
            </a:pPr>
            <a:r>
              <a:rPr lang="en-US"/>
              <a:t>Increasing term policies begin with little or no insurance protection and the face amount grows over time. Increasing is usually added as a rider to another type of policy in order to provide an additional death benefit equal to total premiums paid or some other value. Premiums stay level for the term.</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Increasing term</a:t>
            </a:r>
            <a:r>
              <a:rPr lang="en-US"/>
              <a:t>: death benefit goes up and the premiums stay the same (usually not sold alone you add it as a rider to an existing policy) we will talk about this more later. Pay more up front than what you are getting but then in the end it evens out for you.</a:t>
            </a:r>
            <a:endParaRPr/>
          </a:p>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6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679" name="Google Shape;679;p62: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80" name="Google Shape;680;p62: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Premium stays the same the death benefit decreases.</a:t>
            </a:r>
            <a:endParaRPr/>
          </a:p>
          <a:p>
            <a:pPr indent="0" lvl="0" marL="0" rtl="0" algn="l">
              <a:spcBef>
                <a:spcPts val="0"/>
              </a:spcBef>
              <a:spcAft>
                <a:spcPts val="0"/>
              </a:spcAft>
              <a:buSzPts val="1800"/>
              <a:buNone/>
            </a:pPr>
            <a:r>
              <a:rPr lang="en-US"/>
              <a:t>Temporary protection for a set period of time. The amount of protection decreases during the life of the policy, often coincide with the remaining payments to discharge a debt… like a mortgage.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Decreasing term</a:t>
            </a:r>
            <a:r>
              <a:rPr lang="en-US"/>
              <a:t>: death benefit goes down and premium stays the same (mortgages) they want the death benefit to go down as they pay off the mortgage. As their need for more insurance decreases so does their desire to pay the full premium.</a:t>
            </a:r>
            <a:endParaRPr/>
          </a:p>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6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87" name="Google Shape;687;p6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88" name="Google Shape;688;p6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6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694" name="Google Shape;694;p64: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95" name="Google Shape;695;p64: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Renewable term</a:t>
            </a:r>
            <a:r>
              <a:rPr lang="en-US"/>
              <a:t>: death benefit and face amount stays the same and the amount of time stays the same but the premium changes as they get older or during the term.</a:t>
            </a:r>
            <a:endParaRPr/>
          </a:p>
          <a:p>
            <a:pPr indent="0" lvl="0" marL="0" rtl="0" algn="l">
              <a:spcBef>
                <a:spcPts val="0"/>
              </a:spcBef>
              <a:spcAft>
                <a:spcPts val="0"/>
              </a:spcAft>
              <a:buSzPts val="1800"/>
              <a:buNone/>
            </a:pPr>
            <a:r>
              <a:rPr lang="en-US"/>
              <a:t>ART = annual renewable term - top page 39</a:t>
            </a:r>
            <a:endParaRPr/>
          </a:p>
          <a:p>
            <a:pPr indent="0" lvl="0" marL="0" rtl="0" algn="l">
              <a:spcBef>
                <a:spcPts val="0"/>
              </a:spcBef>
              <a:spcAft>
                <a:spcPts val="0"/>
              </a:spcAft>
              <a:buSzPts val="1800"/>
              <a:buNone/>
            </a:pPr>
            <a:r>
              <a:rPr lang="en-US"/>
              <a:t>Premium adjusts and goes up after each period.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6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02" name="Google Shape;702;p6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03" name="Google Shape;703;p6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6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09" name="Google Shape;709;p6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10" name="Google Shape;710;p6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6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16" name="Google Shape;716;p6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So we are moving away from PURE or Term insurance and the next series of policies we are going to be talking about have a CASH VALUE attached to them or a savings portion. Cash Value: any policy that has savings/investment to them</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Whole life is known as several different things, CASH VALUE, WHOLE LIFE, PERMANENT, etc</a:t>
            </a:r>
            <a:endParaRPr/>
          </a:p>
          <a:p>
            <a:pPr indent="0" lvl="0" marL="0" rtl="0" algn="l">
              <a:spcBef>
                <a:spcPts val="0"/>
              </a:spcBef>
              <a:spcAft>
                <a:spcPts val="0"/>
              </a:spcAft>
              <a:buNone/>
            </a:pPr>
            <a:r>
              <a:t/>
            </a:r>
            <a:endParaRPr/>
          </a:p>
        </p:txBody>
      </p:sp>
      <p:sp>
        <p:nvSpPr>
          <p:cNvPr id="717" name="Google Shape;717;p6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6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723" name="Google Shape;723;p68: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24" name="Google Shape;724;p68: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AKA Permanent Insurance</a:t>
            </a:r>
            <a:endParaRPr/>
          </a:p>
          <a:p>
            <a:pPr indent="0" lvl="0" marL="0" rtl="0" algn="l">
              <a:spcBef>
                <a:spcPts val="0"/>
              </a:spcBef>
              <a:spcAft>
                <a:spcPts val="0"/>
              </a:spcAft>
              <a:buSzPts val="1800"/>
              <a:buNone/>
            </a:pPr>
            <a:r>
              <a:rPr lang="en-US"/>
              <a:t>These are promises that whole life makes: </a:t>
            </a:r>
            <a:endParaRPr/>
          </a:p>
          <a:p>
            <a:pPr indent="0" lvl="0" marL="0" rtl="0" algn="l">
              <a:spcBef>
                <a:spcPts val="0"/>
              </a:spcBef>
              <a:spcAft>
                <a:spcPts val="0"/>
              </a:spcAft>
              <a:buSzPts val="1800"/>
              <a:buNone/>
            </a:pPr>
            <a:r>
              <a:rPr lang="en-US"/>
              <a:t>1. They will protect you to age 100, </a:t>
            </a:r>
            <a:endParaRPr/>
          </a:p>
          <a:p>
            <a:pPr indent="0" lvl="0" marL="0" rtl="0" algn="l">
              <a:spcBef>
                <a:spcPts val="0"/>
              </a:spcBef>
              <a:spcAft>
                <a:spcPts val="0"/>
              </a:spcAft>
              <a:buSzPts val="1800"/>
              <a:buNone/>
            </a:pPr>
            <a:r>
              <a:rPr lang="en-US"/>
              <a:t>2. When you pay your premiums you get a death benefit and cash value that will grow. </a:t>
            </a:r>
            <a:endParaRPr/>
          </a:p>
          <a:p>
            <a:pPr indent="0" lvl="0" marL="0" rtl="0" algn="l">
              <a:spcBef>
                <a:spcPts val="0"/>
              </a:spcBef>
              <a:spcAft>
                <a:spcPts val="0"/>
              </a:spcAft>
              <a:buSzPts val="1800"/>
              <a:buNone/>
            </a:pPr>
            <a:r>
              <a:rPr lang="en-US"/>
              <a:t>3. And a level premium it won’t go up. </a:t>
            </a:r>
            <a:endParaRPr/>
          </a:p>
          <a:p>
            <a:pPr indent="0" lvl="0" marL="0" rtl="0" algn="l">
              <a:spcBef>
                <a:spcPts val="0"/>
              </a:spcBef>
              <a:spcAft>
                <a:spcPts val="0"/>
              </a:spcAft>
              <a:buSzPts val="1800"/>
              <a:buNone/>
            </a:pPr>
            <a:r>
              <a:rPr lang="en-US"/>
              <a:t>When a policy matures, at age 100 you will get ONLY the cash value. At age 35 you have $50,000 death benefit/face amount. The premiums are figured so that when you are 100 you get the cash value of the matching amount of $50,000.  When you die, you get the death benefit to your survivors. </a:t>
            </a:r>
            <a:endParaRPr/>
          </a:p>
          <a:p>
            <a:pPr indent="0" lvl="0" marL="0" rtl="0" algn="l">
              <a:spcBef>
                <a:spcPts val="0"/>
              </a:spcBef>
              <a:spcAft>
                <a:spcPts val="0"/>
              </a:spcAft>
              <a:buSzPts val="1800"/>
              <a:buNone/>
            </a:pPr>
            <a:r>
              <a:rPr lang="en-US"/>
              <a:t>The cash value you only get when you survive to 100 years old! Sounds pretty good whole life right?  Do you think you get the cash value AND the death benefit?  If you pay on your whole life for 50 years you have $20,000 in cash value and $50,000 death benefit.  If you cancel you get the cash value minus the fees etc. You have to choose either cash value or the death benefit.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REVIEW those 3 promises. And you have to make a choice. Straight whole life is a set interest rate. With term insurance it matures when you die and the benefit is paid to the beneficiary.</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6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732" name="Google Shape;732;p69: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33" name="Google Shape;733;p69: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228600" rtl="0" algn="l">
              <a:spcBef>
                <a:spcPts val="0"/>
              </a:spcBef>
              <a:spcAft>
                <a:spcPts val="0"/>
              </a:spcAft>
              <a:buSzPts val="1800"/>
              <a:buNone/>
            </a:pPr>
            <a:r>
              <a:rPr b="1" lang="en-US"/>
              <a:t>LIMITED PAY</a:t>
            </a:r>
            <a:r>
              <a:rPr lang="en-US"/>
              <a:t>:  Whole life protection to age 100, pay higher premium  </a:t>
            </a:r>
            <a:endParaRPr/>
          </a:p>
          <a:p>
            <a:pPr indent="0" lvl="0" marL="228600" rtl="0" algn="l">
              <a:spcBef>
                <a:spcPts val="0"/>
              </a:spcBef>
              <a:spcAft>
                <a:spcPts val="0"/>
              </a:spcAft>
              <a:buSzPts val="1800"/>
              <a:buNone/>
            </a:pPr>
            <a:r>
              <a:rPr lang="en-US"/>
              <a:t>20-pay life is that you pay the premiums for 20 years and your premiums will be paid up. Your premiums are going to be more but you get it out of the way</a:t>
            </a:r>
            <a:endParaRPr/>
          </a:p>
          <a:p>
            <a:pPr indent="0" lvl="0" marL="228600" rtl="0" algn="l">
              <a:spcBef>
                <a:spcPts val="0"/>
              </a:spcBef>
              <a:spcAft>
                <a:spcPts val="0"/>
              </a:spcAft>
              <a:buSzPts val="1800"/>
              <a:buNone/>
            </a:pPr>
            <a:r>
              <a:rPr lang="en-US"/>
              <a:t>Life paid up at 65: means that you will pay all your premium either…</a:t>
            </a:r>
            <a:endParaRPr/>
          </a:p>
          <a:p>
            <a:pPr indent="-114300" lvl="0" marL="228600" rtl="0" algn="l">
              <a:spcBef>
                <a:spcPts val="0"/>
              </a:spcBef>
              <a:spcAft>
                <a:spcPts val="0"/>
              </a:spcAft>
              <a:buSzPts val="1800"/>
              <a:buAutoNum type="arabicPeriod"/>
            </a:pPr>
            <a:r>
              <a:rPr lang="en-US"/>
              <a:t>By a period of time </a:t>
            </a:r>
            <a:endParaRPr/>
          </a:p>
          <a:p>
            <a:pPr indent="-114300" lvl="0" marL="228600" rtl="0" algn="l">
              <a:spcBef>
                <a:spcPts val="0"/>
              </a:spcBef>
              <a:spcAft>
                <a:spcPts val="0"/>
              </a:spcAft>
              <a:buSzPts val="1800"/>
              <a:buAutoNum type="arabicPeriod"/>
            </a:pPr>
            <a:r>
              <a:rPr lang="en-US"/>
              <a:t>Or by an age.</a:t>
            </a:r>
            <a:endParaRPr/>
          </a:p>
          <a:p>
            <a:pPr indent="0" lvl="0" marL="228600" rtl="0" algn="l">
              <a:spcBef>
                <a:spcPts val="0"/>
              </a:spcBef>
              <a:spcAft>
                <a:spcPts val="0"/>
              </a:spcAft>
              <a:buSzPts val="1800"/>
              <a:buNone/>
            </a:pPr>
            <a:r>
              <a:rPr lang="en-US"/>
              <a:t>How to pay whole life:  Continuous premium /Single premium/ or Limited Payment. Paying annually is cheaper the company has more money all at the same time to invest for “you”. </a:t>
            </a:r>
            <a:endParaRPr/>
          </a:p>
          <a:p>
            <a:pPr indent="0" lvl="0" marL="228600" rtl="0" algn="l">
              <a:spcBef>
                <a:spcPts val="0"/>
              </a:spcBef>
              <a:spcAft>
                <a:spcPts val="0"/>
              </a:spcAft>
              <a:buSzPts val="1800"/>
              <a:buNone/>
            </a:pPr>
            <a:r>
              <a:rPr lang="en-US"/>
              <a:t>He has a whole life policy that has a certain cost.  It is a 20 year payment period. OR LIFE PAID UP at 65 he has paid it all at age 65. So you can pay </a:t>
            </a:r>
            <a:r>
              <a:rPr b="1" lang="en-US"/>
              <a:t>continuous premium </a:t>
            </a:r>
            <a:r>
              <a:rPr lang="en-US"/>
              <a:t>that can do a premium check every month. You can do </a:t>
            </a:r>
            <a:r>
              <a:rPr b="1" lang="en-US"/>
              <a:t>limited pay </a:t>
            </a:r>
            <a:r>
              <a:rPr lang="en-US"/>
              <a:t>which you can pay up at age or by a period of time. You can also do a </a:t>
            </a:r>
            <a:r>
              <a:rPr b="1" lang="en-US"/>
              <a:t>lump sum </a:t>
            </a:r>
            <a:r>
              <a:rPr lang="en-US"/>
              <a:t>of premium.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29" name="Google Shape;229;p7: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0" name="Google Shape;230;p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There is a RISK if there is a chance of loss.  So from the insurer’s perspective, RISK is the uncertainty or possibility of loss; not the loss itself.</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There are 2 kinds of risk:</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Speculative Risk:</a:t>
            </a:r>
            <a:r>
              <a:rPr lang="en-US"/>
              <a:t> </a:t>
            </a:r>
            <a:endParaRPr/>
          </a:p>
          <a:p>
            <a:pPr indent="0" lvl="0" marL="0" rtl="0" algn="l">
              <a:spcBef>
                <a:spcPts val="0"/>
              </a:spcBef>
              <a:spcAft>
                <a:spcPts val="0"/>
              </a:spcAft>
              <a:buClr>
                <a:srgbClr val="262673"/>
              </a:buClr>
              <a:buSzPts val="1800"/>
              <a:buNone/>
            </a:pPr>
            <a:r>
              <a:rPr b="1" lang="en-US">
                <a:solidFill>
                  <a:srgbClr val="262673"/>
                </a:solidFill>
              </a:rPr>
              <a:t>GAMBLING</a:t>
            </a:r>
            <a:r>
              <a:rPr lang="en-US"/>
              <a:t> there’s a chance that you win or chance you lose. In insurance there is not a possibility of any kind of gain. </a:t>
            </a:r>
            <a:endParaRPr/>
          </a:p>
          <a:p>
            <a:pPr indent="0" lvl="0" marL="0" rtl="0" algn="l">
              <a:spcBef>
                <a:spcPts val="0"/>
              </a:spcBef>
              <a:spcAft>
                <a:spcPts val="0"/>
              </a:spcAft>
              <a:buSzPts val="1800"/>
              <a:buNone/>
            </a:pPr>
            <a:r>
              <a:rPr i="1" lang="en-US"/>
              <a:t>What is an example… </a:t>
            </a:r>
            <a:r>
              <a:rPr lang="en-US"/>
              <a:t>Gambling, someone can not buy insurance that will pay for the lottery ticket if it turns out not to be a winning ticket.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Pure Risk: </a:t>
            </a:r>
            <a:r>
              <a:rPr lang="en-US"/>
              <a:t>is the only form of risk insurance deals with. There is only a possibility of loss not gain. </a:t>
            </a:r>
            <a:endParaRPr/>
          </a:p>
          <a:p>
            <a:pPr indent="0" lvl="0" marL="0" rtl="0" algn="l">
              <a:spcBef>
                <a:spcPts val="0"/>
              </a:spcBef>
              <a:spcAft>
                <a:spcPts val="0"/>
              </a:spcAft>
              <a:buSzPts val="1800"/>
              <a:buNone/>
            </a:pPr>
            <a:r>
              <a:rPr lang="en-US"/>
              <a:t>It is unlikely that there are benefits from being in a car accident.</a:t>
            </a:r>
            <a:endParaRPr/>
          </a:p>
          <a:p>
            <a:pPr indent="0" lvl="0" marL="0" rtl="0" algn="l">
              <a:spcBef>
                <a:spcPts val="0"/>
              </a:spcBef>
              <a:spcAft>
                <a:spcPts val="0"/>
              </a:spcAft>
              <a:buSzPts val="1800"/>
              <a:buNone/>
            </a:pPr>
            <a:r>
              <a:rPr b="1" lang="en-US"/>
              <a:t>*</a:t>
            </a:r>
            <a:r>
              <a:rPr lang="en-US"/>
              <a:t>Star that speculative Risk is not insurable and that pure risk is insurable bottom of page 2!  What is an example of pure risk?  (car insurance, health insurance) they certainly aren’t going to pay you if you DON’T get in a car wreck or never go to the DR.</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 We are only dealing with PURE RISK*</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7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40" name="Google Shape;740;p7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rmAutofit/>
          </a:bodyPr>
          <a:lstStyle/>
          <a:p>
            <a:pPr indent="-75564" lvl="0" marL="319087" rtl="0" algn="l">
              <a:lnSpc>
                <a:spcPct val="80000"/>
              </a:lnSpc>
              <a:spcBef>
                <a:spcPts val="0"/>
              </a:spcBef>
              <a:spcAft>
                <a:spcPts val="0"/>
              </a:spcAft>
              <a:buClr>
                <a:srgbClr val="CC4757"/>
              </a:buClr>
              <a:buSzPts val="1190"/>
              <a:buFont typeface="Noto Sans Symbols"/>
              <a:buChar char="◆"/>
            </a:pPr>
            <a:r>
              <a:rPr lang="en-US" sz="1700">
                <a:solidFill>
                  <a:srgbClr val="FFFFFF"/>
                </a:solidFill>
                <a:latin typeface="Cambria"/>
                <a:ea typeface="Cambria"/>
                <a:cs typeface="Cambria"/>
                <a:sym typeface="Cambria"/>
              </a:rPr>
              <a:t>Forced savings</a:t>
            </a:r>
            <a:endParaRPr/>
          </a:p>
          <a:p>
            <a:pPr indent="-75564" lvl="0" marL="319087" rtl="0" algn="l">
              <a:lnSpc>
                <a:spcPct val="80000"/>
              </a:lnSpc>
              <a:spcBef>
                <a:spcPts val="340"/>
              </a:spcBef>
              <a:spcAft>
                <a:spcPts val="0"/>
              </a:spcAft>
              <a:buClr>
                <a:srgbClr val="CC4757"/>
              </a:buClr>
              <a:buSzPts val="1190"/>
              <a:buFont typeface="Noto Sans Symbols"/>
              <a:buChar char="◆"/>
            </a:pPr>
            <a:r>
              <a:rPr lang="en-US" sz="1700">
                <a:solidFill>
                  <a:srgbClr val="FFFFFF"/>
                </a:solidFill>
                <a:latin typeface="Cambria"/>
                <a:ea typeface="Cambria"/>
                <a:cs typeface="Cambria"/>
                <a:sym typeface="Cambria"/>
              </a:rPr>
              <a:t>Permanent insurance protection</a:t>
            </a:r>
            <a:endParaRPr/>
          </a:p>
          <a:p>
            <a:pPr indent="-75564" lvl="0" marL="319087" rtl="0" algn="l">
              <a:lnSpc>
                <a:spcPct val="80000"/>
              </a:lnSpc>
              <a:spcBef>
                <a:spcPts val="340"/>
              </a:spcBef>
              <a:spcAft>
                <a:spcPts val="0"/>
              </a:spcAft>
              <a:buClr>
                <a:srgbClr val="CC4757"/>
              </a:buClr>
              <a:buSzPts val="1190"/>
              <a:buFont typeface="Noto Sans Symbols"/>
              <a:buChar char="◆"/>
            </a:pPr>
            <a:r>
              <a:rPr lang="en-US" sz="1700">
                <a:solidFill>
                  <a:srgbClr val="FFFFFF"/>
                </a:solidFill>
                <a:latin typeface="Cambria"/>
                <a:ea typeface="Cambria"/>
                <a:cs typeface="Cambria"/>
                <a:sym typeface="Cambria"/>
              </a:rPr>
              <a:t>Policy owner access to cash values</a:t>
            </a:r>
            <a:endParaRPr/>
          </a:p>
          <a:p>
            <a:pPr indent="-75565" lvl="1" marL="776287" rtl="0" algn="l">
              <a:lnSpc>
                <a:spcPct val="80000"/>
              </a:lnSpc>
              <a:spcBef>
                <a:spcPts val="340"/>
              </a:spcBef>
              <a:spcAft>
                <a:spcPts val="0"/>
              </a:spcAft>
              <a:buClr>
                <a:srgbClr val="CC4757"/>
              </a:buClr>
              <a:buSzPts val="1190"/>
              <a:buFont typeface="Noto Sans Symbols"/>
              <a:buChar char="◆"/>
            </a:pPr>
            <a:r>
              <a:rPr lang="en-US" sz="1700">
                <a:solidFill>
                  <a:srgbClr val="FFFFFF"/>
                </a:solidFill>
                <a:latin typeface="Cambria"/>
                <a:ea typeface="Cambria"/>
                <a:cs typeface="Cambria"/>
                <a:sym typeface="Cambria"/>
              </a:rPr>
              <a:t>The company charges you interest</a:t>
            </a:r>
            <a:endParaRPr/>
          </a:p>
          <a:p>
            <a:pPr indent="-75565" lvl="1" marL="776287" rtl="0" algn="l">
              <a:lnSpc>
                <a:spcPct val="80000"/>
              </a:lnSpc>
              <a:spcBef>
                <a:spcPts val="340"/>
              </a:spcBef>
              <a:spcAft>
                <a:spcPts val="0"/>
              </a:spcAft>
              <a:buClr>
                <a:srgbClr val="CC4757"/>
              </a:buClr>
              <a:buSzPts val="1190"/>
              <a:buFont typeface="Noto Sans Symbols"/>
              <a:buChar char="◆"/>
            </a:pPr>
            <a:r>
              <a:rPr lang="en-US" sz="1700">
                <a:solidFill>
                  <a:srgbClr val="FFFFFF"/>
                </a:solidFill>
                <a:latin typeface="Cambria"/>
                <a:ea typeface="Cambria"/>
                <a:cs typeface="Cambria"/>
                <a:sym typeface="Cambria"/>
              </a:rPr>
              <a:t>Loan amount is subtracted from Death Benefit</a:t>
            </a:r>
            <a:endParaRPr/>
          </a:p>
          <a:p>
            <a:pPr indent="-75564" lvl="0" marL="319087" rtl="0" algn="l">
              <a:lnSpc>
                <a:spcPct val="80000"/>
              </a:lnSpc>
              <a:spcBef>
                <a:spcPts val="340"/>
              </a:spcBef>
              <a:spcAft>
                <a:spcPts val="0"/>
              </a:spcAft>
              <a:buClr>
                <a:srgbClr val="CC4757"/>
              </a:buClr>
              <a:buSzPts val="1190"/>
              <a:buFont typeface="Noto Sans Symbols"/>
              <a:buChar char="◆"/>
            </a:pPr>
            <a:r>
              <a:rPr lang="en-US" sz="1700">
                <a:solidFill>
                  <a:srgbClr val="FFFFFF"/>
                </a:solidFill>
                <a:latin typeface="Cambria"/>
                <a:ea typeface="Cambria"/>
                <a:cs typeface="Cambria"/>
                <a:sym typeface="Cambria"/>
              </a:rPr>
              <a:t>Supplemental source of retirement income</a:t>
            </a:r>
            <a:endParaRPr/>
          </a:p>
          <a:p>
            <a:pPr indent="0" lvl="0" marL="319087" rtl="0" algn="l">
              <a:lnSpc>
                <a:spcPct val="80000"/>
              </a:lnSpc>
              <a:spcBef>
                <a:spcPts val="0"/>
              </a:spcBef>
              <a:spcAft>
                <a:spcPts val="0"/>
              </a:spcAft>
              <a:buSzPts val="1700"/>
              <a:buNone/>
            </a:pPr>
            <a:r>
              <a:rPr lang="en-US" sz="1700"/>
              <a:t>Because it has cash value we can use it for savings. </a:t>
            </a:r>
            <a:endParaRPr/>
          </a:p>
          <a:p>
            <a:pPr indent="0" lvl="0" marL="319087" rtl="0" algn="l">
              <a:lnSpc>
                <a:spcPct val="80000"/>
              </a:lnSpc>
              <a:spcBef>
                <a:spcPts val="0"/>
              </a:spcBef>
              <a:spcAft>
                <a:spcPts val="0"/>
              </a:spcAft>
              <a:buSzPts val="1700"/>
              <a:buNone/>
            </a:pPr>
            <a:r>
              <a:rPr lang="en-US" sz="1700"/>
              <a:t>You can’t market life insurance as retirement. Cash value does allow you to force savings building up. You do have access to cash value and you can’t take out all of it, and there’s a fee. Can be source of retirement. BUT do you actually get what you are putting into it?  </a:t>
            </a:r>
            <a:endParaRPr/>
          </a:p>
          <a:p>
            <a:pPr indent="0" lvl="0" marL="319087" rtl="0" algn="l">
              <a:lnSpc>
                <a:spcPct val="80000"/>
              </a:lnSpc>
              <a:spcBef>
                <a:spcPts val="0"/>
              </a:spcBef>
              <a:spcAft>
                <a:spcPts val="0"/>
              </a:spcAft>
              <a:buSzPts val="1700"/>
              <a:buNone/>
            </a:pPr>
            <a:r>
              <a:rPr lang="en-US" sz="1700"/>
              <a:t>You can take out cash value but it has a fee like a loan against the company. With cash value you might not get it all out. Annual premiums paid versus the cash surrender value. </a:t>
            </a:r>
            <a:endParaRPr/>
          </a:p>
          <a:p>
            <a:pPr indent="0" lvl="0" marL="319087" rtl="0" algn="l">
              <a:lnSpc>
                <a:spcPct val="80000"/>
              </a:lnSpc>
              <a:spcBef>
                <a:spcPts val="0"/>
              </a:spcBef>
              <a:spcAft>
                <a:spcPts val="0"/>
              </a:spcAft>
              <a:buSzPts val="1700"/>
              <a:buNone/>
            </a:pPr>
            <a:r>
              <a:rPr lang="en-US" sz="1700"/>
              <a:t>CASH VALUE IS TAXABLE considered income. If you die you get the whole $100,000. With any kind of cash value policy you can not sell life insurance as a retirement policy.</a:t>
            </a:r>
            <a:endParaRPr/>
          </a:p>
          <a:p>
            <a:pPr indent="0" lvl="0" marL="0" rtl="0" algn="l">
              <a:spcBef>
                <a:spcPts val="0"/>
              </a:spcBef>
              <a:spcAft>
                <a:spcPts val="0"/>
              </a:spcAft>
              <a:buNone/>
            </a:pPr>
            <a:r>
              <a:t/>
            </a:r>
            <a:endParaRPr sz="1700"/>
          </a:p>
        </p:txBody>
      </p:sp>
      <p:sp>
        <p:nvSpPr>
          <p:cNvPr id="741" name="Google Shape;741;p7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71: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47" name="Google Shape;747;p7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48" name="Google Shape;748;p7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7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754" name="Google Shape;754;p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55" name="Google Shape;755;p7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Combination Policies similarities…</a:t>
            </a:r>
            <a:endParaRPr/>
          </a:p>
          <a:p>
            <a:pPr indent="0" lvl="0" marL="0" rtl="0" algn="l">
              <a:spcBef>
                <a:spcPts val="0"/>
              </a:spcBef>
              <a:spcAft>
                <a:spcPts val="0"/>
              </a:spcAft>
              <a:buSzPts val="1800"/>
              <a:buNone/>
            </a:pPr>
            <a:r>
              <a:rPr lang="en-US"/>
              <a:t>Insurance is Level</a:t>
            </a:r>
            <a:endParaRPr/>
          </a:p>
          <a:p>
            <a:pPr indent="0" lvl="0" marL="0" rtl="0" algn="l">
              <a:spcBef>
                <a:spcPts val="0"/>
              </a:spcBef>
              <a:spcAft>
                <a:spcPts val="0"/>
              </a:spcAft>
              <a:buSzPts val="1800"/>
              <a:buNone/>
            </a:pPr>
            <a:r>
              <a:rPr lang="en-US"/>
              <a:t>Age 100</a:t>
            </a:r>
            <a:endParaRPr/>
          </a:p>
          <a:p>
            <a:pPr indent="0" lvl="0" marL="0" rtl="0" algn="l">
              <a:spcBef>
                <a:spcPts val="0"/>
              </a:spcBef>
              <a:spcAft>
                <a:spcPts val="0"/>
              </a:spcAft>
              <a:buSzPts val="1800"/>
              <a:buNone/>
            </a:pPr>
            <a:r>
              <a:rPr lang="en-US"/>
              <a:t>Cash Value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JOINT WHOLE LIFE </a:t>
            </a:r>
            <a:r>
              <a:rPr lang="en-US"/>
              <a:t>pays out when the first person dies, and the </a:t>
            </a:r>
            <a:r>
              <a:rPr b="1" lang="en-US"/>
              <a:t>SURVIVORSHIP WHOLE LIFE </a:t>
            </a:r>
            <a:r>
              <a:rPr lang="en-US"/>
              <a:t>pays out when the last survivor/insured dies.  </a:t>
            </a:r>
            <a:endParaRPr/>
          </a:p>
          <a:p>
            <a:pPr indent="0" lvl="0" marL="0" rtl="0" algn="l">
              <a:spcBef>
                <a:spcPts val="0"/>
              </a:spcBef>
              <a:spcAft>
                <a:spcPts val="0"/>
              </a:spcAft>
              <a:buSzPts val="1800"/>
              <a:buNone/>
            </a:pPr>
            <a:r>
              <a:rPr lang="en-US"/>
              <a:t>The policy </a:t>
            </a:r>
            <a:r>
              <a:rPr b="1" lang="en-US"/>
              <a:t>matures</a:t>
            </a:r>
            <a:r>
              <a:rPr lang="en-US"/>
              <a:t> when the death benefit is paid out. </a:t>
            </a:r>
            <a:endParaRPr/>
          </a:p>
          <a:p>
            <a:pPr indent="0" lvl="0" marL="0" rtl="0" algn="l">
              <a:spcBef>
                <a:spcPts val="0"/>
              </a:spcBef>
              <a:spcAft>
                <a:spcPts val="0"/>
              </a:spcAft>
              <a:buSzPts val="1800"/>
              <a:buNone/>
            </a:pPr>
            <a:r>
              <a:rPr b="1" lang="en-US"/>
              <a:t>LAPSED</a:t>
            </a:r>
            <a:r>
              <a:rPr lang="en-US"/>
              <a:t> is when you don’t pay your premium and it’s just hanging there.  </a:t>
            </a:r>
            <a:endParaRPr/>
          </a:p>
          <a:p>
            <a:pPr indent="0" lvl="0" marL="0" rtl="0" algn="l">
              <a:spcBef>
                <a:spcPts val="0"/>
              </a:spcBef>
              <a:spcAft>
                <a:spcPts val="0"/>
              </a:spcAft>
              <a:buSzPts val="1800"/>
              <a:buNone/>
            </a:pPr>
            <a:r>
              <a:rPr lang="en-US"/>
              <a:t>It </a:t>
            </a:r>
            <a:r>
              <a:rPr b="1" lang="en-US"/>
              <a:t>expires</a:t>
            </a:r>
            <a:r>
              <a:rPr lang="en-US"/>
              <a:t> when you cancel it.   </a:t>
            </a:r>
            <a:endParaRPr/>
          </a:p>
          <a:p>
            <a:pPr indent="0" lvl="0" marL="0" rtl="0" algn="l">
              <a:spcBef>
                <a:spcPts val="0"/>
              </a:spcBef>
              <a:spcAft>
                <a:spcPts val="0"/>
              </a:spcAft>
              <a:buSzPts val="1800"/>
              <a:buNone/>
            </a:pPr>
            <a:r>
              <a:rPr lang="en-US"/>
              <a:t>You could have survivorship on company owners and it will pay out on last survivor.  </a:t>
            </a:r>
            <a:endParaRPr/>
          </a:p>
          <a:p>
            <a:pPr indent="0" lvl="0" marL="0" rtl="0" algn="l">
              <a:spcBef>
                <a:spcPts val="0"/>
              </a:spcBef>
              <a:spcAft>
                <a:spcPts val="0"/>
              </a:spcAft>
              <a:buSzPts val="1800"/>
              <a:buNone/>
            </a:pPr>
            <a:r>
              <a:rPr lang="en-US"/>
              <a:t>Mostly for children and mostly for business partners.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7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64" name="Google Shape;764;p7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Juvenile life insurance</a:t>
            </a:r>
            <a:r>
              <a:rPr lang="en-US"/>
              <a:t>: written on life of child.</a:t>
            </a:r>
            <a:endParaRPr/>
          </a:p>
          <a:p>
            <a:pPr indent="0" lvl="0" marL="0" rtl="0" algn="l">
              <a:spcBef>
                <a:spcPts val="0"/>
              </a:spcBef>
              <a:spcAft>
                <a:spcPts val="0"/>
              </a:spcAft>
              <a:buSzPts val="1800"/>
              <a:buNone/>
            </a:pPr>
            <a:r>
              <a:rPr lang="en-US"/>
              <a:t>The </a:t>
            </a:r>
            <a:r>
              <a:rPr b="1" lang="en-US"/>
              <a:t>Jumping juvenile</a:t>
            </a:r>
            <a:r>
              <a:rPr lang="en-US"/>
              <a:t> policy face amount is meant to jump when the child is 21 without the premium increasing. </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Payor benefit: </a:t>
            </a:r>
            <a:r>
              <a:rPr lang="en-US"/>
              <a:t>there has to be a policy in place this is usually a rider. The premiums are waived on the policy if the parent dies or gets disabled and can’t pay the premium they waive the premium until the child is 21.</a:t>
            </a:r>
            <a:endParaRPr/>
          </a:p>
          <a:p>
            <a:pPr indent="0" lvl="0" marL="0" rtl="0" algn="l">
              <a:spcBef>
                <a:spcPts val="0"/>
              </a:spcBef>
              <a:spcAft>
                <a:spcPts val="0"/>
              </a:spcAft>
              <a:buNone/>
            </a:pPr>
            <a:r>
              <a:t/>
            </a:r>
            <a:endParaRPr/>
          </a:p>
        </p:txBody>
      </p:sp>
      <p:sp>
        <p:nvSpPr>
          <p:cNvPr id="765" name="Google Shape;765;p7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74: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72" name="Google Shape;772;p7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Moving on to Flexible policies and moving away from the whole life. Now this is when clients wanted more flexibility in their policies. </a:t>
            </a:r>
            <a:endParaRPr/>
          </a:p>
          <a:p>
            <a:pPr indent="0" lvl="0" marL="0" rtl="0" algn="l">
              <a:spcBef>
                <a:spcPts val="0"/>
              </a:spcBef>
              <a:spcAft>
                <a:spcPts val="0"/>
              </a:spcAft>
              <a:buSzPts val="1800"/>
              <a:buNone/>
            </a:pPr>
            <a:r>
              <a:rPr lang="en-US"/>
              <a:t>On page 45-47 circle these pages and know the differences. We are going to go over the major differences but you will have to study them on your own time in order to really tell the difference in the products.</a:t>
            </a:r>
            <a:endParaRPr/>
          </a:p>
        </p:txBody>
      </p:sp>
      <p:sp>
        <p:nvSpPr>
          <p:cNvPr id="773" name="Google Shape;773;p7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7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79" name="Google Shape;779;p7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*Adjustable can take the form of whole or term life.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
        <p:nvSpPr>
          <p:cNvPr id="780" name="Google Shape;780;p7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7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798" name="Google Shape;798;p7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99" name="Google Shape;799;p7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7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05" name="Google Shape;805;p7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900"/>
              <a:buNone/>
            </a:pPr>
            <a:r>
              <a:rPr b="1" lang="en-US" sz="900"/>
              <a:t>Explain bucket. Annually renewable but with UL premium stays the same. Cash value has interest factor so the cash value CAN grow faster, it can not be guaranteed. </a:t>
            </a:r>
            <a:endParaRPr/>
          </a:p>
          <a:p>
            <a:pPr indent="0" lvl="0" marL="0" rtl="0" algn="l">
              <a:spcBef>
                <a:spcPts val="0"/>
              </a:spcBef>
              <a:spcAft>
                <a:spcPts val="0"/>
              </a:spcAft>
              <a:buSzPts val="900"/>
              <a:buNone/>
            </a:pPr>
            <a:r>
              <a:t/>
            </a:r>
            <a:endParaRPr b="1" sz="900"/>
          </a:p>
          <a:p>
            <a:pPr indent="0" lvl="0" marL="0" rtl="0" algn="l">
              <a:spcBef>
                <a:spcPts val="0"/>
              </a:spcBef>
              <a:spcAft>
                <a:spcPts val="0"/>
              </a:spcAft>
              <a:buSzPts val="900"/>
              <a:buNone/>
            </a:pPr>
            <a:r>
              <a:rPr b="1" lang="en-US" sz="900"/>
              <a:t>With premiums you can have minimum premium like a credit card you are only paying the minimum you aren’t making a gain. Or you don’t have to pay the premium it is a loan. If you pay premium they aren’t guaranteed then to pay the death benefit. </a:t>
            </a:r>
            <a:endParaRPr/>
          </a:p>
          <a:p>
            <a:pPr indent="0" lvl="0" marL="0" rtl="0" algn="l">
              <a:spcBef>
                <a:spcPts val="0"/>
              </a:spcBef>
              <a:spcAft>
                <a:spcPts val="0"/>
              </a:spcAft>
              <a:buSzPts val="900"/>
              <a:buNone/>
            </a:pPr>
            <a:r>
              <a:t/>
            </a:r>
            <a:endParaRPr b="1" sz="900"/>
          </a:p>
          <a:p>
            <a:pPr indent="0" lvl="0" marL="0" rtl="0" algn="l">
              <a:spcBef>
                <a:spcPts val="0"/>
              </a:spcBef>
              <a:spcAft>
                <a:spcPts val="0"/>
              </a:spcAft>
              <a:buSzPts val="900"/>
              <a:buNone/>
            </a:pPr>
            <a:r>
              <a:rPr b="1" lang="en-US" sz="900"/>
              <a:t>So say you are only paying the minimum premium you have to pay. $25… the insurance company takes out the expenses and THEN pays the interest on your premiums towards your cash value. If you are paying the minimum only you are NEVER going to build your cash value. If your premiums don’t cover the “expenses” then the company can take the expenses out of your death benefit.</a:t>
            </a:r>
            <a:endParaRPr/>
          </a:p>
          <a:p>
            <a:pPr indent="0" lvl="0" marL="0" rtl="0" algn="l">
              <a:spcBef>
                <a:spcPts val="0"/>
              </a:spcBef>
              <a:spcAft>
                <a:spcPts val="0"/>
              </a:spcAft>
              <a:buSzPts val="900"/>
              <a:buNone/>
            </a:pPr>
            <a:r>
              <a:t/>
            </a:r>
            <a:endParaRPr b="1" sz="900"/>
          </a:p>
          <a:p>
            <a:pPr indent="0" lvl="0" marL="0" rtl="0" algn="l">
              <a:spcBef>
                <a:spcPts val="0"/>
              </a:spcBef>
              <a:spcAft>
                <a:spcPts val="0"/>
              </a:spcAft>
              <a:buSzPts val="900"/>
              <a:buNone/>
            </a:pPr>
            <a:r>
              <a:rPr b="1" lang="en-US" sz="900"/>
              <a:t>It’s a complicated protection, you will probably do it wrong and it will be all gone. Be smart about it, and you choose again between the cash value OR the death benefit. You will not get both.</a:t>
            </a:r>
            <a:endParaRPr/>
          </a:p>
          <a:p>
            <a:pPr indent="0" lvl="0" marL="0" rtl="0" algn="l">
              <a:spcBef>
                <a:spcPts val="0"/>
              </a:spcBef>
              <a:spcAft>
                <a:spcPts val="0"/>
              </a:spcAft>
              <a:buSzPts val="900"/>
              <a:buNone/>
            </a:pPr>
            <a:r>
              <a:rPr b="1" lang="en-US" sz="900"/>
              <a:t>You have the option of how much premium to pay. Our target premium or a minimum premium. What are people going to pay? The minimum right! Just like a credit card.  Your premium is going up but the cash value is actually growing.</a:t>
            </a:r>
            <a:endParaRPr/>
          </a:p>
          <a:p>
            <a:pPr indent="0" lvl="0" marL="0" rtl="0" algn="l">
              <a:spcBef>
                <a:spcPts val="0"/>
              </a:spcBef>
              <a:spcAft>
                <a:spcPts val="0"/>
              </a:spcAft>
              <a:buSzPts val="900"/>
              <a:buNone/>
            </a:pPr>
            <a:r>
              <a:t/>
            </a:r>
            <a:endParaRPr b="1" sz="900"/>
          </a:p>
          <a:p>
            <a:pPr indent="0" lvl="0" marL="0" rtl="0" algn="l">
              <a:spcBef>
                <a:spcPts val="0"/>
              </a:spcBef>
              <a:spcAft>
                <a:spcPts val="0"/>
              </a:spcAft>
              <a:buSzPts val="900"/>
              <a:buNone/>
            </a:pPr>
            <a:r>
              <a:rPr b="1" lang="en-US" sz="900"/>
              <a:t>The only way to make UL work is to pay 100% of the premium all the time.</a:t>
            </a:r>
            <a:endParaRPr/>
          </a:p>
          <a:p>
            <a:pPr indent="0" lvl="0" marL="0" rtl="0" algn="l">
              <a:spcBef>
                <a:spcPts val="0"/>
              </a:spcBef>
              <a:spcAft>
                <a:spcPts val="0"/>
              </a:spcAft>
              <a:buSzPts val="900"/>
              <a:buNone/>
            </a:pPr>
            <a:r>
              <a:rPr lang="en-US" sz="900"/>
              <a:t>If you are only paying your minimum premium you are only holding your death benefit. If you cancel all that money is gone.</a:t>
            </a:r>
            <a:endParaRPr/>
          </a:p>
          <a:p>
            <a:pPr indent="0" lvl="0" marL="0" rtl="0" algn="l">
              <a:spcBef>
                <a:spcPts val="0"/>
              </a:spcBef>
              <a:spcAft>
                <a:spcPts val="0"/>
              </a:spcAft>
              <a:buSzPts val="1800"/>
              <a:buNone/>
            </a:pPr>
            <a:r>
              <a:t/>
            </a:r>
            <a:endParaRPr b="1"/>
          </a:p>
          <a:p>
            <a:pPr indent="0" lvl="0" marL="0" rtl="0" algn="l">
              <a:spcBef>
                <a:spcPts val="0"/>
              </a:spcBef>
              <a:spcAft>
                <a:spcPts val="0"/>
              </a:spcAft>
              <a:buNone/>
            </a:pPr>
            <a:r>
              <a:t/>
            </a:r>
            <a:endParaRPr b="1"/>
          </a:p>
        </p:txBody>
      </p:sp>
      <p:sp>
        <p:nvSpPr>
          <p:cNvPr id="806" name="Google Shape;806;p7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7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19" name="Google Shape;819;p7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20" name="Google Shape;820;p7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7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826" name="Google Shape;826;p7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27" name="Google Shape;827;p7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Options 1 and 2 can also be Options A and B.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UL LEVEL DEATH BENEFIT Option 1 either death benefit or cash benefit, ART death benefit level. It has a level death benefit.  You don’t get both, either you get the cash value at age 100 or death benefit when you die.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39" name="Google Shape;239;p8: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0" name="Google Shape;240;p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Insurance responds to pure risk only.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b="1" lang="en-US"/>
              <a:t>PERIL </a:t>
            </a:r>
            <a:r>
              <a:rPr lang="en-US"/>
              <a:t>is the immediate specific event causing loss and giving rise to risk. It is the cause of a risk.  </a:t>
            </a:r>
            <a:endParaRPr/>
          </a:p>
          <a:p>
            <a:pPr indent="0" lvl="0" marL="0" rtl="0" algn="l">
              <a:spcBef>
                <a:spcPts val="0"/>
              </a:spcBef>
              <a:spcAft>
                <a:spcPts val="0"/>
              </a:spcAft>
              <a:buSzPts val="1800"/>
              <a:buNone/>
            </a:pPr>
            <a:r>
              <a:rPr b="1" lang="en-US"/>
              <a:t>HAZARD</a:t>
            </a:r>
            <a:r>
              <a:rPr lang="en-US"/>
              <a:t> is any factor giving rise to a peril. </a:t>
            </a:r>
            <a:endParaRPr/>
          </a:p>
          <a:p>
            <a:pPr indent="0" lvl="0" marL="0" rtl="0" algn="l">
              <a:spcBef>
                <a:spcPts val="0"/>
              </a:spcBef>
              <a:spcAft>
                <a:spcPts val="0"/>
              </a:spcAft>
              <a:buSzPts val="1800"/>
              <a:buNone/>
            </a:pPr>
            <a:r>
              <a:rPr lang="en-US"/>
              <a:t>In the picture what is the </a:t>
            </a:r>
            <a:r>
              <a:rPr b="1" lang="en-US"/>
              <a:t>PERIL</a:t>
            </a:r>
            <a:r>
              <a:rPr lang="en-US"/>
              <a:t>?  The FIRE is the actual event causing the loss of the unit.</a:t>
            </a:r>
            <a:endParaRPr/>
          </a:p>
          <a:p>
            <a:pPr indent="0" lvl="0" marL="0" rtl="0" algn="l">
              <a:spcBef>
                <a:spcPts val="0"/>
              </a:spcBef>
              <a:spcAft>
                <a:spcPts val="0"/>
              </a:spcAft>
              <a:buSzPts val="1800"/>
              <a:buNone/>
            </a:pPr>
            <a:r>
              <a:rPr lang="en-US"/>
              <a:t>What is the hazard?  All the plug ins are a </a:t>
            </a:r>
            <a:r>
              <a:rPr b="1" lang="en-US"/>
              <a:t>HAZARD</a:t>
            </a:r>
            <a:r>
              <a:rPr lang="en-US"/>
              <a:t> that increase the chance of the peril that causes the loss. </a:t>
            </a:r>
            <a:endParaRPr/>
          </a:p>
          <a:p>
            <a:pPr indent="0" lvl="0" marL="0" rtl="0" algn="l">
              <a:spcBef>
                <a:spcPts val="0"/>
              </a:spcBef>
              <a:spcAft>
                <a:spcPts val="0"/>
              </a:spcAft>
              <a:buSzPts val="1800"/>
              <a:buNone/>
            </a:pPr>
            <a:r>
              <a:rPr lang="en-US"/>
              <a:t>The fire is the PERIL or the actual event that causes the loss.  </a:t>
            </a:r>
            <a:endParaRPr/>
          </a:p>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8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835" name="Google Shape;835;p8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36" name="Google Shape;836;p8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INCREASING DEATH BENEFIT OPTION  </a:t>
            </a:r>
            <a:endParaRPr/>
          </a:p>
          <a:p>
            <a:pPr indent="0" lvl="0" marL="0" rtl="0" algn="l">
              <a:spcBef>
                <a:spcPts val="0"/>
              </a:spcBef>
              <a:spcAft>
                <a:spcPts val="0"/>
              </a:spcAft>
              <a:buSzPts val="1800"/>
              <a:buNone/>
            </a:pPr>
            <a:r>
              <a:rPr lang="en-US"/>
              <a:t>UL option 2 you get both cash value and the death benefit, it has an increasing term rider, the face amount is increasing. </a:t>
            </a:r>
            <a:endParaRPr/>
          </a:p>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8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844" name="Google Shape;844;p8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45" name="Google Shape;845;p8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Just go over slide</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8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852" name="Google Shape;852;p8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53" name="Google Shape;853;p8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8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60" name="Google Shape;860;p8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Was popular in the industrial revolution to help pay for last illnesses and burial expenses. Now it is not practical for an agent to go collect small premiums monthly or weekly for a very small or minimal face amount.</a:t>
            </a:r>
            <a:endParaRPr/>
          </a:p>
          <a:p>
            <a:pPr indent="0" lvl="0" marL="0" rtl="0" algn="l">
              <a:spcBef>
                <a:spcPts val="0"/>
              </a:spcBef>
              <a:spcAft>
                <a:spcPts val="0"/>
              </a:spcAft>
              <a:buNone/>
            </a:pPr>
            <a:r>
              <a:t/>
            </a:r>
            <a:endParaRPr/>
          </a:p>
        </p:txBody>
      </p:sp>
      <p:sp>
        <p:nvSpPr>
          <p:cNvPr id="861" name="Google Shape;861;p8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8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69" name="Google Shape;869;p8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70" name="Google Shape;870;p8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8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879" name="Google Shape;879;p8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80" name="Google Shape;880;p8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B </a:t>
            </a:r>
            <a:endParaRPr/>
          </a:p>
          <a:p>
            <a:pPr indent="0" lvl="0" marL="0" rtl="0" algn="l">
              <a:spcBef>
                <a:spcPts val="0"/>
              </a:spcBef>
              <a:spcAft>
                <a:spcPts val="0"/>
              </a:spcAft>
              <a:buSzPts val="1800"/>
              <a:buNone/>
            </a:pPr>
            <a:r>
              <a:rPr lang="en-US"/>
              <a:t>Premiums are always staying level in TERM insurance. The premium and face amount stays level in level term insurance.</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8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887" name="Google Shape;887;p8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88" name="Google Shape;888;p8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C </a:t>
            </a:r>
            <a:endParaRPr/>
          </a:p>
          <a:p>
            <a:pPr indent="0" lvl="0" marL="0" rtl="0" algn="l">
              <a:spcBef>
                <a:spcPts val="0"/>
              </a:spcBef>
              <a:spcAft>
                <a:spcPts val="0"/>
              </a:spcAft>
              <a:buSzPts val="1800"/>
              <a:buNone/>
            </a:pPr>
            <a:r>
              <a:rPr lang="en-US"/>
              <a:t>Decreasing so that the face amount always goes down.</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8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895" name="Google Shape;895;p8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96" name="Google Shape;896;p8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A</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What is renewable term.  You can renew but the premium is going to go up because of age.  Just the premium that goes up the face amount doesn’t go up. </a:t>
            </a:r>
            <a:endParaRPr/>
          </a:p>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8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903" name="Google Shape;903;p8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04" name="Google Shape;904;p8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D</a:t>
            </a:r>
            <a:endParaRPr/>
          </a:p>
          <a:p>
            <a:pPr indent="0" lvl="0" marL="0" rtl="0" algn="l">
              <a:spcBef>
                <a:spcPts val="0"/>
              </a:spcBef>
              <a:spcAft>
                <a:spcPts val="0"/>
              </a:spcAft>
              <a:buSzPts val="1800"/>
              <a:buNone/>
            </a:pPr>
            <a:r>
              <a:rPr lang="en-US"/>
              <a:t>Convertible term… allows you to convert from term to whole life with out insurability. D.  Whole life/permanent/ cash value all means whole life. </a:t>
            </a:r>
            <a:endParaRPr/>
          </a:p>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8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911" name="Google Shape;911;p8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12" name="Google Shape;912;p8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Answer is 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249" name="Google Shape;249;p9:notes"/>
          <p:cNvSpPr/>
          <p:nvPr>
            <p:ph idx="2" type="sldImg"/>
          </p:nvPr>
        </p:nvSpPr>
        <p:spPr>
          <a:xfrm>
            <a:off x="1258887"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0" name="Google Shape;250;p9:notes"/>
          <p:cNvSpPr txBox="1"/>
          <p:nvPr>
            <p:ph idx="1" type="body"/>
          </p:nvPr>
        </p:nvSpPr>
        <p:spPr>
          <a:xfrm>
            <a:off x="974725" y="4560887"/>
            <a:ext cx="5365750" cy="43195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900"/>
              <a:buNone/>
            </a:pPr>
            <a:r>
              <a:rPr lang="en-US" sz="900"/>
              <a:t>How do we treat RISK?  </a:t>
            </a:r>
            <a:endParaRPr/>
          </a:p>
          <a:p>
            <a:pPr indent="0" lvl="0" marL="0" rtl="0" algn="l">
              <a:spcBef>
                <a:spcPts val="0"/>
              </a:spcBef>
              <a:spcAft>
                <a:spcPts val="0"/>
              </a:spcAft>
              <a:buSzPts val="900"/>
              <a:buNone/>
            </a:pPr>
            <a:r>
              <a:t/>
            </a:r>
            <a:endParaRPr sz="900"/>
          </a:p>
          <a:p>
            <a:pPr indent="0" lvl="0" marL="0" rtl="0" algn="l">
              <a:spcBef>
                <a:spcPts val="0"/>
              </a:spcBef>
              <a:spcAft>
                <a:spcPts val="0"/>
              </a:spcAft>
              <a:buSzPts val="900"/>
              <a:buNone/>
            </a:pPr>
            <a:r>
              <a:rPr b="1" lang="en-US" sz="900"/>
              <a:t>SHARE</a:t>
            </a:r>
            <a:r>
              <a:rPr lang="en-US" sz="900"/>
              <a:t> the risk. Health insurance is the </a:t>
            </a:r>
            <a:r>
              <a:rPr b="1" lang="en-US" sz="900"/>
              <a:t>sharing</a:t>
            </a:r>
            <a:r>
              <a:rPr lang="en-US" sz="900"/>
              <a:t> of risk. Someone pays someone else to share their risk. You get sick so you go to the doctor and because you have been paying your insurance premiums the charges are minimum because you are each giving and taking.</a:t>
            </a:r>
            <a:endParaRPr/>
          </a:p>
          <a:p>
            <a:pPr indent="0" lvl="0" marL="0" rtl="0" algn="l">
              <a:spcBef>
                <a:spcPts val="0"/>
              </a:spcBef>
              <a:spcAft>
                <a:spcPts val="0"/>
              </a:spcAft>
              <a:buSzPts val="900"/>
              <a:buNone/>
            </a:pPr>
            <a:r>
              <a:t/>
            </a:r>
            <a:endParaRPr sz="900"/>
          </a:p>
          <a:p>
            <a:pPr indent="0" lvl="0" marL="0" rtl="0" algn="l">
              <a:spcBef>
                <a:spcPts val="0"/>
              </a:spcBef>
              <a:spcAft>
                <a:spcPts val="0"/>
              </a:spcAft>
              <a:buSzPts val="900"/>
              <a:buNone/>
            </a:pPr>
            <a:r>
              <a:rPr b="1" lang="en-US" sz="900"/>
              <a:t>TRANSFER</a:t>
            </a:r>
            <a:r>
              <a:rPr lang="en-US" sz="900"/>
              <a:t> the risk to someone else. The best example of </a:t>
            </a:r>
            <a:r>
              <a:rPr b="1" lang="en-US" sz="900"/>
              <a:t>transferring</a:t>
            </a:r>
            <a:r>
              <a:rPr lang="en-US" sz="900"/>
              <a:t> risk is life insurance.  If you have life insurance and you have 500K policy, you know that your loved ones are protected in case something happens to you.  You are transferring that risk of IF he dies that death benefit will provide.  How do we transfer risk …we pay our premium. </a:t>
            </a:r>
            <a:endParaRPr/>
          </a:p>
          <a:p>
            <a:pPr indent="0" lvl="0" marL="0" rtl="0" algn="l">
              <a:spcBef>
                <a:spcPts val="0"/>
              </a:spcBef>
              <a:spcAft>
                <a:spcPts val="0"/>
              </a:spcAft>
              <a:buSzPts val="900"/>
              <a:buNone/>
            </a:pPr>
            <a:r>
              <a:t/>
            </a:r>
            <a:endParaRPr sz="900"/>
          </a:p>
          <a:p>
            <a:pPr indent="0" lvl="0" marL="0" rtl="0" algn="l">
              <a:spcBef>
                <a:spcPts val="0"/>
              </a:spcBef>
              <a:spcAft>
                <a:spcPts val="0"/>
              </a:spcAft>
              <a:buSzPts val="900"/>
              <a:buNone/>
            </a:pPr>
            <a:r>
              <a:rPr lang="en-US" sz="900"/>
              <a:t>To </a:t>
            </a:r>
            <a:r>
              <a:rPr b="1" lang="en-US" sz="900"/>
              <a:t>AVOID </a:t>
            </a:r>
            <a:r>
              <a:rPr lang="en-US" sz="900"/>
              <a:t>completely you would have to eliminate the hazard, is that realistic, can we really eliminate risk? no but you can </a:t>
            </a:r>
            <a:r>
              <a:rPr b="1" lang="en-US" sz="900"/>
              <a:t>avoid</a:t>
            </a:r>
            <a:r>
              <a:rPr lang="en-US" sz="900"/>
              <a:t> it. What are some examples of avoiding risk?  Stop smoking, stop drinking, stop skydiving or scuba diving and driving your car like a banchie… avoid taking risks. You can’t just move out of your house because you don’t want to die in a house fire. AVOID are the don’t.</a:t>
            </a:r>
            <a:endParaRPr/>
          </a:p>
          <a:p>
            <a:pPr indent="0" lvl="0" marL="0" rtl="0" algn="l">
              <a:spcBef>
                <a:spcPts val="0"/>
              </a:spcBef>
              <a:spcAft>
                <a:spcPts val="0"/>
              </a:spcAft>
              <a:buSzPts val="900"/>
              <a:buNone/>
            </a:pPr>
            <a:r>
              <a:t/>
            </a:r>
            <a:endParaRPr sz="900"/>
          </a:p>
          <a:p>
            <a:pPr indent="0" lvl="0" marL="0" rtl="0" algn="l">
              <a:spcBef>
                <a:spcPts val="0"/>
              </a:spcBef>
              <a:spcAft>
                <a:spcPts val="0"/>
              </a:spcAft>
              <a:buSzPts val="900"/>
              <a:buNone/>
            </a:pPr>
            <a:r>
              <a:rPr lang="en-US" sz="900"/>
              <a:t>We can</a:t>
            </a:r>
            <a:r>
              <a:rPr b="1" lang="en-US" sz="900"/>
              <a:t> REDUCE </a:t>
            </a:r>
            <a:r>
              <a:rPr lang="en-US" sz="900"/>
              <a:t>our risk. Putting smoke detectors in your home can reduce risk of dying in a house fire. If you are already smoking you could quit smoking or never start in the first place, you can take meds, take a daily vitamin, you can exercise. A person with diabetes can reduce risks with diet and insulin regulation.</a:t>
            </a:r>
            <a:endParaRPr/>
          </a:p>
          <a:p>
            <a:pPr indent="0" lvl="0" marL="0" rtl="0" algn="l">
              <a:spcBef>
                <a:spcPts val="0"/>
              </a:spcBef>
              <a:spcAft>
                <a:spcPts val="0"/>
              </a:spcAft>
              <a:buSzPts val="900"/>
              <a:buNone/>
            </a:pPr>
            <a:r>
              <a:t/>
            </a:r>
            <a:endParaRPr b="1" sz="900"/>
          </a:p>
          <a:p>
            <a:pPr indent="0" lvl="0" marL="0" rtl="0" algn="l">
              <a:spcBef>
                <a:spcPts val="0"/>
              </a:spcBef>
              <a:spcAft>
                <a:spcPts val="0"/>
              </a:spcAft>
              <a:buSzPts val="900"/>
              <a:buNone/>
            </a:pPr>
            <a:r>
              <a:rPr b="1" lang="en-US" sz="900"/>
              <a:t>RETAIN</a:t>
            </a:r>
            <a:r>
              <a:rPr lang="en-US" sz="900"/>
              <a:t> the risk, you retain the risk, if you don’t have life insurance you retain the risk because you aren’t reducing and are not sharing the risk… </a:t>
            </a:r>
            <a:endParaRPr/>
          </a:p>
          <a:p>
            <a:pPr indent="0" lvl="0" marL="0" rtl="0" algn="l">
              <a:spcBef>
                <a:spcPts val="0"/>
              </a:spcBef>
              <a:spcAft>
                <a:spcPts val="0"/>
              </a:spcAft>
              <a:buSzPts val="900"/>
              <a:buNone/>
            </a:pPr>
            <a:r>
              <a:rPr lang="en-US" sz="900"/>
              <a:t>When we have a deductible on insurance, that is part of retaining risk by retaining some of the risk.  We pay the deductible on auto insurance or on health insurance you have a $5,000 deductible.  You retain some of the risk by paying the deductible, or retain all the risk by not having any insurance at all. </a:t>
            </a:r>
            <a:endParaRPr/>
          </a:p>
          <a:p>
            <a:pPr indent="0" lvl="0" marL="0" rtl="0" algn="l">
              <a:spcBef>
                <a:spcPts val="0"/>
              </a:spcBef>
              <a:spcAft>
                <a:spcPts val="0"/>
              </a:spcAft>
              <a:buSzPts val="900"/>
              <a:buNone/>
            </a:pPr>
            <a:r>
              <a:t/>
            </a:r>
            <a:endParaRPr sz="900"/>
          </a:p>
          <a:p>
            <a:pPr indent="0" lvl="0" marL="0" rtl="0" algn="l">
              <a:spcBef>
                <a:spcPts val="0"/>
              </a:spcBef>
              <a:spcAft>
                <a:spcPts val="0"/>
              </a:spcAft>
              <a:buSzPts val="900"/>
              <a:buNone/>
            </a:pPr>
            <a:r>
              <a:rPr lang="en-US" sz="900"/>
              <a:t>Go back over the </a:t>
            </a:r>
            <a:r>
              <a:rPr b="1" lang="en-US" sz="900"/>
              <a:t>STARR</a:t>
            </a:r>
            <a:r>
              <a:rPr lang="en-US" sz="900"/>
              <a:t> and give examples of each. Very testable, paying your deductible is an example of_______________</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90: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919" name="Google Shape;919;p9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20" name="Google Shape;920;p90: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600"/>
              <a:t>We are going to go through now what is going to be in the policy. We will go through the provisions, riders, options and exclusions. </a:t>
            </a:r>
            <a:endParaRPr/>
          </a:p>
          <a:p>
            <a:pPr indent="0" lvl="0" marL="0" rtl="0" algn="l">
              <a:spcBef>
                <a:spcPts val="0"/>
              </a:spcBef>
              <a:spcAft>
                <a:spcPts val="0"/>
              </a:spcAft>
              <a:buNone/>
            </a:pPr>
            <a:r>
              <a:t/>
            </a:r>
            <a:endParaRPr sz="1600"/>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9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29" name="Google Shape;929;p91: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The standard provisions in a standard policy is like having just a plain CHEESE PIZZA</a:t>
            </a:r>
            <a:endParaRPr/>
          </a:p>
          <a:p>
            <a:pPr indent="0" lvl="0" marL="0" rtl="0" algn="l">
              <a:spcBef>
                <a:spcPts val="0"/>
              </a:spcBef>
              <a:spcAft>
                <a:spcPts val="0"/>
              </a:spcAft>
              <a:buNone/>
            </a:pPr>
            <a:r>
              <a:t/>
            </a:r>
            <a:endParaRPr/>
          </a:p>
        </p:txBody>
      </p:sp>
      <p:sp>
        <p:nvSpPr>
          <p:cNvPr id="930" name="Google Shape;930;p91: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9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52" name="Google Shape;952;p92: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53" name="Google Shape;953;p92: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9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59" name="Google Shape;959;p93: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 over slide. INSURER’S PROMISE is the company will pay!</a:t>
            </a:r>
            <a:endParaRPr/>
          </a:p>
          <a:p>
            <a:pPr indent="0" lvl="0" marL="0" rtl="0" algn="l">
              <a:spcBef>
                <a:spcPts val="0"/>
              </a:spcBef>
              <a:spcAft>
                <a:spcPts val="0"/>
              </a:spcAft>
              <a:buNone/>
            </a:pPr>
            <a:r>
              <a:t/>
            </a:r>
            <a:endParaRPr/>
          </a:p>
        </p:txBody>
      </p:sp>
      <p:sp>
        <p:nvSpPr>
          <p:cNvPr id="960" name="Google Shape;960;p93: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9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67" name="Google Shape;967;p94: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68" name="Google Shape;968;p94: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9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83" name="Google Shape;983;p95: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Consideration Clause</a:t>
            </a:r>
            <a:r>
              <a:rPr lang="en-US"/>
              <a:t>, consideration is an exchange the insured will pay premiums and the insurer will pay the face amount.</a:t>
            </a:r>
            <a:endParaRPr/>
          </a:p>
          <a:p>
            <a:pPr indent="0" lvl="0" marL="0" rtl="0" algn="l">
              <a:spcBef>
                <a:spcPts val="0"/>
              </a:spcBef>
              <a:spcAft>
                <a:spcPts val="0"/>
              </a:spcAft>
              <a:buNone/>
            </a:pPr>
            <a:r>
              <a:t/>
            </a:r>
            <a:endParaRPr/>
          </a:p>
        </p:txBody>
      </p:sp>
      <p:sp>
        <p:nvSpPr>
          <p:cNvPr id="984" name="Google Shape;984;p95: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96: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
        <p:nvSpPr>
          <p:cNvPr id="991" name="Google Shape;991;p9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92" name="Google Shape;992;p96: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b="1" lang="en-US"/>
              <a:t>Assignment: </a:t>
            </a:r>
            <a:r>
              <a:rPr lang="en-US"/>
              <a:t>Right to assign owner</a:t>
            </a:r>
            <a:endParaRPr/>
          </a:p>
          <a:p>
            <a:pPr indent="0" lvl="0" marL="0" rtl="0" algn="l">
              <a:spcBef>
                <a:spcPts val="0"/>
              </a:spcBef>
              <a:spcAft>
                <a:spcPts val="0"/>
              </a:spcAft>
              <a:buSzPts val="1800"/>
              <a:buNone/>
            </a:pPr>
            <a:r>
              <a:rPr lang="en-US"/>
              <a:t>You have the right to the cash value and loans and dividends of your policy.</a:t>
            </a:r>
            <a:endParaRPr/>
          </a:p>
          <a:p>
            <a:pPr indent="0" lvl="0" marL="0" rtl="0" algn="l">
              <a:spcBef>
                <a:spcPts val="0"/>
              </a:spcBef>
              <a:spcAft>
                <a:spcPts val="0"/>
              </a:spcAft>
              <a:buSzPts val="1800"/>
              <a:buNone/>
            </a:pPr>
            <a:r>
              <a:rPr lang="en-US"/>
              <a:t>You have the right to assign the owner of the policy</a:t>
            </a:r>
            <a:endParaRPr/>
          </a:p>
          <a:p>
            <a:pPr indent="0" lvl="0" marL="0" rtl="0" algn="l">
              <a:spcBef>
                <a:spcPts val="0"/>
              </a:spcBef>
              <a:spcAft>
                <a:spcPts val="0"/>
              </a:spcAft>
              <a:buSzPts val="1800"/>
              <a:buNone/>
            </a:pPr>
            <a:r>
              <a:rPr lang="en-US"/>
              <a:t>You have the right to name the beneficiary</a:t>
            </a:r>
            <a:endParaRPr/>
          </a:p>
          <a:p>
            <a:pPr indent="0" lvl="0" marL="0" rtl="0" algn="l">
              <a:spcBef>
                <a:spcPts val="0"/>
              </a:spcBef>
              <a:spcAft>
                <a:spcPts val="0"/>
              </a:spcAft>
              <a:buSzPts val="1800"/>
              <a:buNone/>
            </a:pPr>
            <a:r>
              <a:rPr lang="en-US"/>
              <a:t>You have the right that if that policy matures you can determine how the death benefit is paid out, the settlement options.</a:t>
            </a:r>
            <a:endParaRPr/>
          </a:p>
          <a:p>
            <a:pPr indent="0" lvl="0" marL="0" rtl="0" algn="l">
              <a:spcBef>
                <a:spcPts val="0"/>
              </a:spcBef>
              <a:spcAft>
                <a:spcPts val="0"/>
              </a:spcAft>
              <a:buSzPts val="1800"/>
              <a:buNone/>
            </a:pPr>
            <a:r>
              <a:rPr lang="en-US"/>
              <a:t>You also have the right to make changes to your policy that you own.</a:t>
            </a:r>
            <a:endParaRPr/>
          </a:p>
          <a:p>
            <a:pPr indent="0" lvl="0" marL="0" rtl="0" algn="l">
              <a:spcBef>
                <a:spcPts val="0"/>
              </a:spcBef>
              <a:spcAft>
                <a:spcPts val="0"/>
              </a:spcAft>
              <a:buSzPts val="1800"/>
              <a:buNone/>
            </a:pPr>
            <a:r>
              <a:rPr b="1" lang="en-US"/>
              <a:t>Owner’s rights</a:t>
            </a:r>
            <a:r>
              <a:rPr lang="en-US"/>
              <a:t>: you own the policy you can change the beneficiary and to receive dividends, can take loan from cash value, you can assign rights to another person if you need to also called the </a:t>
            </a:r>
            <a:r>
              <a:rPr b="1" lang="en-US"/>
              <a:t>Assignment Clause</a:t>
            </a:r>
            <a:r>
              <a:rPr lang="en-US"/>
              <a:t>. </a:t>
            </a:r>
            <a:endParaRPr/>
          </a:p>
          <a:p>
            <a:pPr indent="0" lvl="0" marL="0" rtl="0" algn="l">
              <a:spcBef>
                <a:spcPts val="0"/>
              </a:spcBef>
              <a:spcAft>
                <a:spcPts val="0"/>
              </a:spcAft>
              <a:buSzPts val="1800"/>
              <a:buNone/>
            </a:pPr>
            <a:r>
              <a:rPr b="1" lang="en-US"/>
              <a:t>Beneficiary</a:t>
            </a:r>
            <a:r>
              <a:rPr lang="en-US"/>
              <a:t> can be anyone, you name them. </a:t>
            </a:r>
            <a:endParaRPr/>
          </a:p>
          <a:p>
            <a:pPr indent="0" lvl="0" marL="0" rtl="0" algn="l">
              <a:spcBef>
                <a:spcPts val="0"/>
              </a:spcBef>
              <a:spcAft>
                <a:spcPts val="0"/>
              </a:spcAft>
              <a:buSzPts val="1800"/>
              <a:buNone/>
            </a:pPr>
            <a:r>
              <a:rPr b="1" lang="en-US"/>
              <a:t>Third party ownership</a:t>
            </a:r>
            <a:r>
              <a:rPr lang="en-US"/>
              <a:t>: policy owner and the insured are two different people. </a:t>
            </a:r>
            <a:endParaRPr/>
          </a:p>
          <a:p>
            <a:pPr indent="0" lvl="0" marL="0" rtl="0" algn="l">
              <a:spcBef>
                <a:spcPts val="0"/>
              </a:spcBef>
              <a:spcAft>
                <a:spcPts val="0"/>
              </a:spcAft>
              <a:buSzPts val="1800"/>
              <a:buNone/>
            </a:pPr>
            <a:r>
              <a:rPr b="1" lang="en-US"/>
              <a:t>Eligible beneficiaries</a:t>
            </a:r>
            <a:r>
              <a:rPr lang="en-US"/>
              <a:t>: states down there who can be beneficiaries, you have to name the guardian of minors.  </a:t>
            </a:r>
            <a:endParaRPr/>
          </a:p>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9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98" name="Google Shape;998;p97: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SzPts val="1800"/>
              <a:buNone/>
            </a:pPr>
            <a:r>
              <a:rPr lang="en-US"/>
              <a:t>Go over slide…</a:t>
            </a:r>
            <a:endParaRPr/>
          </a:p>
        </p:txBody>
      </p:sp>
      <p:sp>
        <p:nvSpPr>
          <p:cNvPr id="999" name="Google Shape;999;p97: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98:notes"/>
          <p:cNvSpPr/>
          <p:nvPr>
            <p:ph idx="2" type="sldImg"/>
          </p:nvPr>
        </p:nvSpPr>
        <p:spPr>
          <a:xfrm>
            <a:off x="1981200" y="457200"/>
            <a:ext cx="3251200" cy="2438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05" name="Google Shape;1005;p98: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06" name="Google Shape;1006;p98: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9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12" name="Google Shape;1012;p99:notes"/>
          <p:cNvSpPr txBox="1"/>
          <p:nvPr>
            <p:ph idx="1" type="body"/>
          </p:nvPr>
        </p:nvSpPr>
        <p:spPr>
          <a:xfrm>
            <a:off x="609600" y="4419600"/>
            <a:ext cx="5973762" cy="47244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13" name="Google Shape;1013;p99:notes"/>
          <p:cNvSpPr txBox="1"/>
          <p:nvPr/>
        </p:nvSpPr>
        <p:spPr>
          <a:xfrm>
            <a:off x="4143375" y="9120187"/>
            <a:ext cx="3170237" cy="479425"/>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6"/>
          <p:cNvSpPr txBox="1"/>
          <p:nvPr>
            <p:ph type="ctrTitle"/>
          </p:nvPr>
        </p:nvSpPr>
        <p:spPr>
          <a:xfrm>
            <a:off x="502920" y="2775745"/>
            <a:ext cx="8229600" cy="2167128"/>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sz="5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96"/>
          <p:cNvSpPr txBox="1"/>
          <p:nvPr>
            <p:ph idx="1" type="subTitle"/>
          </p:nvPr>
        </p:nvSpPr>
        <p:spPr>
          <a:xfrm>
            <a:off x="500064" y="1559720"/>
            <a:ext cx="5105400" cy="1219200"/>
          </a:xfrm>
          <a:prstGeom prst="rect">
            <a:avLst/>
          </a:prstGeom>
          <a:noFill/>
          <a:ln>
            <a:noFill/>
          </a:ln>
        </p:spPr>
        <p:txBody>
          <a:bodyPr anchorCtr="0" anchor="b" bIns="0" lIns="0" spcFirstLastPara="1" rIns="0" wrap="square" tIns="0">
            <a:noAutofit/>
          </a:bodyPr>
          <a:lstStyle>
            <a:lvl1pPr lvl="0" algn="l">
              <a:spcBef>
                <a:spcPts val="380"/>
              </a:spcBef>
              <a:spcAft>
                <a:spcPts val="0"/>
              </a:spcAft>
              <a:buSzPts val="1330"/>
              <a:buNone/>
              <a:defRPr sz="1900">
                <a:solidFill>
                  <a:schemeClr val="lt1"/>
                </a:solidFill>
              </a:defRPr>
            </a:lvl1pPr>
            <a:lvl2pPr lvl="1" algn="ctr">
              <a:spcBef>
                <a:spcPts val="360"/>
              </a:spcBef>
              <a:spcAft>
                <a:spcPts val="0"/>
              </a:spcAft>
              <a:buSzPts val="180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8" name="Google Shape;18;p296"/>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6"/>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6"/>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2" name="Shape 162"/>
        <p:cNvGrpSpPr/>
        <p:nvPr/>
      </p:nvGrpSpPr>
      <p:grpSpPr>
        <a:xfrm>
          <a:off x="0" y="0"/>
          <a:ext cx="0" cy="0"/>
          <a:chOff x="0" y="0"/>
          <a:chExt cx="0" cy="0"/>
        </a:xfrm>
      </p:grpSpPr>
      <p:sp>
        <p:nvSpPr>
          <p:cNvPr id="163" name="Google Shape;163;p315"/>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15"/>
          <p:cNvSpPr txBox="1"/>
          <p:nvPr>
            <p:ph idx="1" type="body"/>
          </p:nvPr>
        </p:nvSpPr>
        <p:spPr>
          <a:xfrm rot="5400000">
            <a:off x="2514600" y="122237"/>
            <a:ext cx="4114800" cy="82296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5" name="Google Shape;165;p315"/>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15"/>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15"/>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8" name="Shape 178"/>
        <p:cNvGrpSpPr/>
        <p:nvPr/>
      </p:nvGrpSpPr>
      <p:grpSpPr>
        <a:xfrm>
          <a:off x="0" y="0"/>
          <a:ext cx="0" cy="0"/>
          <a:chOff x="0" y="0"/>
          <a:chExt cx="0" cy="0"/>
        </a:xfrm>
      </p:grpSpPr>
      <p:sp>
        <p:nvSpPr>
          <p:cNvPr id="179" name="Google Shape;179;p317"/>
          <p:cNvSpPr txBox="1"/>
          <p:nvPr>
            <p:ph type="title"/>
          </p:nvPr>
        </p:nvSpPr>
        <p:spPr>
          <a:xfrm rot="5400000">
            <a:off x="4732338" y="2171702"/>
            <a:ext cx="5851525" cy="2057400"/>
          </a:xfrm>
          <a:prstGeom prst="rect">
            <a:avLst/>
          </a:prstGeom>
          <a:noFill/>
          <a:ln>
            <a:noFill/>
          </a:ln>
        </p:spPr>
        <p:txBody>
          <a:bodyPr anchorCtr="0" anchor="b" bIns="9125" lIns="0" spcFirstLastPara="1" rIns="0" wrap="square" tIns="9125">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1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81" name="Google Shape;181;p317"/>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17"/>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317"/>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298"/>
          <p:cNvSpPr txBox="1"/>
          <p:nvPr>
            <p:ph type="title"/>
          </p:nvPr>
        </p:nvSpPr>
        <p:spPr>
          <a:xfrm>
            <a:off x="457200" y="914400"/>
            <a:ext cx="8229600" cy="1143000"/>
          </a:xfrm>
          <a:prstGeom prst="rect">
            <a:avLst/>
          </a:prstGeom>
          <a:noFill/>
          <a:ln>
            <a:noFill/>
          </a:ln>
        </p:spPr>
        <p:txBody>
          <a:bodyPr anchorCtr="0" anchor="b" bIns="9125" lIns="0" spcFirstLastPara="1" rIns="0" wrap="square" tIns="9125">
            <a:normAutofit/>
          </a:bodyPr>
          <a:lstStyle>
            <a:lvl1pPr lvl="0" algn="l">
              <a:spcBef>
                <a:spcPts val="0"/>
              </a:spcBef>
              <a:spcAft>
                <a:spcPts val="0"/>
              </a:spcAft>
              <a:buSzPts val="1400"/>
              <a:buNone/>
              <a:defRPr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8"/>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98"/>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8"/>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300"/>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300"/>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0"/>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00"/>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302"/>
          <p:cNvSpPr txBox="1"/>
          <p:nvPr>
            <p:ph type="title"/>
          </p:nvPr>
        </p:nvSpPr>
        <p:spPr>
          <a:xfrm>
            <a:off x="457200" y="914400"/>
            <a:ext cx="8229600" cy="1143000"/>
          </a:xfrm>
          <a:prstGeom prst="rect">
            <a:avLst/>
          </a:prstGeom>
          <a:noFill/>
          <a:ln>
            <a:noFill/>
          </a:ln>
        </p:spPr>
        <p:txBody>
          <a:bodyPr anchorCtr="0" anchor="b" bIns="9125" lIns="0" spcFirstLastPara="1" rIns="0" wrap="square" tIns="9125">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2"/>
          <p:cNvSpPr txBox="1"/>
          <p:nvPr>
            <p:ph idx="1" type="body"/>
          </p:nvPr>
        </p:nvSpPr>
        <p:spPr>
          <a:xfrm>
            <a:off x="457200" y="2199800"/>
            <a:ext cx="4038600" cy="4160520"/>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4" name="Google Shape;64;p302"/>
          <p:cNvSpPr txBox="1"/>
          <p:nvPr>
            <p:ph idx="2" type="body"/>
          </p:nvPr>
        </p:nvSpPr>
        <p:spPr>
          <a:xfrm>
            <a:off x="4648200" y="2199800"/>
            <a:ext cx="4038600" cy="4160520"/>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302"/>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2"/>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2"/>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304"/>
          <p:cNvSpPr txBox="1"/>
          <p:nvPr>
            <p:ph type="title"/>
          </p:nvPr>
        </p:nvSpPr>
        <p:spPr>
          <a:xfrm>
            <a:off x="376240" y="1981200"/>
            <a:ext cx="3429000" cy="522288"/>
          </a:xfrm>
          <a:prstGeom prst="rect">
            <a:avLst/>
          </a:prstGeom>
          <a:noFill/>
          <a:ln>
            <a:noFill/>
          </a:ln>
        </p:spPr>
        <p:txBody>
          <a:bodyPr anchorCtr="0" anchor="b" bIns="0" lIns="0" spcFirstLastPara="1" rIns="0" wrap="square" tIns="0">
            <a:normAutofit/>
          </a:bodyPr>
          <a:lstStyle>
            <a:lvl1pPr lvl="0" algn="r">
              <a:spcBef>
                <a:spcPts val="0"/>
              </a:spcBef>
              <a:spcAft>
                <a:spcPts val="0"/>
              </a:spcAft>
              <a:buClr>
                <a:srgbClr val="FFFFD2"/>
              </a:buClr>
              <a:buSzPts val="2000"/>
              <a:buFont typeface="Constantia"/>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4"/>
          <p:cNvSpPr/>
          <p:nvPr>
            <p:ph idx="2" type="pic"/>
          </p:nvPr>
        </p:nvSpPr>
        <p:spPr>
          <a:xfrm>
            <a:off x="4093368" y="1066800"/>
            <a:ext cx="4572000" cy="4572000"/>
          </a:xfrm>
          <a:prstGeom prst="rect">
            <a:avLst/>
          </a:prstGeom>
          <a:solidFill>
            <a:srgbClr val="2A2E60"/>
          </a:solidFill>
          <a:ln cap="flat" cmpd="sng" w="60325">
            <a:solidFill>
              <a:srgbClr val="FFFFFF"/>
            </a:solidFill>
            <a:prstDash val="solid"/>
            <a:miter lim="800000"/>
            <a:headEnd len="sm" w="sm" type="none"/>
            <a:tailEnd len="sm" w="sm" type="none"/>
          </a:ln>
          <a:effectLst>
            <a:outerShdw blurRad="36195" rotWithShape="0" algn="tl" dir="5400000" dist="10000">
              <a:srgbClr val="000000">
                <a:alpha val="74901"/>
              </a:srgbClr>
            </a:outerShdw>
            <a:reflection blurRad="0" dir="5400000" dist="20000" endA="500" endPos="10000" kx="0" rotWithShape="0" algn="bl" stA="21000" stPos="0" sy="-100000" ky="0"/>
          </a:effectLst>
        </p:spPr>
      </p:sp>
      <p:sp>
        <p:nvSpPr>
          <p:cNvPr id="79" name="Google Shape;79;p304"/>
          <p:cNvSpPr txBox="1"/>
          <p:nvPr>
            <p:ph idx="1" type="body"/>
          </p:nvPr>
        </p:nvSpPr>
        <p:spPr>
          <a:xfrm>
            <a:off x="376240" y="2543176"/>
            <a:ext cx="3429000" cy="914400"/>
          </a:xfrm>
          <a:prstGeom prst="rect">
            <a:avLst/>
          </a:prstGeom>
          <a:noFill/>
          <a:ln>
            <a:noFill/>
          </a:ln>
        </p:spPr>
        <p:txBody>
          <a:bodyPr anchorCtr="0" anchor="t" bIns="0" lIns="0" spcFirstLastPara="1" rIns="0" wrap="square" tIns="0">
            <a:noAutofit/>
          </a:bodyPr>
          <a:lstStyle>
            <a:lvl1pPr indent="-228600" lvl="0" marL="457200" algn="r">
              <a:spcBef>
                <a:spcPts val="300"/>
              </a:spcBef>
              <a:spcAft>
                <a:spcPts val="0"/>
              </a:spcAft>
              <a:buSzPts val="980"/>
              <a:buFont typeface="Cambria"/>
              <a:buNone/>
              <a:defRPr sz="1400"/>
            </a:lvl1pPr>
            <a:lvl2pPr indent="-228600" lvl="1" marL="914400" algn="l">
              <a:spcBef>
                <a:spcPts val="240"/>
              </a:spcBef>
              <a:spcAft>
                <a:spcPts val="0"/>
              </a:spcAft>
              <a:buSzPts val="1200"/>
              <a:buFont typeface="Cambria"/>
              <a:buNone/>
              <a:defRPr sz="1200"/>
            </a:lvl2pPr>
            <a:lvl3pPr indent="-228600" lvl="2" marL="1371600" algn="l">
              <a:spcBef>
                <a:spcPts val="200"/>
              </a:spcBef>
              <a:spcAft>
                <a:spcPts val="0"/>
              </a:spcAft>
              <a:buSzPts val="1000"/>
              <a:buFont typeface="Cambria"/>
              <a:buNone/>
              <a:defRPr sz="1000"/>
            </a:lvl3pPr>
            <a:lvl4pPr indent="-228600" lvl="3" marL="1828800" algn="l">
              <a:spcBef>
                <a:spcPts val="180"/>
              </a:spcBef>
              <a:spcAft>
                <a:spcPts val="0"/>
              </a:spcAft>
              <a:buSzPts val="900"/>
              <a:buFont typeface="Cambria"/>
              <a:buNone/>
              <a:defRPr sz="900"/>
            </a:lvl4pPr>
            <a:lvl5pPr indent="-228600" lvl="4" marL="2286000" algn="l">
              <a:spcBef>
                <a:spcPts val="180"/>
              </a:spcBef>
              <a:spcAft>
                <a:spcPts val="0"/>
              </a:spcAft>
              <a:buSzPts val="900"/>
              <a:buFont typeface="Cambria"/>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304"/>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4"/>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4"/>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306"/>
          <p:cNvSpPr txBox="1"/>
          <p:nvPr>
            <p:ph type="title"/>
          </p:nvPr>
        </p:nvSpPr>
        <p:spPr>
          <a:xfrm>
            <a:off x="722376" y="990600"/>
            <a:ext cx="7772400" cy="1362456"/>
          </a:xfrm>
          <a:prstGeom prst="rect">
            <a:avLst/>
          </a:prstGeom>
          <a:noFill/>
          <a:ln>
            <a:noFill/>
          </a:ln>
        </p:spPr>
        <p:txBody>
          <a:bodyPr anchorCtr="0" anchor="b" bIns="9125" lIns="0" spcFirstLastPara="1" rIns="0" wrap="square" tIns="9125">
            <a:noAutofit/>
          </a:bodyPr>
          <a:lstStyle>
            <a:lvl1pPr lvl="0" algn="l">
              <a:spcBef>
                <a:spcPts val="0"/>
              </a:spcBef>
              <a:spcAft>
                <a:spcPts val="0"/>
              </a:spcAft>
              <a:buClr>
                <a:srgbClr val="FFFFD2"/>
              </a:buClr>
              <a:buSzPts val="4800"/>
              <a:buFont typeface="Constantia"/>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06"/>
          <p:cNvSpPr txBox="1"/>
          <p:nvPr>
            <p:ph idx="1" type="body"/>
          </p:nvPr>
        </p:nvSpPr>
        <p:spPr>
          <a:xfrm>
            <a:off x="722313" y="2352678"/>
            <a:ext cx="7772400" cy="150971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400"/>
              <a:buNone/>
              <a:defRPr sz="2000">
                <a:solidFill>
                  <a:schemeClr val="lt1"/>
                </a:solidFill>
              </a:defRPr>
            </a:lvl1pPr>
            <a:lvl2pPr indent="-228600" lvl="1" marL="914400" algn="l">
              <a:spcBef>
                <a:spcPts val="360"/>
              </a:spcBef>
              <a:spcAft>
                <a:spcPts val="0"/>
              </a:spcAft>
              <a:buSzPts val="1800"/>
              <a:buNone/>
              <a:defRPr sz="1800">
                <a:solidFill>
                  <a:schemeClr val="lt1"/>
                </a:solidFill>
              </a:defRPr>
            </a:lvl2pPr>
            <a:lvl3pPr indent="-228600" lvl="2" marL="1371600" algn="l">
              <a:spcBef>
                <a:spcPts val="320"/>
              </a:spcBef>
              <a:spcAft>
                <a:spcPts val="0"/>
              </a:spcAft>
              <a:buSzPts val="160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3" name="Google Shape;93;p306"/>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06"/>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06"/>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6" name="Shape 106"/>
        <p:cNvGrpSpPr/>
        <p:nvPr/>
      </p:nvGrpSpPr>
      <p:grpSpPr>
        <a:xfrm>
          <a:off x="0" y="0"/>
          <a:ext cx="0" cy="0"/>
          <a:chOff x="0" y="0"/>
          <a:chExt cx="0" cy="0"/>
        </a:xfrm>
      </p:grpSpPr>
      <p:sp>
        <p:nvSpPr>
          <p:cNvPr id="107" name="Google Shape;107;p308"/>
          <p:cNvSpPr txBox="1"/>
          <p:nvPr>
            <p:ph type="title"/>
          </p:nvPr>
        </p:nvSpPr>
        <p:spPr>
          <a:xfrm>
            <a:off x="457200" y="914400"/>
            <a:ext cx="8229600" cy="1143000"/>
          </a:xfrm>
          <a:prstGeom prst="rect">
            <a:avLst/>
          </a:prstGeom>
          <a:noFill/>
          <a:ln>
            <a:noFill/>
          </a:ln>
        </p:spPr>
        <p:txBody>
          <a:bodyPr anchorCtr="0" anchor="b" bIns="9125" lIns="0" spcFirstLastPara="1" rIns="0" wrap="square" tIns="9125">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08"/>
          <p:cNvSpPr txBox="1"/>
          <p:nvPr>
            <p:ph idx="1" type="body"/>
          </p:nvPr>
        </p:nvSpPr>
        <p:spPr>
          <a:xfrm>
            <a:off x="457201" y="2112168"/>
            <a:ext cx="4040188" cy="502920"/>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1540"/>
              <a:buNone/>
              <a:defRPr b="1" sz="22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9" name="Google Shape;109;p308"/>
          <p:cNvSpPr txBox="1"/>
          <p:nvPr>
            <p:ph idx="2" type="body"/>
          </p:nvPr>
        </p:nvSpPr>
        <p:spPr>
          <a:xfrm>
            <a:off x="4645026" y="2112168"/>
            <a:ext cx="4041775" cy="502920"/>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1540"/>
              <a:buNone/>
              <a:defRPr b="1" sz="22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0" name="Google Shape;110;p308"/>
          <p:cNvSpPr txBox="1"/>
          <p:nvPr>
            <p:ph idx="3" type="body"/>
          </p:nvPr>
        </p:nvSpPr>
        <p:spPr>
          <a:xfrm>
            <a:off x="457201" y="2667000"/>
            <a:ext cx="4040188" cy="3657600"/>
          </a:xfrm>
          <a:prstGeom prst="rect">
            <a:avLst/>
          </a:prstGeom>
          <a:noFill/>
          <a:ln>
            <a:noFill/>
          </a:ln>
        </p:spPr>
        <p:txBody>
          <a:bodyPr anchorCtr="0" anchor="t" bIns="45700" lIns="91425" spcFirstLastPara="1" rIns="91425" wrap="square" tIns="45700">
            <a:noAutofit/>
          </a:bodyPr>
          <a:lstStyle>
            <a:lvl1pPr indent="-326390" lvl="0" marL="457200" algn="l">
              <a:spcBef>
                <a:spcPts val="440"/>
              </a:spcBef>
              <a:spcAft>
                <a:spcPts val="0"/>
              </a:spcAft>
              <a:buSzPts val="1540"/>
              <a:buChar char="◆"/>
              <a:defRPr sz="22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1" name="Google Shape;111;p308"/>
          <p:cNvSpPr txBox="1"/>
          <p:nvPr>
            <p:ph idx="4" type="body"/>
          </p:nvPr>
        </p:nvSpPr>
        <p:spPr>
          <a:xfrm>
            <a:off x="4645026" y="2667000"/>
            <a:ext cx="4041775" cy="3657600"/>
          </a:xfrm>
          <a:prstGeom prst="rect">
            <a:avLst/>
          </a:prstGeom>
          <a:noFill/>
          <a:ln>
            <a:noFill/>
          </a:ln>
        </p:spPr>
        <p:txBody>
          <a:bodyPr anchorCtr="0" anchor="t" bIns="45700" lIns="91425" spcFirstLastPara="1" rIns="91425" wrap="square" tIns="45700">
            <a:noAutofit/>
          </a:bodyPr>
          <a:lstStyle>
            <a:lvl1pPr indent="-326390" lvl="0" marL="457200" algn="l">
              <a:spcBef>
                <a:spcPts val="440"/>
              </a:spcBef>
              <a:spcAft>
                <a:spcPts val="0"/>
              </a:spcAft>
              <a:buSzPts val="1540"/>
              <a:buChar char="◆"/>
              <a:defRPr sz="22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2" name="Google Shape;112;p308"/>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8"/>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08"/>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311"/>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11"/>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11"/>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45" name="Shape 145"/>
        <p:cNvGrpSpPr/>
        <p:nvPr/>
      </p:nvGrpSpPr>
      <p:grpSpPr>
        <a:xfrm>
          <a:off x="0" y="0"/>
          <a:ext cx="0" cy="0"/>
          <a:chOff x="0" y="0"/>
          <a:chExt cx="0" cy="0"/>
        </a:xfrm>
      </p:grpSpPr>
      <p:sp>
        <p:nvSpPr>
          <p:cNvPr id="146" name="Google Shape;146;p313"/>
          <p:cNvSpPr txBox="1"/>
          <p:nvPr>
            <p:ph type="title"/>
          </p:nvPr>
        </p:nvSpPr>
        <p:spPr>
          <a:xfrm>
            <a:off x="457200" y="71440"/>
            <a:ext cx="8229600" cy="914400"/>
          </a:xfrm>
          <a:prstGeom prst="rect">
            <a:avLst/>
          </a:prstGeom>
          <a:noFill/>
          <a:ln>
            <a:noFill/>
          </a:ln>
        </p:spPr>
        <p:txBody>
          <a:bodyPr anchorCtr="0" anchor="b" bIns="0" lIns="0" spcFirstLastPara="1" rIns="0" wrap="square" tIns="0">
            <a:normAutofit/>
          </a:bodyPr>
          <a:lstStyle>
            <a:lvl1pPr lvl="0" algn="l">
              <a:spcBef>
                <a:spcPts val="0"/>
              </a:spcBef>
              <a:spcAft>
                <a:spcPts val="0"/>
              </a:spcAft>
              <a:buClr>
                <a:srgbClr val="FFFFD2"/>
              </a:buClr>
              <a:buSzPts val="5000"/>
              <a:buFont typeface="Constantia"/>
              <a:buNone/>
              <a:defRPr b="1" sz="5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13"/>
          <p:cNvSpPr txBox="1"/>
          <p:nvPr>
            <p:ph idx="1" type="body"/>
          </p:nvPr>
        </p:nvSpPr>
        <p:spPr>
          <a:xfrm>
            <a:off x="457200" y="1133856"/>
            <a:ext cx="2590800" cy="5181600"/>
          </a:xfrm>
          <a:prstGeom prst="rect">
            <a:avLst/>
          </a:prstGeom>
          <a:noFill/>
          <a:ln>
            <a:noFill/>
          </a:ln>
        </p:spPr>
        <p:txBody>
          <a:bodyPr anchorCtr="0" anchor="t" bIns="45700" lIns="45700" spcFirstLastPara="1" rIns="0" wrap="square" tIns="45700">
            <a:noAutofit/>
          </a:bodyPr>
          <a:lstStyle>
            <a:lvl1pPr indent="-228600" lvl="0" marL="457200" algn="l">
              <a:spcBef>
                <a:spcPts val="300"/>
              </a:spcBef>
              <a:spcAft>
                <a:spcPts val="0"/>
              </a:spcAft>
              <a:buSzPts val="1260"/>
              <a:buNone/>
              <a:defRPr sz="18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8" name="Google Shape;148;p313"/>
          <p:cNvSpPr txBox="1"/>
          <p:nvPr>
            <p:ph idx="2" type="body"/>
          </p:nvPr>
        </p:nvSpPr>
        <p:spPr>
          <a:xfrm>
            <a:off x="3429000" y="1133472"/>
            <a:ext cx="5257800" cy="5191128"/>
          </a:xfrm>
          <a:prstGeom prst="rect">
            <a:avLst/>
          </a:prstGeom>
          <a:noFill/>
          <a:ln>
            <a:noFill/>
          </a:ln>
        </p:spPr>
        <p:txBody>
          <a:bodyPr anchorCtr="0" anchor="t" bIns="45700" lIns="91425" spcFirstLastPara="1" rIns="91425" wrap="square" tIns="45700">
            <a:noAutofit/>
          </a:bodyPr>
          <a:lstStyle>
            <a:lvl1pPr indent="-361950" lvl="0" marL="457200" algn="l">
              <a:spcBef>
                <a:spcPts val="600"/>
              </a:spcBef>
              <a:spcAft>
                <a:spcPts val="0"/>
              </a:spcAft>
              <a:buSzPts val="2100"/>
              <a:buChar char="◆"/>
              <a:defRPr sz="30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9" name="Google Shape;149;p313"/>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13"/>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13"/>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theme" Target="../theme/theme11.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slideLayout" Target="../slideLayouts/slideLayout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slideLayout" Target="../slideLayouts/slideLayout10.xml"/><Relationship Id="rId4" Type="http://schemas.openxmlformats.org/officeDocument/2006/relationships/theme" Target="../theme/theme9.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slideLayout" Target="../slideLayouts/slideLayout11.xml"/><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slideLayout" Target="../slideLayouts/slideLayout4.xml"/><Relationship Id="rId4" Type="http://schemas.openxmlformats.org/officeDocument/2006/relationships/theme" Target="../theme/theme1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slideLayout" Target="../slideLayouts/slideLayout5.xml"/><Relationship Id="rId4"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slideLayout" Target="../slideLayouts/slideLayout6.xml"/><Relationship Id="rId4" Type="http://schemas.openxmlformats.org/officeDocument/2006/relationships/theme" Target="../theme/theme2.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slideLayout" Target="../slideLayouts/slideLayout7.xml"/><Relationship Id="rId4" Type="http://schemas.openxmlformats.org/officeDocument/2006/relationships/theme" Target="../theme/theme4.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slideLayout" Target="../slideLayouts/slideLayout8.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 name="Shape 6"/>
        <p:cNvGrpSpPr/>
        <p:nvPr/>
      </p:nvGrpSpPr>
      <p:grpSpPr>
        <a:xfrm>
          <a:off x="0" y="0"/>
          <a:ext cx="0" cy="0"/>
          <a:chOff x="0" y="0"/>
          <a:chExt cx="0" cy="0"/>
        </a:xfrm>
      </p:grpSpPr>
      <p:sp>
        <p:nvSpPr>
          <p:cNvPr id="7" name="Google Shape;7;p295"/>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8" name="Google Shape;8;p295"/>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9" name="Google Shape;9;p295"/>
          <p:cNvSpPr/>
          <p:nvPr/>
        </p:nvSpPr>
        <p:spPr>
          <a:xfrm rot="10800000">
            <a:off x="1" y="1520732"/>
            <a:ext cx="9144000" cy="3435579"/>
          </a:xfrm>
          <a:custGeom>
            <a:rect b="b" l="l" r="r" t="t"/>
            <a:pathLst>
              <a:path extrusionOk="0" h="19794" w="21600">
                <a:moveTo>
                  <a:pt x="0" y="0"/>
                </a:moveTo>
                <a:lnTo>
                  <a:pt x="21600" y="0"/>
                </a:lnTo>
                <a:lnTo>
                  <a:pt x="21600" y="17322"/>
                </a:lnTo>
                <a:cubicBezTo>
                  <a:pt x="10800" y="17322"/>
                  <a:pt x="7466" y="25350"/>
                  <a:pt x="0" y="19794"/>
                </a:cubicBezTo>
                <a:lnTo>
                  <a:pt x="0" y="0"/>
                </a:lnTo>
                <a:close/>
              </a:path>
            </a:pathLst>
          </a:custGeom>
          <a:gradFill>
            <a:gsLst>
              <a:gs pos="0">
                <a:srgbClr val="0000FF">
                  <a:alpha val="0"/>
                </a:srgbClr>
              </a:gs>
              <a:gs pos="35000">
                <a:srgbClr val="0000FF">
                  <a:alpha val="0"/>
                </a:srgbClr>
              </a:gs>
              <a:gs pos="100000">
                <a:srgbClr val="ADADFF">
                  <a:alpha val="29803"/>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0" name="Google Shape;10;p295"/>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11" name="Google Shape;11;p29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12" name="Google Shape;12;p295"/>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 name="Google Shape;13;p295"/>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295"/>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cap="none" strike="noStrik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7" name="Shape 137"/>
        <p:cNvGrpSpPr/>
        <p:nvPr/>
      </p:nvGrpSpPr>
      <p:grpSpPr>
        <a:xfrm>
          <a:off x="0" y="0"/>
          <a:ext cx="0" cy="0"/>
          <a:chOff x="0" y="0"/>
          <a:chExt cx="0" cy="0"/>
        </a:xfrm>
      </p:grpSpPr>
      <p:pic>
        <p:nvPicPr>
          <p:cNvPr descr="C:\Program Files\Microsoft Office\MEDIA\CAGCAT10\j0229389.wmf" id="138" name="Google Shape;138;p312"/>
          <p:cNvPicPr preferRelativeResize="0"/>
          <p:nvPr/>
        </p:nvPicPr>
        <p:blipFill rotWithShape="1">
          <a:blip r:embed="rId2">
            <a:alphaModFix/>
          </a:blip>
          <a:srcRect b="0" l="0" r="0" t="0"/>
          <a:stretch/>
        </p:blipFill>
        <p:spPr>
          <a:xfrm>
            <a:off x="7415212" y="5570537"/>
            <a:ext cx="1728787" cy="1287462"/>
          </a:xfrm>
          <a:prstGeom prst="rect">
            <a:avLst/>
          </a:prstGeom>
          <a:noFill/>
          <a:ln>
            <a:noFill/>
          </a:ln>
        </p:spPr>
      </p:pic>
      <p:sp>
        <p:nvSpPr>
          <p:cNvPr id="139" name="Google Shape;139;p312"/>
          <p:cNvSpPr txBox="1"/>
          <p:nvPr/>
        </p:nvSpPr>
        <p:spPr>
          <a:xfrm>
            <a:off x="7696200" y="5943600"/>
            <a:ext cx="1143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40" name="Google Shape;140;p312"/>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141" name="Google Shape;141;p312"/>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142" name="Google Shape;142;p312"/>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3" name="Google Shape;143;p312"/>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4" name="Google Shape;144;p312"/>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6"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2" name="Shape 152"/>
        <p:cNvGrpSpPr/>
        <p:nvPr/>
      </p:nvGrpSpPr>
      <p:grpSpPr>
        <a:xfrm>
          <a:off x="0" y="0"/>
          <a:ext cx="0" cy="0"/>
          <a:chOff x="0" y="0"/>
          <a:chExt cx="0" cy="0"/>
        </a:xfrm>
      </p:grpSpPr>
      <p:sp>
        <p:nvSpPr>
          <p:cNvPr id="153" name="Google Shape;153;p314"/>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54" name="Google Shape;154;p314"/>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pic>
        <p:nvPicPr>
          <p:cNvPr descr="C:\Program Files\Microsoft Office\MEDIA\CAGCAT10\j0229389.wmf" id="155" name="Google Shape;155;p314"/>
          <p:cNvPicPr preferRelativeResize="0"/>
          <p:nvPr/>
        </p:nvPicPr>
        <p:blipFill rotWithShape="1">
          <a:blip r:embed="rId2">
            <a:alphaModFix/>
          </a:blip>
          <a:srcRect b="0" l="0" r="0" t="0"/>
          <a:stretch/>
        </p:blipFill>
        <p:spPr>
          <a:xfrm>
            <a:off x="7415212" y="5570537"/>
            <a:ext cx="1728787" cy="1287462"/>
          </a:xfrm>
          <a:prstGeom prst="rect">
            <a:avLst/>
          </a:prstGeom>
          <a:noFill/>
          <a:ln>
            <a:noFill/>
          </a:ln>
        </p:spPr>
      </p:pic>
      <p:sp>
        <p:nvSpPr>
          <p:cNvPr id="156" name="Google Shape;156;p314"/>
          <p:cNvSpPr txBox="1"/>
          <p:nvPr/>
        </p:nvSpPr>
        <p:spPr>
          <a:xfrm>
            <a:off x="7696200" y="5943600"/>
            <a:ext cx="1143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57" name="Google Shape;157;p314"/>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158" name="Google Shape;158;p314"/>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159" name="Google Shape;159;p314"/>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0" name="Google Shape;160;p314"/>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1" name="Google Shape;161;p314"/>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8"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8" name="Shape 168"/>
        <p:cNvGrpSpPr/>
        <p:nvPr/>
      </p:nvGrpSpPr>
      <p:grpSpPr>
        <a:xfrm>
          <a:off x="0" y="0"/>
          <a:ext cx="0" cy="0"/>
          <a:chOff x="0" y="0"/>
          <a:chExt cx="0" cy="0"/>
        </a:xfrm>
      </p:grpSpPr>
      <p:sp>
        <p:nvSpPr>
          <p:cNvPr id="169" name="Google Shape;169;p316"/>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70" name="Google Shape;170;p316"/>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pic>
        <p:nvPicPr>
          <p:cNvPr descr="C:\Program Files\Microsoft Office\MEDIA\CAGCAT10\j0229389.wmf" id="171" name="Google Shape;171;p316"/>
          <p:cNvPicPr preferRelativeResize="0"/>
          <p:nvPr/>
        </p:nvPicPr>
        <p:blipFill rotWithShape="1">
          <a:blip r:embed="rId2">
            <a:alphaModFix/>
          </a:blip>
          <a:srcRect b="0" l="0" r="0" t="0"/>
          <a:stretch/>
        </p:blipFill>
        <p:spPr>
          <a:xfrm>
            <a:off x="7415212" y="5570537"/>
            <a:ext cx="1728787" cy="1287462"/>
          </a:xfrm>
          <a:prstGeom prst="rect">
            <a:avLst/>
          </a:prstGeom>
          <a:noFill/>
          <a:ln>
            <a:noFill/>
          </a:ln>
        </p:spPr>
      </p:pic>
      <p:sp>
        <p:nvSpPr>
          <p:cNvPr id="172" name="Google Shape;172;p316"/>
          <p:cNvSpPr txBox="1"/>
          <p:nvPr/>
        </p:nvSpPr>
        <p:spPr>
          <a:xfrm>
            <a:off x="7696200" y="5943600"/>
            <a:ext cx="1143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3" name="Google Shape;173;p316"/>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174" name="Google Shape;174;p31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175" name="Google Shape;175;p316"/>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6" name="Google Shape;176;p316"/>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7" name="Google Shape;177;p316"/>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70"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 name="Shape 21"/>
        <p:cNvGrpSpPr/>
        <p:nvPr/>
      </p:nvGrpSpPr>
      <p:grpSpPr>
        <a:xfrm>
          <a:off x="0" y="0"/>
          <a:ext cx="0" cy="0"/>
          <a:chOff x="0" y="0"/>
          <a:chExt cx="0" cy="0"/>
        </a:xfrm>
      </p:grpSpPr>
      <p:sp>
        <p:nvSpPr>
          <p:cNvPr id="22" name="Google Shape;22;p297"/>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23" name="Google Shape;23;p297"/>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pic>
        <p:nvPicPr>
          <p:cNvPr descr="C:\Program Files\Microsoft Office\MEDIA\CAGCAT10\j0229389.wmf" id="24" name="Google Shape;24;p297"/>
          <p:cNvPicPr preferRelativeResize="0"/>
          <p:nvPr/>
        </p:nvPicPr>
        <p:blipFill rotWithShape="1">
          <a:blip r:embed="rId2">
            <a:alphaModFix/>
          </a:blip>
          <a:srcRect b="0" l="0" r="0" t="0"/>
          <a:stretch/>
        </p:blipFill>
        <p:spPr>
          <a:xfrm>
            <a:off x="7415212" y="5943600"/>
            <a:ext cx="1728787" cy="914400"/>
          </a:xfrm>
          <a:prstGeom prst="rect">
            <a:avLst/>
          </a:prstGeom>
          <a:noFill/>
          <a:ln>
            <a:noFill/>
          </a:ln>
        </p:spPr>
      </p:pic>
      <p:sp>
        <p:nvSpPr>
          <p:cNvPr id="25" name="Google Shape;25;p297"/>
          <p:cNvSpPr txBox="1"/>
          <p:nvPr/>
        </p:nvSpPr>
        <p:spPr>
          <a:xfrm>
            <a:off x="7696200" y="5943600"/>
            <a:ext cx="1143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6" name="Google Shape;26;p297"/>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27" name="Google Shape;27;p29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28" name="Google Shape;28;p297"/>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9" name="Google Shape;29;p297"/>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0" name="Google Shape;30;p297"/>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6" name="Shape 36"/>
        <p:cNvGrpSpPr/>
        <p:nvPr/>
      </p:nvGrpSpPr>
      <p:grpSpPr>
        <a:xfrm>
          <a:off x="0" y="0"/>
          <a:ext cx="0" cy="0"/>
          <a:chOff x="0" y="0"/>
          <a:chExt cx="0" cy="0"/>
        </a:xfrm>
      </p:grpSpPr>
      <p:sp>
        <p:nvSpPr>
          <p:cNvPr id="37" name="Google Shape;37;p299"/>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38" name="Google Shape;38;p299"/>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pic>
        <p:nvPicPr>
          <p:cNvPr descr="C:\Program Files\Microsoft Office\MEDIA\CAGCAT10\j0229389.wmf" id="39" name="Google Shape;39;p299"/>
          <p:cNvPicPr preferRelativeResize="0"/>
          <p:nvPr/>
        </p:nvPicPr>
        <p:blipFill rotWithShape="1">
          <a:blip r:embed="rId2">
            <a:alphaModFix/>
          </a:blip>
          <a:srcRect b="0" l="0" r="0" t="0"/>
          <a:stretch/>
        </p:blipFill>
        <p:spPr>
          <a:xfrm>
            <a:off x="7415212" y="6019800"/>
            <a:ext cx="1728787" cy="838200"/>
          </a:xfrm>
          <a:prstGeom prst="rect">
            <a:avLst/>
          </a:prstGeom>
          <a:noFill/>
          <a:ln>
            <a:noFill/>
          </a:ln>
        </p:spPr>
      </p:pic>
      <p:sp>
        <p:nvSpPr>
          <p:cNvPr id="40" name="Google Shape;40;p299"/>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41" name="Google Shape;41;p29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42" name="Google Shape;42;p299"/>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3" name="Google Shape;43;p299"/>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4" name="Google Shape;44;p299"/>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3"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1" name="Shape 51"/>
        <p:cNvGrpSpPr/>
        <p:nvPr/>
      </p:nvGrpSpPr>
      <p:grpSpPr>
        <a:xfrm>
          <a:off x="0" y="0"/>
          <a:ext cx="0" cy="0"/>
          <a:chOff x="0" y="0"/>
          <a:chExt cx="0" cy="0"/>
        </a:xfrm>
      </p:grpSpPr>
      <p:sp>
        <p:nvSpPr>
          <p:cNvPr id="52" name="Google Shape;52;p301"/>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53" name="Google Shape;53;p301"/>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pic>
        <p:nvPicPr>
          <p:cNvPr descr="C:\Program Files\Microsoft Office\MEDIA\CAGCAT10\j0229389.wmf" id="54" name="Google Shape;54;p301"/>
          <p:cNvPicPr preferRelativeResize="0"/>
          <p:nvPr/>
        </p:nvPicPr>
        <p:blipFill rotWithShape="1">
          <a:blip r:embed="rId2">
            <a:alphaModFix/>
          </a:blip>
          <a:srcRect b="0" l="0" r="0" t="0"/>
          <a:stretch/>
        </p:blipFill>
        <p:spPr>
          <a:xfrm>
            <a:off x="7415212" y="5943600"/>
            <a:ext cx="1728787" cy="914400"/>
          </a:xfrm>
          <a:prstGeom prst="rect">
            <a:avLst/>
          </a:prstGeom>
          <a:noFill/>
          <a:ln>
            <a:noFill/>
          </a:ln>
        </p:spPr>
      </p:pic>
      <p:sp>
        <p:nvSpPr>
          <p:cNvPr id="55" name="Google Shape;55;p301"/>
          <p:cNvSpPr txBox="1"/>
          <p:nvPr/>
        </p:nvSpPr>
        <p:spPr>
          <a:xfrm>
            <a:off x="7696200" y="5943600"/>
            <a:ext cx="1143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 name="Google Shape;56;p301"/>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57" name="Google Shape;57;p301"/>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58" name="Google Shape;58;p301"/>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9" name="Google Shape;59;p301"/>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0" name="Google Shape;60;p301"/>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5"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8" name="Shape 68"/>
        <p:cNvGrpSpPr/>
        <p:nvPr/>
      </p:nvGrpSpPr>
      <p:grpSpPr>
        <a:xfrm>
          <a:off x="0" y="0"/>
          <a:ext cx="0" cy="0"/>
          <a:chOff x="0" y="0"/>
          <a:chExt cx="0" cy="0"/>
        </a:xfrm>
      </p:grpSpPr>
      <p:pic>
        <p:nvPicPr>
          <p:cNvPr descr="C:\Program Files\Microsoft Office\MEDIA\CAGCAT10\j0229389.wmf" id="69" name="Google Shape;69;p303"/>
          <p:cNvPicPr preferRelativeResize="0"/>
          <p:nvPr/>
        </p:nvPicPr>
        <p:blipFill rotWithShape="1">
          <a:blip r:embed="rId2">
            <a:alphaModFix/>
          </a:blip>
          <a:srcRect b="0" l="0" r="0" t="0"/>
          <a:stretch/>
        </p:blipFill>
        <p:spPr>
          <a:xfrm>
            <a:off x="7415212" y="5570537"/>
            <a:ext cx="1728787" cy="1287462"/>
          </a:xfrm>
          <a:prstGeom prst="rect">
            <a:avLst/>
          </a:prstGeom>
          <a:noFill/>
          <a:ln>
            <a:noFill/>
          </a:ln>
        </p:spPr>
      </p:pic>
      <p:sp>
        <p:nvSpPr>
          <p:cNvPr id="70" name="Google Shape;70;p303"/>
          <p:cNvSpPr txBox="1"/>
          <p:nvPr/>
        </p:nvSpPr>
        <p:spPr>
          <a:xfrm>
            <a:off x="7696200" y="5943600"/>
            <a:ext cx="1143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71" name="Google Shape;71;p303"/>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72" name="Google Shape;72;p30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73" name="Google Shape;73;p303"/>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4" name="Google Shape;74;p303"/>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5" name="Google Shape;75;p303"/>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3" name="Shape 83"/>
        <p:cNvGrpSpPr/>
        <p:nvPr/>
      </p:nvGrpSpPr>
      <p:grpSpPr>
        <a:xfrm>
          <a:off x="0" y="0"/>
          <a:ext cx="0" cy="0"/>
          <a:chOff x="0" y="0"/>
          <a:chExt cx="0" cy="0"/>
        </a:xfrm>
      </p:grpSpPr>
      <p:pic>
        <p:nvPicPr>
          <p:cNvPr descr="C:\Program Files\Microsoft Office\MEDIA\CAGCAT10\j0229389.wmf" id="84" name="Google Shape;84;p305"/>
          <p:cNvPicPr preferRelativeResize="0"/>
          <p:nvPr/>
        </p:nvPicPr>
        <p:blipFill rotWithShape="1">
          <a:blip r:embed="rId2">
            <a:alphaModFix/>
          </a:blip>
          <a:srcRect b="0" l="0" r="0" t="0"/>
          <a:stretch/>
        </p:blipFill>
        <p:spPr>
          <a:xfrm>
            <a:off x="7415212" y="5570537"/>
            <a:ext cx="1728787" cy="1287462"/>
          </a:xfrm>
          <a:prstGeom prst="rect">
            <a:avLst/>
          </a:prstGeom>
          <a:noFill/>
          <a:ln>
            <a:noFill/>
          </a:ln>
        </p:spPr>
      </p:pic>
      <p:sp>
        <p:nvSpPr>
          <p:cNvPr id="85" name="Google Shape;85;p305"/>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86" name="Google Shape;86;p30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87" name="Google Shape;87;p305"/>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8" name="Google Shape;88;p305"/>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9" name="Google Shape;89;p305"/>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6" name="Shape 96"/>
        <p:cNvGrpSpPr/>
        <p:nvPr/>
      </p:nvGrpSpPr>
      <p:grpSpPr>
        <a:xfrm>
          <a:off x="0" y="0"/>
          <a:ext cx="0" cy="0"/>
          <a:chOff x="0" y="0"/>
          <a:chExt cx="0" cy="0"/>
        </a:xfrm>
      </p:grpSpPr>
      <p:sp>
        <p:nvSpPr>
          <p:cNvPr id="97" name="Google Shape;97;p307"/>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98" name="Google Shape;98;p307"/>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pic>
        <p:nvPicPr>
          <p:cNvPr descr="C:\Program Files\Microsoft Office\MEDIA\CAGCAT10\j0229389.wmf" id="99" name="Google Shape;99;p307"/>
          <p:cNvPicPr preferRelativeResize="0"/>
          <p:nvPr/>
        </p:nvPicPr>
        <p:blipFill rotWithShape="1">
          <a:blip r:embed="rId2">
            <a:alphaModFix/>
          </a:blip>
          <a:srcRect b="0" l="0" r="0" t="0"/>
          <a:stretch/>
        </p:blipFill>
        <p:spPr>
          <a:xfrm>
            <a:off x="7415212" y="5570537"/>
            <a:ext cx="1728787" cy="1287462"/>
          </a:xfrm>
          <a:prstGeom prst="rect">
            <a:avLst/>
          </a:prstGeom>
          <a:noFill/>
          <a:ln>
            <a:noFill/>
          </a:ln>
        </p:spPr>
      </p:pic>
      <p:sp>
        <p:nvSpPr>
          <p:cNvPr id="100" name="Google Shape;100;p307"/>
          <p:cNvSpPr txBox="1"/>
          <p:nvPr/>
        </p:nvSpPr>
        <p:spPr>
          <a:xfrm>
            <a:off x="7696200" y="5943600"/>
            <a:ext cx="1143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1" name="Google Shape;101;p307"/>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102" name="Google Shape;102;p30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103" name="Google Shape;103;p307"/>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4" name="Google Shape;104;p307"/>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5" name="Google Shape;105;p307"/>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5" name="Shape 115"/>
        <p:cNvGrpSpPr/>
        <p:nvPr/>
      </p:nvGrpSpPr>
      <p:grpSpPr>
        <a:xfrm>
          <a:off x="0" y="0"/>
          <a:ext cx="0" cy="0"/>
          <a:chOff x="0" y="0"/>
          <a:chExt cx="0" cy="0"/>
        </a:xfrm>
      </p:grpSpPr>
      <p:sp>
        <p:nvSpPr>
          <p:cNvPr id="116" name="Google Shape;116;p309"/>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17" name="Google Shape;117;p309"/>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18" name="Google Shape;118;p309"/>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119" name="Google Shape;119;p30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120" name="Google Shape;120;p309"/>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1" name="Google Shape;121;p309"/>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2" name="Google Shape;122;p309"/>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3" name="Shape 123"/>
        <p:cNvGrpSpPr/>
        <p:nvPr/>
      </p:nvGrpSpPr>
      <p:grpSpPr>
        <a:xfrm>
          <a:off x="0" y="0"/>
          <a:ext cx="0" cy="0"/>
          <a:chOff x="0" y="0"/>
          <a:chExt cx="0" cy="0"/>
        </a:xfrm>
      </p:grpSpPr>
      <p:sp>
        <p:nvSpPr>
          <p:cNvPr id="124" name="Google Shape;124;p310"/>
          <p:cNvSpPr/>
          <p:nvPr/>
        </p:nvSpPr>
        <p:spPr>
          <a:xfrm rot="10800000">
            <a:off x="1" y="1142899"/>
            <a:ext cx="9144000" cy="5562705"/>
          </a:xfrm>
          <a:custGeom>
            <a:rect b="b" l="l" r="r" t="t"/>
            <a:pathLst>
              <a:path extrusionOk="0" h="20252" w="21600">
                <a:moveTo>
                  <a:pt x="0" y="0"/>
                </a:moveTo>
                <a:lnTo>
                  <a:pt x="21600" y="0"/>
                </a:lnTo>
                <a:lnTo>
                  <a:pt x="21600" y="17322"/>
                </a:lnTo>
                <a:cubicBezTo>
                  <a:pt x="10800" y="17322"/>
                  <a:pt x="10056" y="24231"/>
                  <a:pt x="0" y="20252"/>
                </a:cubicBezTo>
                <a:lnTo>
                  <a:pt x="0" y="0"/>
                </a:lnTo>
                <a:close/>
              </a:path>
            </a:pathLst>
          </a:custGeom>
          <a:gradFill>
            <a:gsLst>
              <a:gs pos="0">
                <a:srgbClr val="0000FF">
                  <a:alpha val="0"/>
                </a:srgbClr>
              </a:gs>
              <a:gs pos="65000">
                <a:srgbClr val="0000FF">
                  <a:alpha val="0"/>
                </a:srgbClr>
              </a:gs>
              <a:gs pos="100000">
                <a:srgbClr val="4E4EFF">
                  <a:alpha val="54901"/>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25" name="Google Shape;125;p310"/>
          <p:cNvSpPr/>
          <p:nvPr/>
        </p:nvSpPr>
        <p:spPr>
          <a:xfrm rot="10800000">
            <a:off x="1" y="1341134"/>
            <a:ext cx="9144000" cy="4480425"/>
          </a:xfrm>
          <a:custGeom>
            <a:rect b="b" l="l" r="r" t="t"/>
            <a:pathLst>
              <a:path extrusionOk="0" h="20032" w="21600">
                <a:moveTo>
                  <a:pt x="0" y="0"/>
                </a:moveTo>
                <a:lnTo>
                  <a:pt x="21600" y="0"/>
                </a:lnTo>
                <a:lnTo>
                  <a:pt x="21600" y="17322"/>
                </a:lnTo>
                <a:cubicBezTo>
                  <a:pt x="10800" y="17322"/>
                  <a:pt x="8684" y="24776"/>
                  <a:pt x="0" y="20032"/>
                </a:cubicBezTo>
                <a:lnTo>
                  <a:pt x="0" y="0"/>
                </a:lnTo>
                <a:close/>
              </a:path>
            </a:pathLst>
          </a:custGeom>
          <a:gradFill>
            <a:gsLst>
              <a:gs pos="0">
                <a:srgbClr val="0000FF">
                  <a:alpha val="0"/>
                </a:srgbClr>
              </a:gs>
              <a:gs pos="65000">
                <a:srgbClr val="0000FF">
                  <a:alpha val="0"/>
                </a:srgbClr>
              </a:gs>
              <a:gs pos="100000">
                <a:srgbClr val="8484FF">
                  <a:alpha val="29803"/>
                </a:srgbClr>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pic>
        <p:nvPicPr>
          <p:cNvPr descr="C:\Program Files\Microsoft Office\MEDIA\CAGCAT10\j0229389.wmf" id="126" name="Google Shape;126;p310"/>
          <p:cNvPicPr preferRelativeResize="0"/>
          <p:nvPr/>
        </p:nvPicPr>
        <p:blipFill rotWithShape="1">
          <a:blip r:embed="rId2">
            <a:alphaModFix/>
          </a:blip>
          <a:srcRect b="0" l="0" r="0" t="0"/>
          <a:stretch/>
        </p:blipFill>
        <p:spPr>
          <a:xfrm>
            <a:off x="7415212" y="5570537"/>
            <a:ext cx="1728787" cy="1287462"/>
          </a:xfrm>
          <a:prstGeom prst="rect">
            <a:avLst/>
          </a:prstGeom>
          <a:noFill/>
          <a:ln>
            <a:noFill/>
          </a:ln>
        </p:spPr>
      </p:pic>
      <p:sp>
        <p:nvSpPr>
          <p:cNvPr id="127" name="Google Shape;127;p310"/>
          <p:cNvSpPr txBox="1"/>
          <p:nvPr/>
        </p:nvSpPr>
        <p:spPr>
          <a:xfrm>
            <a:off x="7696200" y="5943600"/>
            <a:ext cx="1143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 name="Google Shape;128;p310"/>
          <p:cNvSpPr txBox="1"/>
          <p:nvPr>
            <p:ph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lvl1pPr lvl="0"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1pPr>
            <a:lvl2pPr lvl="1"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2pPr>
            <a:lvl3pPr lvl="2"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3pPr>
            <a:lvl4pPr lvl="3"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4pPr>
            <a:lvl5pPr lvl="4"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5pPr>
            <a:lvl6pPr lvl="5"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6pPr>
            <a:lvl7pPr lvl="6"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7pPr>
            <a:lvl8pPr lvl="7"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8pPr>
            <a:lvl9pPr lvl="8" marR="0" rtl="0" algn="l">
              <a:spcBef>
                <a:spcPts val="0"/>
              </a:spcBef>
              <a:spcAft>
                <a:spcPts val="0"/>
              </a:spcAft>
              <a:buSzPts val="1400"/>
              <a:buNone/>
              <a:defRPr b="1" i="0" sz="4800" u="none" cap="none" strike="noStrike">
                <a:solidFill>
                  <a:srgbClr val="FFFFD2"/>
                </a:solidFill>
                <a:latin typeface="Constantia"/>
                <a:ea typeface="Constantia"/>
                <a:cs typeface="Constantia"/>
                <a:sym typeface="Constantia"/>
              </a:defRPr>
            </a:lvl9pPr>
          </a:lstStyle>
          <a:p/>
        </p:txBody>
      </p:sp>
      <p:sp>
        <p:nvSpPr>
          <p:cNvPr id="129" name="Google Shape;129;p31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accent1"/>
              </a:buClr>
              <a:buSzPts val="2100"/>
              <a:buFont typeface="Noto Sans Symbols"/>
              <a:buChar char="◆"/>
              <a:defRPr b="0" i="0" sz="3000" u="none" cap="none" strike="noStrike">
                <a:solidFill>
                  <a:schemeClr val="lt1"/>
                </a:solidFill>
                <a:latin typeface="Cambria"/>
                <a:ea typeface="Cambria"/>
                <a:cs typeface="Cambria"/>
                <a:sym typeface="Cambria"/>
              </a:defRPr>
            </a:lvl1pPr>
            <a:lvl2pPr indent="-393700" lvl="1" marL="914400" marR="0" rtl="0" algn="l">
              <a:spcBef>
                <a:spcPts val="520"/>
              </a:spcBef>
              <a:spcAft>
                <a:spcPts val="0"/>
              </a:spcAft>
              <a:buClr>
                <a:schemeClr val="accent2"/>
              </a:buClr>
              <a:buSzPts val="2600"/>
              <a:buFont typeface="Noto Sans Symbols"/>
              <a:buChar char="⬥"/>
              <a:defRPr b="0" i="0" sz="2600" u="none" cap="none" strike="noStrike">
                <a:solidFill>
                  <a:schemeClr val="lt1"/>
                </a:solidFill>
                <a:latin typeface="Cambria"/>
                <a:ea typeface="Cambria"/>
                <a:cs typeface="Cambria"/>
                <a:sym typeface="Cambria"/>
              </a:defRPr>
            </a:lvl2pPr>
            <a:lvl3pPr indent="-381000" lvl="2" marL="1371600" marR="0" rtl="0" algn="l">
              <a:spcBef>
                <a:spcPts val="480"/>
              </a:spcBef>
              <a:spcAft>
                <a:spcPts val="0"/>
              </a:spcAft>
              <a:buClr>
                <a:srgbClr val="FF953E"/>
              </a:buClr>
              <a:buSzPts val="2400"/>
              <a:buFont typeface="Noto Sans Symbols"/>
              <a:buChar char="⬥"/>
              <a:defRPr b="0" i="0" sz="2400" u="none" cap="none" strike="noStrike">
                <a:solidFill>
                  <a:schemeClr val="lt1"/>
                </a:solidFill>
                <a:latin typeface="Cambria"/>
                <a:ea typeface="Cambria"/>
                <a:cs typeface="Cambria"/>
                <a:sym typeface="Cambria"/>
              </a:defRPr>
            </a:lvl3pPr>
            <a:lvl4pPr indent="-368300" lvl="3" marL="1828800" marR="0" rtl="0" algn="l">
              <a:spcBef>
                <a:spcPts val="440"/>
              </a:spcBef>
              <a:spcAft>
                <a:spcPts val="0"/>
              </a:spcAft>
              <a:buClr>
                <a:srgbClr val="F8BD52"/>
              </a:buClr>
              <a:buSzPts val="2200"/>
              <a:buFont typeface="Noto Sans Symbols"/>
              <a:buChar char="⬥"/>
              <a:defRPr b="0" i="0" sz="2200" u="none" cap="none" strike="noStrike">
                <a:solidFill>
                  <a:schemeClr val="lt1"/>
                </a:solidFill>
                <a:latin typeface="Cambria"/>
                <a:ea typeface="Cambria"/>
                <a:cs typeface="Cambria"/>
                <a:sym typeface="Cambria"/>
              </a:defRPr>
            </a:lvl4pPr>
            <a:lvl5pPr indent="-355600" lvl="4" marL="2286000" marR="0" rtl="0" algn="l">
              <a:spcBef>
                <a:spcPts val="400"/>
              </a:spcBef>
              <a:spcAft>
                <a:spcPts val="0"/>
              </a:spcAft>
              <a:buClr>
                <a:srgbClr val="46A6BD"/>
              </a:buClr>
              <a:buSzPts val="2000"/>
              <a:buFont typeface="Noto Sans Symbols"/>
              <a:buChar char="⬥"/>
              <a:defRPr b="0" i="0" sz="2000" u="none" cap="none" strike="noStrike">
                <a:solidFill>
                  <a:schemeClr val="lt1"/>
                </a:solidFill>
                <a:latin typeface="Cambria"/>
                <a:ea typeface="Cambria"/>
                <a:cs typeface="Cambria"/>
                <a:sym typeface="Cambria"/>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Cambria"/>
                <a:ea typeface="Cambria"/>
                <a:cs typeface="Cambria"/>
                <a:sym typeface="Cambria"/>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Cambria"/>
                <a:ea typeface="Cambria"/>
                <a:cs typeface="Cambria"/>
                <a:sym typeface="Cambria"/>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Cambria"/>
                <a:ea typeface="Cambria"/>
                <a:cs typeface="Cambria"/>
                <a:sym typeface="Cambria"/>
              </a:defRPr>
            </a:lvl9pPr>
          </a:lstStyle>
          <a:p/>
        </p:txBody>
      </p:sp>
      <p:sp>
        <p:nvSpPr>
          <p:cNvPr id="130" name="Google Shape;130;p310"/>
          <p:cNvSpPr txBox="1"/>
          <p:nvPr>
            <p:ph idx="10" type="dt"/>
          </p:nvPr>
        </p:nvSpPr>
        <p:spPr>
          <a:xfrm>
            <a:off x="457200" y="6356350"/>
            <a:ext cx="19812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1" name="Google Shape;131;p310"/>
          <p:cNvSpPr txBox="1"/>
          <p:nvPr>
            <p:ph idx="11" type="ftr"/>
          </p:nvPr>
        </p:nvSpPr>
        <p:spPr>
          <a:xfrm>
            <a:off x="2438400" y="6356350"/>
            <a:ext cx="2895600" cy="365125"/>
          </a:xfrm>
          <a:prstGeom prst="rect">
            <a:avLst/>
          </a:prstGeom>
          <a:noFill/>
          <a:ln>
            <a:noFill/>
          </a:ln>
        </p:spPr>
        <p:txBody>
          <a:bodyPr anchorCtr="0" anchor="b" bIns="45700" lIns="0"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2" name="Google Shape;132;p310"/>
          <p:cNvSpPr txBox="1"/>
          <p:nvPr>
            <p:ph idx="12" type="sldNum"/>
          </p:nvPr>
        </p:nvSpPr>
        <p:spPr>
          <a:xfrm>
            <a:off x="8153400" y="6356350"/>
            <a:ext cx="533400" cy="365125"/>
          </a:xfrm>
          <a:prstGeom prst="rect">
            <a:avLst/>
          </a:prstGeom>
          <a:noFill/>
          <a:ln>
            <a:noFill/>
          </a:ln>
        </p:spPr>
        <p:txBody>
          <a:bodyPr anchorCtr="0" anchor="b" bIns="45700" lIns="91425" spcFirstLastPara="1" rIns="0" wrap="square" tIns="45700">
            <a:noAutofit/>
          </a:bodyPr>
          <a:lstStyle>
            <a:lvl1pPr indent="0" lvl="0"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1pPr>
            <a:lvl2pPr indent="0" lvl="1"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2pPr>
            <a:lvl3pPr indent="0" lvl="2"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3pPr>
            <a:lvl4pPr indent="0" lvl="3"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4pPr>
            <a:lvl5pPr indent="0" lvl="4"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5pPr>
            <a:lvl6pPr indent="0" lvl="5"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6pPr>
            <a:lvl7pPr indent="0" lvl="6"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7pPr>
            <a:lvl8pPr indent="0" lvl="7"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8pPr>
            <a:lvl9pPr indent="0" lvl="8" marL="0" marR="0" rtl="0" algn="r">
              <a:lnSpc>
                <a:spcPct val="100000"/>
              </a:lnSpc>
              <a:spcBef>
                <a:spcPts val="0"/>
              </a:spcBef>
              <a:spcAft>
                <a:spcPts val="0"/>
              </a:spcAft>
              <a:buClr>
                <a:srgbClr val="BCB7A8"/>
              </a:buClr>
              <a:buSzPts val="1400"/>
              <a:buFont typeface="Arial"/>
              <a:buNone/>
              <a:defRPr b="0" i="0" sz="1400" u="none">
                <a:solidFill>
                  <a:srgbClr val="BCB7A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4"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55.png"/><Relationship Id="rId4" Type="http://schemas.openxmlformats.org/officeDocument/2006/relationships/image" Target="../media/image5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55.png"/><Relationship Id="rId4" Type="http://schemas.openxmlformats.org/officeDocument/2006/relationships/image" Target="../media/image5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image" Target="../media/image4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image" Target="../media/image49.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gi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5.xml"/><Relationship Id="rId3" Type="http://schemas.openxmlformats.org/officeDocument/2006/relationships/image" Target="../media/image34.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 Id="rId3" Type="http://schemas.openxmlformats.org/officeDocument/2006/relationships/image" Target="../media/image54.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8.xml"/><Relationship Id="rId3" Type="http://schemas.openxmlformats.org/officeDocument/2006/relationships/image" Target="../media/image53.png"/><Relationship Id="rId4" Type="http://schemas.openxmlformats.org/officeDocument/2006/relationships/image" Target="../media/image61.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 Id="rId3" Type="http://schemas.openxmlformats.org/officeDocument/2006/relationships/image" Target="../media/image64.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image" Target="../media/image51.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3.xml"/><Relationship Id="rId3" Type="http://schemas.openxmlformats.org/officeDocument/2006/relationships/image" Target="../media/image59.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4.xml"/><Relationship Id="rId3" Type="http://schemas.openxmlformats.org/officeDocument/2006/relationships/image" Target="../media/image58.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 Id="rId3" Type="http://schemas.openxmlformats.org/officeDocument/2006/relationships/image" Target="../media/image6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 Id="rId3" Type="http://schemas.openxmlformats.org/officeDocument/2006/relationships/image" Target="../media/image60.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 Id="rId3"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 Id="rId3" Type="http://schemas.openxmlformats.org/officeDocument/2006/relationships/image" Target="../media/image60.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 Id="rId3" Type="http://schemas.openxmlformats.org/officeDocument/2006/relationships/image" Target="../media/image65.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image" Target="../media/image73.jp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 Id="rId3" Type="http://schemas.openxmlformats.org/officeDocument/2006/relationships/image" Target="../media/image73.jp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3.xml"/><Relationship Id="rId3" Type="http://schemas.openxmlformats.org/officeDocument/2006/relationships/image" Target="../media/image34.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 Id="rId3" Type="http://schemas.openxmlformats.org/officeDocument/2006/relationships/image" Target="../media/image68.jp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 Id="rId3" Type="http://schemas.openxmlformats.org/officeDocument/2006/relationships/image" Target="../media/image75.jp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 Id="rId3" Type="http://schemas.openxmlformats.org/officeDocument/2006/relationships/image" Target="../media/image6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 Id="rId3" Type="http://schemas.openxmlformats.org/officeDocument/2006/relationships/image" Target="../media/image79.jp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 Id="rId3" Type="http://schemas.openxmlformats.org/officeDocument/2006/relationships/image" Target="../media/image78.jp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 Id="rId3" Type="http://schemas.openxmlformats.org/officeDocument/2006/relationships/image" Target="../media/image80.jp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 Id="rId3" Type="http://schemas.openxmlformats.org/officeDocument/2006/relationships/image" Target="../media/image81.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 Id="rId3" Type="http://schemas.openxmlformats.org/officeDocument/2006/relationships/image" Target="../media/image67.jp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 Id="rId3" Type="http://schemas.openxmlformats.org/officeDocument/2006/relationships/image" Target="../media/image69.jp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 Id="rId3" Type="http://schemas.openxmlformats.org/officeDocument/2006/relationships/image" Target="../media/image71.jp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 Id="rId3" Type="http://schemas.openxmlformats.org/officeDocument/2006/relationships/image" Target="../media/image82.png"/><Relationship Id="rId4" Type="http://schemas.openxmlformats.org/officeDocument/2006/relationships/image" Target="../media/image86.png"/><Relationship Id="rId5" Type="http://schemas.openxmlformats.org/officeDocument/2006/relationships/image" Target="../media/image77.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 Id="rId3" Type="http://schemas.openxmlformats.org/officeDocument/2006/relationships/image" Target="../media/image76.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 Id="rId3" Type="http://schemas.openxmlformats.org/officeDocument/2006/relationships/image" Target="../media/image8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 Id="rId3" Type="http://schemas.openxmlformats.org/officeDocument/2006/relationships/image" Target="../media/image8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 Id="rId3" Type="http://schemas.openxmlformats.org/officeDocument/2006/relationships/image" Target="../media/image89.jp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 Id="rId3" Type="http://schemas.openxmlformats.org/officeDocument/2006/relationships/image" Target="../media/image87.jp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 Id="rId3" Type="http://schemas.openxmlformats.org/officeDocument/2006/relationships/image" Target="../media/image90.jpg"/><Relationship Id="rId4" Type="http://schemas.openxmlformats.org/officeDocument/2006/relationships/image" Target="../media/image84.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 Id="rId3" Type="http://schemas.openxmlformats.org/officeDocument/2006/relationships/image" Target="../media/image93.jp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 Id="rId3" Type="http://schemas.openxmlformats.org/officeDocument/2006/relationships/image" Target="../media/image91.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0.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9.xml"/><Relationship Id="rId3"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3.xml"/><Relationship Id="rId3" Type="http://schemas.openxmlformats.org/officeDocument/2006/relationships/hyperlink" Target="http://www.sircon.com/" TargetMode="Externa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lindellce.com" TargetMode="External"/><Relationship Id="rId4" Type="http://schemas.openxmlformats.org/officeDocument/2006/relationships/hyperlink" Target="http://www.sircon.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85.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40.png"/><Relationship Id="rId5" Type="http://schemas.openxmlformats.org/officeDocument/2006/relationships/oleObject" Target="../embeddings/oleObject1.bin"/><Relationship Id="rId6" Type="http://schemas.openxmlformats.org/officeDocument/2006/relationships/image" Target="../media/image29.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vmlDrawing" Target="../drawings/vmlDrawing2.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vmlDrawing" Target="../drawings/vmlDrawing3.vml"/><Relationship Id="rId4" Type="http://schemas.openxmlformats.org/officeDocument/2006/relationships/oleObject" Target="../embeddings/oleObject4.bin"/><Relationship Id="rId5" Type="http://schemas.openxmlformats.org/officeDocument/2006/relationships/oleObject" Target="../embeddings/oleObject4.bin"/><Relationship Id="rId6" Type="http://schemas.openxmlformats.org/officeDocument/2006/relationships/image" Target="../media/image4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vmlDrawing" Target="../drawings/vmlDrawing4.vml"/><Relationship Id="rId4" Type="http://schemas.openxmlformats.org/officeDocument/2006/relationships/oleObject" Target="../embeddings/oleObject5.bin"/><Relationship Id="rId5" Type="http://schemas.openxmlformats.org/officeDocument/2006/relationships/oleObject" Target="../embeddings/oleObject5.bin"/><Relationship Id="rId6" Type="http://schemas.openxmlformats.org/officeDocument/2006/relationships/image" Target="../media/image4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vmlDrawing" Target="../drawings/vmlDrawing5.vml"/><Relationship Id="rId4" Type="http://schemas.openxmlformats.org/officeDocument/2006/relationships/oleObject" Target="../embeddings/oleObject6.bin"/><Relationship Id="rId5" Type="http://schemas.openxmlformats.org/officeDocument/2006/relationships/oleObject" Target="../embeddings/oleObject6.bin"/><Relationship Id="rId6"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46.png"/><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5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3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3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4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6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57.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
          <p:cNvSpPr txBox="1"/>
          <p:nvPr>
            <p:ph idx="4294967295" type="ctrTitle"/>
          </p:nvPr>
        </p:nvSpPr>
        <p:spPr>
          <a:xfrm>
            <a:off x="457200" y="838200"/>
            <a:ext cx="8229600" cy="216712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D1"/>
              </a:buClr>
              <a:buSzPts val="8000"/>
              <a:buFont typeface="Constantia"/>
              <a:buNone/>
            </a:pPr>
            <a:r>
              <a:rPr b="1" i="0" lang="en-US" sz="8000" u="none" cap="none" strike="noStrike">
                <a:solidFill>
                  <a:srgbClr val="FFFFD1"/>
                </a:solidFill>
                <a:latin typeface="Constantia"/>
                <a:ea typeface="Constantia"/>
                <a:cs typeface="Constantia"/>
                <a:sym typeface="Constantia"/>
              </a:rPr>
              <a:t>CONTINUING EDUCATION</a:t>
            </a:r>
            <a:endParaRPr b="1" i="0" sz="8000" u="none" cap="none" strike="noStrike">
              <a:solidFill>
                <a:srgbClr val="FFFFD1"/>
              </a:solidFill>
              <a:latin typeface="Constantia"/>
              <a:ea typeface="Constantia"/>
              <a:cs typeface="Constantia"/>
              <a:sym typeface="Constantia"/>
            </a:endParaRPr>
          </a:p>
        </p:txBody>
      </p:sp>
      <p:sp>
        <p:nvSpPr>
          <p:cNvPr id="189" name="Google Shape;189;p1"/>
          <p:cNvSpPr txBox="1"/>
          <p:nvPr/>
        </p:nvSpPr>
        <p:spPr>
          <a:xfrm>
            <a:off x="609600" y="3886200"/>
            <a:ext cx="8077200" cy="17526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lt1"/>
              </a:buClr>
              <a:buSzPts val="4800"/>
              <a:buFont typeface="Cambria"/>
              <a:buNone/>
            </a:pPr>
            <a:r>
              <a:rPr b="1" i="0" lang="en-US" sz="4800" u="none" cap="none" strike="noStrike">
                <a:solidFill>
                  <a:schemeClr val="lt1"/>
                </a:solidFill>
                <a:latin typeface="Cambria"/>
                <a:ea typeface="Cambria"/>
                <a:cs typeface="Cambria"/>
                <a:sym typeface="Cambria"/>
              </a:rPr>
              <a:t>24-HOUR LIFE &amp; HEALTH</a:t>
            </a:r>
            <a:endParaRPr/>
          </a:p>
          <a:p>
            <a:pPr indent="-342900" lvl="0" marL="342900" marR="0" rtl="0" algn="ctr">
              <a:lnSpc>
                <a:spcPct val="100000"/>
              </a:lnSpc>
              <a:spcBef>
                <a:spcPts val="960"/>
              </a:spcBef>
              <a:spcAft>
                <a:spcPts val="0"/>
              </a:spcAft>
              <a:buClr>
                <a:srgbClr val="FF0000"/>
              </a:buClr>
              <a:buSzPts val="4800"/>
              <a:buFont typeface="Cambria"/>
              <a:buNone/>
            </a:pPr>
            <a:r>
              <a:rPr b="1" i="0" lang="en-US" sz="4800" u="none" cap="none" strike="noStrike">
                <a:solidFill>
                  <a:srgbClr val="FF0000"/>
                </a:solidFill>
                <a:latin typeface="Cambria"/>
                <a:ea typeface="Cambria"/>
                <a:cs typeface="Cambria"/>
                <a:sym typeface="Cambria"/>
              </a:rPr>
              <a:t>SELF-STUDY PROGRAM</a:t>
            </a:r>
            <a:endParaRPr/>
          </a:p>
          <a:p>
            <a:pPr indent="-342900" lvl="0" marL="342900" marR="0" rtl="0" algn="ctr">
              <a:lnSpc>
                <a:spcPct val="100000"/>
              </a:lnSpc>
              <a:spcBef>
                <a:spcPts val="800"/>
              </a:spcBef>
              <a:spcAft>
                <a:spcPts val="0"/>
              </a:spcAft>
              <a:buClr>
                <a:schemeClr val="lt1"/>
              </a:buClr>
              <a:buSzPts val="4000"/>
              <a:buFont typeface="Cambria"/>
              <a:buNone/>
            </a:pPr>
            <a:r>
              <a:rPr b="1" i="0" lang="en-US" sz="4000" u="none" cap="none" strike="noStrike">
                <a:solidFill>
                  <a:schemeClr val="lt1"/>
                </a:solidFill>
                <a:latin typeface="Cambria"/>
                <a:ea typeface="Cambria"/>
                <a:cs typeface="Cambria"/>
                <a:sym typeface="Cambria"/>
              </a:rPr>
              <a:t>INCLUDING 3 HOURS IN ETHICS</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idx="4294967295" type="title"/>
          </p:nvPr>
        </p:nvSpPr>
        <p:spPr>
          <a:xfrm>
            <a:off x="457200" y="304800"/>
            <a:ext cx="8229600" cy="1143000"/>
          </a:xfrm>
          <a:prstGeom prst="rect">
            <a:avLst/>
          </a:prstGeom>
          <a:noFill/>
          <a:ln>
            <a:noFill/>
          </a:ln>
        </p:spPr>
        <p:txBody>
          <a:bodyPr anchorCtr="0" anchor="b"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6 Characteristics of Insurable Risk</a:t>
            </a:r>
            <a:endParaRPr/>
          </a:p>
        </p:txBody>
      </p:sp>
      <p:sp>
        <p:nvSpPr>
          <p:cNvPr id="261" name="Google Shape;261;p10"/>
          <p:cNvSpPr txBox="1"/>
          <p:nvPr>
            <p:ph idx="4294967295" type="body"/>
          </p:nvPr>
        </p:nvSpPr>
        <p:spPr>
          <a:xfrm>
            <a:off x="4327525" y="2133600"/>
            <a:ext cx="4816475" cy="42164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Large loss exposure</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Definite and measurable</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Chance    PURE RISK</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Predictable</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Not catastrophic </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Random</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Adverse selection</a:t>
            </a:r>
            <a:endParaRPr/>
          </a:p>
        </p:txBody>
      </p:sp>
      <p:pic>
        <p:nvPicPr>
          <p:cNvPr descr="People_Family with adult children" id="262" name="Google Shape;262;p10"/>
          <p:cNvPicPr preferRelativeResize="0"/>
          <p:nvPr/>
        </p:nvPicPr>
        <p:blipFill rotWithShape="1">
          <a:blip r:embed="rId3">
            <a:alphaModFix/>
          </a:blip>
          <a:srcRect b="0" l="14158" r="13274" t="0"/>
          <a:stretch/>
        </p:blipFill>
        <p:spPr>
          <a:xfrm>
            <a:off x="533400" y="2133600"/>
            <a:ext cx="3886200" cy="356870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00"/>
          <p:cNvSpPr txBox="1"/>
          <p:nvPr>
            <p:ph idx="4294967295" type="title"/>
          </p:nvPr>
        </p:nvSpPr>
        <p:spPr>
          <a:xfrm>
            <a:off x="457200" y="7620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Common Disaster Clause</a:t>
            </a:r>
            <a:endParaRPr/>
          </a:p>
        </p:txBody>
      </p:sp>
      <p:sp>
        <p:nvSpPr>
          <p:cNvPr id="1023" name="Google Shape;1023;p100"/>
          <p:cNvSpPr/>
          <p:nvPr/>
        </p:nvSpPr>
        <p:spPr>
          <a:xfrm>
            <a:off x="1828800" y="3733800"/>
            <a:ext cx="5486400" cy="609600"/>
          </a:xfrm>
          <a:prstGeom prst="rightArrow">
            <a:avLst>
              <a:gd fmla="val 20400" name="adj1"/>
              <a:gd fmla="val 50000" name="adj2"/>
            </a:avLst>
          </a:prstGeom>
          <a:solidFill>
            <a:schemeClr val="accent1"/>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24" name="Google Shape;1024;p100"/>
          <p:cNvSpPr txBox="1"/>
          <p:nvPr/>
        </p:nvSpPr>
        <p:spPr>
          <a:xfrm>
            <a:off x="381000" y="2925762"/>
            <a:ext cx="198120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Common accident; </a:t>
            </a:r>
            <a:br>
              <a:rPr b="0" i="0" lang="en-US" sz="2400" u="none">
                <a:solidFill>
                  <a:schemeClr val="lt1"/>
                </a:solidFill>
                <a:latin typeface="Arial"/>
                <a:ea typeface="Arial"/>
                <a:cs typeface="Arial"/>
                <a:sym typeface="Arial"/>
              </a:rPr>
            </a:br>
            <a:r>
              <a:rPr b="0" i="0" lang="en-US" sz="2400" u="none">
                <a:solidFill>
                  <a:schemeClr val="lt1"/>
                </a:solidFill>
                <a:latin typeface="Arial"/>
                <a:ea typeface="Arial"/>
                <a:cs typeface="Arial"/>
                <a:sym typeface="Arial"/>
              </a:rPr>
              <a:t>Insured </a:t>
            </a:r>
            <a:br>
              <a:rPr b="0" i="0" lang="en-US" sz="2400" u="none">
                <a:solidFill>
                  <a:schemeClr val="lt1"/>
                </a:solidFill>
                <a:latin typeface="Arial"/>
                <a:ea typeface="Arial"/>
                <a:cs typeface="Arial"/>
                <a:sym typeface="Arial"/>
              </a:rPr>
            </a:br>
            <a:r>
              <a:rPr b="0" i="0" lang="en-US" sz="2400" u="none">
                <a:solidFill>
                  <a:schemeClr val="lt1"/>
                </a:solidFill>
                <a:latin typeface="Arial"/>
                <a:ea typeface="Arial"/>
                <a:cs typeface="Arial"/>
                <a:sym typeface="Arial"/>
              </a:rPr>
              <a:t>dies</a:t>
            </a:r>
            <a:endParaRPr/>
          </a:p>
        </p:txBody>
      </p:sp>
      <p:grpSp>
        <p:nvGrpSpPr>
          <p:cNvPr id="1025" name="Google Shape;1025;p100"/>
          <p:cNvGrpSpPr/>
          <p:nvPr/>
        </p:nvGrpSpPr>
        <p:grpSpPr>
          <a:xfrm>
            <a:off x="1828800" y="2743200"/>
            <a:ext cx="1981200" cy="1066800"/>
            <a:chOff x="2133600" y="5257800"/>
            <a:chExt cx="1981200" cy="1066800"/>
          </a:xfrm>
        </p:grpSpPr>
        <p:sp>
          <p:nvSpPr>
            <p:cNvPr id="1026" name="Google Shape;1026;p100"/>
            <p:cNvSpPr/>
            <p:nvPr/>
          </p:nvSpPr>
          <p:spPr>
            <a:xfrm>
              <a:off x="2133600" y="5257800"/>
              <a:ext cx="1981200" cy="1066800"/>
            </a:xfrm>
            <a:prstGeom prst="leftRightArrowCallout">
              <a:avLst>
                <a:gd fmla="val 5603" name="adj1"/>
                <a:gd fmla="val 25000" name="adj2"/>
                <a:gd fmla="val 2908" name="adj3"/>
                <a:gd fmla="val 48123" name="adj4"/>
              </a:avLst>
            </a:prstGeom>
            <a:solidFill>
              <a:schemeClr val="accent1"/>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27" name="Google Shape;1027;p100"/>
            <p:cNvSpPr txBox="1"/>
            <p:nvPr/>
          </p:nvSpPr>
          <p:spPr>
            <a:xfrm>
              <a:off x="2590800" y="5417403"/>
              <a:ext cx="10668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15-30 days</a:t>
              </a:r>
              <a:endParaRPr/>
            </a:p>
          </p:txBody>
        </p:sp>
      </p:grpSp>
      <p:sp>
        <p:nvSpPr>
          <p:cNvPr id="1028" name="Google Shape;1028;p100"/>
          <p:cNvSpPr txBox="1"/>
          <p:nvPr/>
        </p:nvSpPr>
        <p:spPr>
          <a:xfrm>
            <a:off x="1752600" y="4343400"/>
            <a:ext cx="1981200" cy="20081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If Primary dies </a:t>
            </a:r>
            <a:r>
              <a:rPr b="0" i="0" lang="en-US" sz="2400" u="sng">
                <a:solidFill>
                  <a:schemeClr val="lt1"/>
                </a:solidFill>
                <a:latin typeface="Arial"/>
                <a:ea typeface="Arial"/>
                <a:cs typeface="Arial"/>
                <a:sym typeface="Arial"/>
              </a:rPr>
              <a:t>reverts</a:t>
            </a:r>
            <a:r>
              <a:rPr b="0" i="0" lang="en-US" sz="2400" u="none">
                <a:solidFill>
                  <a:schemeClr val="lt1"/>
                </a:solidFill>
                <a:latin typeface="Arial"/>
                <a:ea typeface="Arial"/>
                <a:cs typeface="Arial"/>
                <a:sym typeface="Arial"/>
              </a:rPr>
              <a:t> back to </a:t>
            </a:r>
            <a:r>
              <a:rPr b="0" i="0" lang="en-US" sz="2400" u="sng">
                <a:solidFill>
                  <a:schemeClr val="lt1"/>
                </a:solidFill>
                <a:latin typeface="Arial"/>
                <a:ea typeface="Arial"/>
                <a:cs typeface="Arial"/>
                <a:sym typeface="Arial"/>
              </a:rPr>
              <a:t>insured</a:t>
            </a:r>
            <a:r>
              <a:rPr b="0" i="0" lang="en-US" sz="2400" u="none">
                <a:solidFill>
                  <a:schemeClr val="lt1"/>
                </a:solidFill>
                <a:latin typeface="Arial"/>
                <a:ea typeface="Arial"/>
                <a:cs typeface="Arial"/>
                <a:sym typeface="Arial"/>
              </a:rPr>
              <a:t> died </a:t>
            </a:r>
            <a:r>
              <a:rPr b="0" i="0" lang="en-US" sz="2400" u="sng">
                <a:solidFill>
                  <a:schemeClr val="lt1"/>
                </a:solidFill>
                <a:latin typeface="Arial"/>
                <a:ea typeface="Arial"/>
                <a:cs typeface="Arial"/>
                <a:sym typeface="Arial"/>
              </a:rPr>
              <a:t>last</a:t>
            </a:r>
            <a:endParaRPr/>
          </a:p>
        </p:txBody>
      </p:sp>
      <p:sp>
        <p:nvSpPr>
          <p:cNvPr id="1029" name="Google Shape;1029;p100"/>
          <p:cNvSpPr txBox="1"/>
          <p:nvPr/>
        </p:nvSpPr>
        <p:spPr>
          <a:xfrm>
            <a:off x="4953000" y="2895600"/>
            <a:ext cx="36576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Primary outlives insured </a:t>
            </a:r>
            <a:br>
              <a:rPr b="0" i="0" lang="en-US" sz="2400" u="none">
                <a:solidFill>
                  <a:schemeClr val="lt1"/>
                </a:solidFill>
                <a:latin typeface="Arial"/>
                <a:ea typeface="Arial"/>
                <a:cs typeface="Arial"/>
                <a:sym typeface="Arial"/>
              </a:rPr>
            </a:br>
            <a:r>
              <a:rPr b="0" i="0" lang="en-US" sz="2400" u="none">
                <a:solidFill>
                  <a:schemeClr val="lt1"/>
                </a:solidFill>
                <a:latin typeface="Arial"/>
                <a:ea typeface="Arial"/>
                <a:cs typeface="Arial"/>
                <a:sym typeface="Arial"/>
              </a:rPr>
              <a:t>beyond stipulated period</a:t>
            </a:r>
            <a:endParaRPr/>
          </a:p>
        </p:txBody>
      </p:sp>
      <p:sp>
        <p:nvSpPr>
          <p:cNvPr id="1030" name="Google Shape;1030;p100"/>
          <p:cNvSpPr txBox="1"/>
          <p:nvPr/>
        </p:nvSpPr>
        <p:spPr>
          <a:xfrm>
            <a:off x="4953000" y="4343400"/>
            <a:ext cx="36576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Benefit Payable to </a:t>
            </a:r>
            <a:r>
              <a:rPr b="0" i="0" lang="en-US" sz="2400" u="sng">
                <a:solidFill>
                  <a:schemeClr val="lt1"/>
                </a:solidFill>
                <a:latin typeface="Arial"/>
                <a:ea typeface="Arial"/>
                <a:cs typeface="Arial"/>
                <a:sym typeface="Arial"/>
              </a:rPr>
              <a:t>primary/primary’s estate</a:t>
            </a:r>
            <a:endParaRPr/>
          </a:p>
        </p:txBody>
      </p:sp>
    </p:spTree>
  </p:cSld>
  <p:clrMapOvr>
    <a:masterClrMapping/>
  </p:clrMapOvr>
  <p:transition spd="slow">
    <p:fade/>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101"/>
          <p:cNvSpPr txBox="1"/>
          <p:nvPr>
            <p:ph idx="4294967295" type="title"/>
          </p:nvPr>
        </p:nvSpPr>
        <p:spPr>
          <a:xfrm>
            <a:off x="457200" y="-152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SPENDTHRIFT CLAUSE</a:t>
            </a:r>
            <a:endParaRPr b="1" i="0" sz="4800" u="none" cap="none" strike="noStrike">
              <a:solidFill>
                <a:srgbClr val="FFFFD2"/>
              </a:solidFill>
              <a:latin typeface="Constantia"/>
              <a:ea typeface="Constantia"/>
              <a:cs typeface="Constantia"/>
              <a:sym typeface="Constantia"/>
            </a:endParaRPr>
          </a:p>
        </p:txBody>
      </p:sp>
      <p:sp>
        <p:nvSpPr>
          <p:cNvPr id="1037" name="Google Shape;1037;p101"/>
          <p:cNvSpPr txBox="1"/>
          <p:nvPr>
            <p:ph idx="1" type="body"/>
          </p:nvPr>
        </p:nvSpPr>
        <p:spPr>
          <a:xfrm>
            <a:off x="457200" y="1447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520"/>
              <a:buFont typeface="Noto Sans Symbols"/>
              <a:buChar char="◆"/>
            </a:pPr>
            <a:r>
              <a:rPr b="1" i="0" lang="en-US" sz="3600" u="none">
                <a:solidFill>
                  <a:schemeClr val="lt1"/>
                </a:solidFill>
                <a:latin typeface="Cambria"/>
                <a:ea typeface="Cambria"/>
                <a:cs typeface="Cambria"/>
                <a:sym typeface="Cambria"/>
              </a:rPr>
              <a:t>SPENDTHRIFT CLAUSE </a:t>
            </a:r>
            <a:r>
              <a:rPr b="0" i="0" lang="en-US" sz="3600" u="none">
                <a:solidFill>
                  <a:schemeClr val="lt1"/>
                </a:solidFill>
                <a:latin typeface="Cambria"/>
                <a:ea typeface="Cambria"/>
                <a:cs typeface="Cambria"/>
                <a:sym typeface="Cambria"/>
              </a:rPr>
              <a:t>(very testable)           the death benefit has to be paid out in set amounts or installments, that the creditors can’t get all the death benefit. If your son gets your death benefit and he’s got debt from gambling. Instead of having all of that lump sum, it prevents any kind of creditor from attaching to your death benefit.</a:t>
            </a:r>
            <a:endParaRPr/>
          </a:p>
        </p:txBody>
      </p:sp>
    </p:spTree>
  </p:cSld>
  <p:clrMapOvr>
    <a:masterClrMapping/>
  </p:clrMapOvr>
  <p:transition spd="slow">
    <p:fade/>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02"/>
          <p:cNvSpPr txBox="1"/>
          <p:nvPr>
            <p:ph idx="4294967295" type="title"/>
          </p:nvPr>
        </p:nvSpPr>
        <p:spPr>
          <a:xfrm>
            <a:off x="457200" y="2286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Per Stirpes</a:t>
            </a:r>
            <a:endParaRPr b="1" i="0" sz="4800" u="none" cap="none" strike="noStrike">
              <a:solidFill>
                <a:srgbClr val="FFFFD2"/>
              </a:solidFill>
              <a:latin typeface="Constantia"/>
              <a:ea typeface="Constantia"/>
              <a:cs typeface="Constantia"/>
              <a:sym typeface="Constantia"/>
            </a:endParaRPr>
          </a:p>
        </p:txBody>
      </p:sp>
      <p:pic>
        <p:nvPicPr>
          <p:cNvPr descr="C:\Users\Callister\AppData\Local\Microsoft\Windows\Temporary Internet Files\Content.IE5\9WC0OI17\MCj03646820000[1].wmf" id="1044" name="Google Shape;1044;p102"/>
          <p:cNvPicPr preferRelativeResize="0"/>
          <p:nvPr/>
        </p:nvPicPr>
        <p:blipFill rotWithShape="1">
          <a:blip r:embed="rId3">
            <a:alphaModFix/>
          </a:blip>
          <a:srcRect b="0" l="0" r="0" t="0"/>
          <a:stretch/>
        </p:blipFill>
        <p:spPr>
          <a:xfrm>
            <a:off x="3276600" y="4800600"/>
            <a:ext cx="965200" cy="1011237"/>
          </a:xfrm>
          <a:prstGeom prst="rect">
            <a:avLst/>
          </a:prstGeom>
          <a:noFill/>
          <a:ln>
            <a:noFill/>
          </a:ln>
        </p:spPr>
      </p:pic>
      <p:grpSp>
        <p:nvGrpSpPr>
          <p:cNvPr id="1045" name="Google Shape;1045;p102"/>
          <p:cNvGrpSpPr/>
          <p:nvPr/>
        </p:nvGrpSpPr>
        <p:grpSpPr>
          <a:xfrm>
            <a:off x="5105400" y="2006600"/>
            <a:ext cx="1827212" cy="4064000"/>
            <a:chOff x="4267483" y="0"/>
            <a:chExt cx="1826986" cy="4064000"/>
          </a:xfrm>
        </p:grpSpPr>
        <p:sp>
          <p:nvSpPr>
            <p:cNvPr id="1046" name="Google Shape;1046;p102"/>
            <p:cNvSpPr/>
            <p:nvPr/>
          </p:nvSpPr>
          <p:spPr>
            <a:xfrm>
              <a:off x="4267483" y="0"/>
              <a:ext cx="1826986" cy="4064000"/>
            </a:xfrm>
            <a:prstGeom prst="roundRect">
              <a:avLst>
                <a:gd fmla="val 10000" name="adj"/>
              </a:avLst>
            </a:prstGeom>
            <a:solidFill>
              <a:srgbClr val="CEE0E7"/>
            </a:solidFill>
            <a:ln>
              <a:noFill/>
            </a:ln>
            <a:effectLst>
              <a:outerShdw blurRad="50800" rotWithShape="0" dir="5400000" dist="25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02"/>
            <p:cNvSpPr txBox="1"/>
            <p:nvPr/>
          </p:nvSpPr>
          <p:spPr>
            <a:xfrm>
              <a:off x="4267483" y="0"/>
              <a:ext cx="1826986" cy="1219200"/>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Cambria"/>
                <a:buNone/>
              </a:pPr>
              <a:r>
                <a:rPr b="0" i="0" lang="en-US" sz="2400" u="none">
                  <a:solidFill>
                    <a:srgbClr val="000000"/>
                  </a:solidFill>
                  <a:latin typeface="Cambria"/>
                  <a:ea typeface="Cambria"/>
                  <a:cs typeface="Cambria"/>
                  <a:sym typeface="Cambria"/>
                </a:rPr>
                <a:t>3</a:t>
              </a:r>
              <a:r>
                <a:rPr b="0" baseline="30000" i="0" lang="en-US" sz="2400" u="none">
                  <a:solidFill>
                    <a:srgbClr val="000000"/>
                  </a:solidFill>
                  <a:latin typeface="Cambria"/>
                  <a:ea typeface="Cambria"/>
                  <a:cs typeface="Cambria"/>
                  <a:sym typeface="Cambria"/>
                </a:rPr>
                <a:t>rd</a:t>
              </a:r>
              <a:r>
                <a:rPr b="0" i="0" lang="en-US" sz="2400" u="none">
                  <a:solidFill>
                    <a:srgbClr val="000000"/>
                  </a:solidFill>
                  <a:latin typeface="Cambria"/>
                  <a:ea typeface="Cambria"/>
                  <a:cs typeface="Cambria"/>
                  <a:sym typeface="Cambria"/>
                </a:rPr>
                <a:t> Generation</a:t>
              </a:r>
              <a:endParaRPr/>
            </a:p>
          </p:txBody>
        </p:sp>
      </p:grpSp>
      <p:grpSp>
        <p:nvGrpSpPr>
          <p:cNvPr id="1048" name="Google Shape;1048;p102"/>
          <p:cNvGrpSpPr/>
          <p:nvPr/>
        </p:nvGrpSpPr>
        <p:grpSpPr>
          <a:xfrm>
            <a:off x="2973387" y="2006600"/>
            <a:ext cx="1825625" cy="4064000"/>
            <a:chOff x="2134506" y="0"/>
            <a:chExt cx="1826986" cy="4064000"/>
          </a:xfrm>
        </p:grpSpPr>
        <p:sp>
          <p:nvSpPr>
            <p:cNvPr id="1049" name="Google Shape;1049;p102"/>
            <p:cNvSpPr/>
            <p:nvPr/>
          </p:nvSpPr>
          <p:spPr>
            <a:xfrm>
              <a:off x="2134506" y="0"/>
              <a:ext cx="1826986" cy="4064000"/>
            </a:xfrm>
            <a:prstGeom prst="roundRect">
              <a:avLst>
                <a:gd fmla="val 10000" name="adj"/>
              </a:avLst>
            </a:prstGeom>
            <a:solidFill>
              <a:srgbClr val="CEE0E7"/>
            </a:solidFill>
            <a:ln>
              <a:noFill/>
            </a:ln>
            <a:effectLst>
              <a:outerShdw blurRad="50800" rotWithShape="0" dir="5400000" dist="25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02"/>
            <p:cNvSpPr txBox="1"/>
            <p:nvPr/>
          </p:nvSpPr>
          <p:spPr>
            <a:xfrm>
              <a:off x="2134506" y="0"/>
              <a:ext cx="1826986" cy="1219200"/>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Cambria"/>
                <a:buNone/>
              </a:pPr>
              <a:r>
                <a:rPr b="0" i="0" lang="en-US" sz="2400" u="none">
                  <a:solidFill>
                    <a:srgbClr val="000000"/>
                  </a:solidFill>
                  <a:latin typeface="Cambria"/>
                  <a:ea typeface="Cambria"/>
                  <a:cs typeface="Cambria"/>
                  <a:sym typeface="Cambria"/>
                </a:rPr>
                <a:t>2</a:t>
              </a:r>
              <a:r>
                <a:rPr b="0" baseline="30000" i="0" lang="en-US" sz="2400" u="none">
                  <a:solidFill>
                    <a:srgbClr val="000000"/>
                  </a:solidFill>
                  <a:latin typeface="Cambria"/>
                  <a:ea typeface="Cambria"/>
                  <a:cs typeface="Cambria"/>
                  <a:sym typeface="Cambria"/>
                </a:rPr>
                <a:t>nd</a:t>
              </a:r>
              <a:r>
                <a:rPr b="0" i="0" lang="en-US" sz="2400" u="none">
                  <a:solidFill>
                    <a:srgbClr val="000000"/>
                  </a:solidFill>
                  <a:latin typeface="Cambria"/>
                  <a:ea typeface="Cambria"/>
                  <a:cs typeface="Cambria"/>
                  <a:sym typeface="Cambria"/>
                </a:rPr>
                <a:t> Generation</a:t>
              </a:r>
              <a:endParaRPr/>
            </a:p>
          </p:txBody>
        </p:sp>
      </p:grpSp>
      <p:grpSp>
        <p:nvGrpSpPr>
          <p:cNvPr id="1051" name="Google Shape;1051;p102"/>
          <p:cNvGrpSpPr/>
          <p:nvPr/>
        </p:nvGrpSpPr>
        <p:grpSpPr>
          <a:xfrm>
            <a:off x="839787" y="2006600"/>
            <a:ext cx="1827212" cy="4064000"/>
            <a:chOff x="1530" y="0"/>
            <a:chExt cx="1826986" cy="4064000"/>
          </a:xfrm>
        </p:grpSpPr>
        <p:sp>
          <p:nvSpPr>
            <p:cNvPr id="1052" name="Google Shape;1052;p102"/>
            <p:cNvSpPr/>
            <p:nvPr/>
          </p:nvSpPr>
          <p:spPr>
            <a:xfrm>
              <a:off x="1530" y="0"/>
              <a:ext cx="1826986" cy="4064000"/>
            </a:xfrm>
            <a:prstGeom prst="roundRect">
              <a:avLst>
                <a:gd fmla="val 10000" name="adj"/>
              </a:avLst>
            </a:prstGeom>
            <a:solidFill>
              <a:srgbClr val="CEE0E7"/>
            </a:solidFill>
            <a:ln>
              <a:noFill/>
            </a:ln>
            <a:effectLst>
              <a:outerShdw blurRad="50800" rotWithShape="0" dir="5400000" dist="25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02"/>
            <p:cNvSpPr txBox="1"/>
            <p:nvPr/>
          </p:nvSpPr>
          <p:spPr>
            <a:xfrm>
              <a:off x="1530" y="0"/>
              <a:ext cx="1826986" cy="1219200"/>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Cambria"/>
                <a:buNone/>
              </a:pPr>
              <a:r>
                <a:rPr b="0" i="0" lang="en-US" sz="2400" u="none">
                  <a:solidFill>
                    <a:srgbClr val="000000"/>
                  </a:solidFill>
                  <a:latin typeface="Cambria"/>
                  <a:ea typeface="Cambria"/>
                  <a:cs typeface="Cambria"/>
                  <a:sym typeface="Cambria"/>
                </a:rPr>
                <a:t>1</a:t>
              </a:r>
              <a:r>
                <a:rPr b="0" baseline="30000" i="0" lang="en-US" sz="2400" u="none">
                  <a:solidFill>
                    <a:srgbClr val="000000"/>
                  </a:solidFill>
                  <a:latin typeface="Cambria"/>
                  <a:ea typeface="Cambria"/>
                  <a:cs typeface="Cambria"/>
                  <a:sym typeface="Cambria"/>
                </a:rPr>
                <a:t>st</a:t>
              </a:r>
              <a:r>
                <a:rPr b="0" i="0" lang="en-US" sz="2400" u="none">
                  <a:solidFill>
                    <a:srgbClr val="000000"/>
                  </a:solidFill>
                  <a:latin typeface="Cambria"/>
                  <a:ea typeface="Cambria"/>
                  <a:cs typeface="Cambria"/>
                  <a:sym typeface="Cambria"/>
                </a:rPr>
                <a:t> Generation</a:t>
              </a:r>
              <a:endParaRPr/>
            </a:p>
          </p:txBody>
        </p:sp>
      </p:grpSp>
      <p:grpSp>
        <p:nvGrpSpPr>
          <p:cNvPr id="1054" name="Google Shape;1054;p102"/>
          <p:cNvGrpSpPr/>
          <p:nvPr/>
        </p:nvGrpSpPr>
        <p:grpSpPr>
          <a:xfrm>
            <a:off x="992187" y="4184650"/>
            <a:ext cx="1530350" cy="765175"/>
            <a:chOff x="154525" y="2177831"/>
            <a:chExt cx="1529953" cy="764976"/>
          </a:xfrm>
        </p:grpSpPr>
        <p:sp>
          <p:nvSpPr>
            <p:cNvPr id="1055" name="Google Shape;1055;p102"/>
            <p:cNvSpPr/>
            <p:nvPr/>
          </p:nvSpPr>
          <p:spPr>
            <a:xfrm>
              <a:off x="154525" y="2177831"/>
              <a:ext cx="1529953" cy="764976"/>
            </a:xfrm>
            <a:prstGeom prst="roundRect">
              <a:avLst>
                <a:gd fmla="val 10000" name="adj"/>
              </a:avLst>
            </a:prstGeom>
            <a:gradFill>
              <a:gsLst>
                <a:gs pos="0">
                  <a:srgbClr val="FFB21B"/>
                </a:gs>
                <a:gs pos="60000">
                  <a:srgbClr val="FFC927"/>
                </a:gs>
                <a:gs pos="100000">
                  <a:srgbClr val="FFD965"/>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02"/>
            <p:cNvSpPr txBox="1"/>
            <p:nvPr/>
          </p:nvSpPr>
          <p:spPr>
            <a:xfrm>
              <a:off x="176744" y="2200050"/>
              <a:ext cx="1485515"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Bob</a:t>
              </a:r>
              <a:endParaRPr/>
            </a:p>
          </p:txBody>
        </p:sp>
      </p:grpSp>
      <p:grpSp>
        <p:nvGrpSpPr>
          <p:cNvPr id="1057" name="Google Shape;1057;p102"/>
          <p:cNvGrpSpPr/>
          <p:nvPr/>
        </p:nvGrpSpPr>
        <p:grpSpPr>
          <a:xfrm>
            <a:off x="2512621" y="3672830"/>
            <a:ext cx="632608" cy="907751"/>
            <a:chOff x="1676467" y="1666545"/>
            <a:chExt cx="628002" cy="907825"/>
          </a:xfrm>
        </p:grpSpPr>
        <p:sp>
          <p:nvSpPr>
            <p:cNvPr id="1058" name="Google Shape;1058;p102"/>
            <p:cNvSpPr/>
            <p:nvPr/>
          </p:nvSpPr>
          <p:spPr>
            <a:xfrm rot="-3360000">
              <a:off x="1454644" y="2103122"/>
              <a:ext cx="1071649" cy="34671"/>
            </a:xfrm>
            <a:custGeom>
              <a:rect b="b" l="l" r="r" t="t"/>
              <a:pathLst>
                <a:path extrusionOk="0" h="34671" w="1071649">
                  <a:moveTo>
                    <a:pt x="0" y="16940"/>
                  </a:moveTo>
                  <a:lnTo>
                    <a:pt x="1071649" y="16940"/>
                  </a:lnTo>
                </a:path>
              </a:pathLst>
            </a:custGeom>
            <a:noFill/>
            <a:ln cap="flat" cmpd="sng" w="25400">
              <a:solidFill>
                <a:srgbClr val="5488B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59" name="Google Shape;1059;p102"/>
            <p:cNvSpPr txBox="1"/>
            <p:nvPr/>
          </p:nvSpPr>
          <p:spPr>
            <a:xfrm rot="-3360000">
              <a:off x="1964272" y="2093666"/>
              <a:ext cx="52391" cy="53582"/>
            </a:xfrm>
            <a:prstGeom prst="rect">
              <a:avLst/>
            </a:prstGeom>
            <a:noFill/>
            <a:ln>
              <a:noFill/>
            </a:ln>
          </p:spPr>
          <p:txBody>
            <a:bodyPr anchorCtr="0" anchor="ctr" bIns="0" lIns="12700" spcFirstLastPara="1" rIns="12700" wrap="square" tIns="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060" name="Google Shape;1060;p102"/>
          <p:cNvGrpSpPr/>
          <p:nvPr/>
        </p:nvGrpSpPr>
        <p:grpSpPr>
          <a:xfrm>
            <a:off x="3135312" y="3305175"/>
            <a:ext cx="1528762" cy="765175"/>
            <a:chOff x="2296459" y="1298108"/>
            <a:chExt cx="1529953" cy="764976"/>
          </a:xfrm>
        </p:grpSpPr>
        <p:sp>
          <p:nvSpPr>
            <p:cNvPr id="1061" name="Google Shape;1061;p102"/>
            <p:cNvSpPr/>
            <p:nvPr/>
          </p:nvSpPr>
          <p:spPr>
            <a:xfrm>
              <a:off x="2296459" y="1298108"/>
              <a:ext cx="1529953" cy="764976"/>
            </a:xfrm>
            <a:prstGeom prst="roundRect">
              <a:avLst>
                <a:gd fmla="val 10000" name="adj"/>
              </a:avLst>
            </a:prstGeom>
            <a:gradFill>
              <a:gsLst>
                <a:gs pos="0">
                  <a:srgbClr val="2D77BF"/>
                </a:gs>
                <a:gs pos="60000">
                  <a:srgbClr val="3988D6"/>
                </a:gs>
                <a:gs pos="100000">
                  <a:srgbClr val="7AABE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02"/>
            <p:cNvSpPr txBox="1"/>
            <p:nvPr/>
          </p:nvSpPr>
          <p:spPr>
            <a:xfrm>
              <a:off x="2318701" y="1320327"/>
              <a:ext cx="1485468"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Steve</a:t>
              </a:r>
              <a:endParaRPr/>
            </a:p>
          </p:txBody>
        </p:sp>
      </p:grpSp>
      <p:grpSp>
        <p:nvGrpSpPr>
          <p:cNvPr id="1063" name="Google Shape;1063;p102"/>
          <p:cNvGrpSpPr/>
          <p:nvPr/>
        </p:nvGrpSpPr>
        <p:grpSpPr>
          <a:xfrm>
            <a:off x="2522537" y="4549775"/>
            <a:ext cx="612775" cy="33337"/>
            <a:chOff x="1684478" y="2543379"/>
            <a:chExt cx="611981" cy="33881"/>
          </a:xfrm>
        </p:grpSpPr>
        <p:sp>
          <p:nvSpPr>
            <p:cNvPr id="1064" name="Google Shape;1064;p102"/>
            <p:cNvSpPr/>
            <p:nvPr/>
          </p:nvSpPr>
          <p:spPr>
            <a:xfrm>
              <a:off x="1684478" y="2543379"/>
              <a:ext cx="611981" cy="33881"/>
            </a:xfrm>
            <a:custGeom>
              <a:rect b="b" l="l" r="r" t="t"/>
              <a:pathLst>
                <a:path extrusionOk="0" h="33881" w="611981">
                  <a:moveTo>
                    <a:pt x="0" y="16940"/>
                  </a:moveTo>
                  <a:lnTo>
                    <a:pt x="611981" y="16940"/>
                  </a:lnTo>
                </a:path>
              </a:pathLst>
            </a:custGeom>
            <a:noFill/>
            <a:ln cap="flat" cmpd="sng" w="25400">
              <a:solidFill>
                <a:srgbClr val="5488B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65" name="Google Shape;1065;p102"/>
            <p:cNvSpPr txBox="1"/>
            <p:nvPr/>
          </p:nvSpPr>
          <p:spPr>
            <a:xfrm>
              <a:off x="1974614" y="2544993"/>
              <a:ext cx="31709" cy="30653"/>
            </a:xfrm>
            <a:prstGeom prst="rect">
              <a:avLst/>
            </a:prstGeom>
            <a:noFill/>
            <a:ln>
              <a:noFill/>
            </a:ln>
          </p:spPr>
          <p:txBody>
            <a:bodyPr anchorCtr="0" anchor="ctr" bIns="0" lIns="12700" spcFirstLastPara="1" rIns="12700" wrap="square" tIns="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066" name="Google Shape;1066;p102"/>
          <p:cNvGrpSpPr/>
          <p:nvPr/>
        </p:nvGrpSpPr>
        <p:grpSpPr>
          <a:xfrm>
            <a:off x="2859087" y="4184650"/>
            <a:ext cx="1804987" cy="765175"/>
            <a:chOff x="2020017" y="2177831"/>
            <a:chExt cx="1806395" cy="764976"/>
          </a:xfrm>
        </p:grpSpPr>
        <p:sp>
          <p:nvSpPr>
            <p:cNvPr id="1067" name="Google Shape;1067;p102"/>
            <p:cNvSpPr/>
            <p:nvPr/>
          </p:nvSpPr>
          <p:spPr>
            <a:xfrm>
              <a:off x="2296459" y="2177831"/>
              <a:ext cx="1529953" cy="764976"/>
            </a:xfrm>
            <a:prstGeom prst="roundRect">
              <a:avLst>
                <a:gd fmla="val 10000" name="adj"/>
              </a:avLst>
            </a:prstGeom>
            <a:gradFill>
              <a:gsLst>
                <a:gs pos="0">
                  <a:srgbClr val="2D77BF"/>
                </a:gs>
                <a:gs pos="60000">
                  <a:srgbClr val="3988D6"/>
                </a:gs>
                <a:gs pos="100000">
                  <a:srgbClr val="7AABE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02"/>
            <p:cNvSpPr txBox="1"/>
            <p:nvPr/>
          </p:nvSpPr>
          <p:spPr>
            <a:xfrm>
              <a:off x="2020017" y="2200050"/>
              <a:ext cx="1485470"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Carl</a:t>
              </a:r>
              <a:endParaRPr/>
            </a:p>
          </p:txBody>
        </p:sp>
      </p:grpSp>
      <p:grpSp>
        <p:nvGrpSpPr>
          <p:cNvPr id="1069" name="Google Shape;1069;p102"/>
          <p:cNvGrpSpPr/>
          <p:nvPr/>
        </p:nvGrpSpPr>
        <p:grpSpPr>
          <a:xfrm>
            <a:off x="4664075" y="4549775"/>
            <a:ext cx="612775" cy="33337"/>
            <a:chOff x="3826412" y="2543379"/>
            <a:chExt cx="611981" cy="33881"/>
          </a:xfrm>
        </p:grpSpPr>
        <p:sp>
          <p:nvSpPr>
            <p:cNvPr id="1070" name="Google Shape;1070;p102"/>
            <p:cNvSpPr/>
            <p:nvPr/>
          </p:nvSpPr>
          <p:spPr>
            <a:xfrm>
              <a:off x="3826412" y="2543379"/>
              <a:ext cx="611981" cy="33881"/>
            </a:xfrm>
            <a:custGeom>
              <a:rect b="b" l="l" r="r" t="t"/>
              <a:pathLst>
                <a:path extrusionOk="0" h="33881" w="611981">
                  <a:moveTo>
                    <a:pt x="0" y="16940"/>
                  </a:moveTo>
                  <a:lnTo>
                    <a:pt x="611981" y="16940"/>
                  </a:lnTo>
                </a:path>
              </a:pathLst>
            </a:custGeom>
            <a:noFill/>
            <a:ln cap="flat" cmpd="sng" w="25400">
              <a:solidFill>
                <a:srgbClr val="CC4757"/>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71" name="Google Shape;1071;p102"/>
            <p:cNvSpPr txBox="1"/>
            <p:nvPr/>
          </p:nvSpPr>
          <p:spPr>
            <a:xfrm>
              <a:off x="4116549" y="2544993"/>
              <a:ext cx="31709" cy="30653"/>
            </a:xfrm>
            <a:prstGeom prst="rect">
              <a:avLst/>
            </a:prstGeom>
            <a:noFill/>
            <a:ln>
              <a:noFill/>
            </a:ln>
          </p:spPr>
          <p:txBody>
            <a:bodyPr anchorCtr="0" anchor="ctr" bIns="0" lIns="12700" spcFirstLastPara="1" rIns="12700" wrap="square" tIns="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072" name="Google Shape;1072;p102"/>
          <p:cNvGrpSpPr/>
          <p:nvPr/>
        </p:nvGrpSpPr>
        <p:grpSpPr>
          <a:xfrm>
            <a:off x="5276850" y="4184650"/>
            <a:ext cx="1530350" cy="765175"/>
            <a:chOff x="4438394" y="2177831"/>
            <a:chExt cx="1529953" cy="764976"/>
          </a:xfrm>
        </p:grpSpPr>
        <p:sp>
          <p:nvSpPr>
            <p:cNvPr id="1073" name="Google Shape;1073;p102"/>
            <p:cNvSpPr/>
            <p:nvPr/>
          </p:nvSpPr>
          <p:spPr>
            <a:xfrm>
              <a:off x="4438394" y="2177831"/>
              <a:ext cx="1529953" cy="764976"/>
            </a:xfrm>
            <a:prstGeom prst="roundRect">
              <a:avLst>
                <a:gd fmla="val 10000" name="adj"/>
              </a:avLst>
            </a:prstGeom>
            <a:gradFill>
              <a:gsLst>
                <a:gs pos="0">
                  <a:srgbClr val="D21B30"/>
                </a:gs>
                <a:gs pos="60000">
                  <a:srgbClr val="E9263D"/>
                </a:gs>
                <a:gs pos="100000">
                  <a:srgbClr val="FB6F7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02"/>
            <p:cNvSpPr txBox="1"/>
            <p:nvPr/>
          </p:nvSpPr>
          <p:spPr>
            <a:xfrm>
              <a:off x="4460613" y="2200050"/>
              <a:ext cx="1485515"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Carl Jr.</a:t>
              </a:r>
              <a:endParaRPr/>
            </a:p>
          </p:txBody>
        </p:sp>
      </p:grpSp>
      <p:grpSp>
        <p:nvGrpSpPr>
          <p:cNvPr id="1075" name="Google Shape;1075;p102"/>
          <p:cNvGrpSpPr/>
          <p:nvPr/>
        </p:nvGrpSpPr>
        <p:grpSpPr>
          <a:xfrm>
            <a:off x="2505030" y="4557352"/>
            <a:ext cx="647790" cy="897657"/>
            <a:chOff x="1668932" y="2551316"/>
            <a:chExt cx="643073" cy="897730"/>
          </a:xfrm>
        </p:grpSpPr>
        <p:sp>
          <p:nvSpPr>
            <p:cNvPr id="1076" name="Google Shape;1076;p102"/>
            <p:cNvSpPr/>
            <p:nvPr/>
          </p:nvSpPr>
          <p:spPr>
            <a:xfrm rot="3300000">
              <a:off x="1454644" y="2982845"/>
              <a:ext cx="1071649" cy="34671"/>
            </a:xfrm>
            <a:custGeom>
              <a:rect b="b" l="l" r="r" t="t"/>
              <a:pathLst>
                <a:path extrusionOk="0" h="34671" w="1071649">
                  <a:moveTo>
                    <a:pt x="0" y="16940"/>
                  </a:moveTo>
                  <a:lnTo>
                    <a:pt x="1071649" y="16940"/>
                  </a:lnTo>
                </a:path>
              </a:pathLst>
            </a:custGeom>
            <a:noFill/>
            <a:ln cap="flat" cmpd="sng" w="25400">
              <a:solidFill>
                <a:srgbClr val="5488B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77" name="Google Shape;1077;p102"/>
            <p:cNvSpPr txBox="1"/>
            <p:nvPr/>
          </p:nvSpPr>
          <p:spPr>
            <a:xfrm rot="3300000">
              <a:off x="1964272" y="2973389"/>
              <a:ext cx="52391" cy="53582"/>
            </a:xfrm>
            <a:prstGeom prst="rect">
              <a:avLst/>
            </a:prstGeom>
            <a:noFill/>
            <a:ln>
              <a:noFill/>
            </a:ln>
          </p:spPr>
          <p:txBody>
            <a:bodyPr anchorCtr="0" anchor="ctr" bIns="0" lIns="12700" spcFirstLastPara="1" rIns="12700" wrap="square" tIns="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078" name="Google Shape;1078;p102"/>
          <p:cNvGrpSpPr/>
          <p:nvPr/>
        </p:nvGrpSpPr>
        <p:grpSpPr>
          <a:xfrm>
            <a:off x="3135312" y="5064125"/>
            <a:ext cx="1528762" cy="765175"/>
            <a:chOff x="2296459" y="3057554"/>
            <a:chExt cx="1529953" cy="764976"/>
          </a:xfrm>
        </p:grpSpPr>
        <p:sp>
          <p:nvSpPr>
            <p:cNvPr id="1079" name="Google Shape;1079;p102"/>
            <p:cNvSpPr/>
            <p:nvPr/>
          </p:nvSpPr>
          <p:spPr>
            <a:xfrm>
              <a:off x="2296459" y="3057554"/>
              <a:ext cx="1529953" cy="764976"/>
            </a:xfrm>
            <a:prstGeom prst="roundRect">
              <a:avLst>
                <a:gd fmla="val 10000" name="adj"/>
              </a:avLst>
            </a:prstGeom>
            <a:gradFill>
              <a:gsLst>
                <a:gs pos="0">
                  <a:srgbClr val="2D77BF"/>
                </a:gs>
                <a:gs pos="60000">
                  <a:srgbClr val="3988D6"/>
                </a:gs>
                <a:gs pos="100000">
                  <a:srgbClr val="7AABE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02"/>
            <p:cNvSpPr txBox="1"/>
            <p:nvPr/>
          </p:nvSpPr>
          <p:spPr>
            <a:xfrm>
              <a:off x="2318701" y="3079773"/>
              <a:ext cx="1485468"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Fred</a:t>
              </a:r>
              <a:endParaRPr/>
            </a:p>
          </p:txBody>
        </p:sp>
      </p:grpSp>
      <p:pic>
        <p:nvPicPr>
          <p:cNvPr descr="C:\Users\Callister\AppData\Local\Microsoft\Windows\Temporary Internet Files\Content.IE5\9WC0OI17\MCj03646820000[1].wmf" id="1081" name="Google Shape;1081;p102"/>
          <p:cNvPicPr preferRelativeResize="0"/>
          <p:nvPr/>
        </p:nvPicPr>
        <p:blipFill rotWithShape="1">
          <a:blip r:embed="rId4">
            <a:alphaModFix/>
          </a:blip>
          <a:srcRect b="0" l="0" r="0" t="0"/>
          <a:stretch/>
        </p:blipFill>
        <p:spPr>
          <a:xfrm>
            <a:off x="4038600" y="4191000"/>
            <a:ext cx="722312" cy="755650"/>
          </a:xfrm>
          <a:prstGeom prst="rect">
            <a:avLst/>
          </a:prstGeom>
          <a:noFill/>
          <a:ln>
            <a:noFill/>
          </a:ln>
        </p:spPr>
      </p:pic>
      <p:sp>
        <p:nvSpPr>
          <p:cNvPr id="1082" name="Google Shape;1082;p102"/>
          <p:cNvSpPr/>
          <p:nvPr/>
        </p:nvSpPr>
        <p:spPr>
          <a:xfrm>
            <a:off x="4720932" y="3200400"/>
            <a:ext cx="114646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5400"/>
              <a:buFont typeface="Arial"/>
              <a:buNone/>
            </a:pPr>
            <a:r>
              <a:rPr b="1" i="0" lang="en-US" sz="5400" u="none" cap="none" strike="noStrike">
                <a:solidFill>
                  <a:srgbClr val="00B050"/>
                </a:solidFill>
                <a:latin typeface="Arial"/>
                <a:ea typeface="Arial"/>
                <a:cs typeface="Arial"/>
                <a:sym typeface="Arial"/>
              </a:rPr>
              <a:t>1/3</a:t>
            </a:r>
            <a:endParaRPr/>
          </a:p>
        </p:txBody>
      </p:sp>
      <p:sp>
        <p:nvSpPr>
          <p:cNvPr id="1083" name="Google Shape;1083;p102"/>
          <p:cNvSpPr/>
          <p:nvPr/>
        </p:nvSpPr>
        <p:spPr>
          <a:xfrm>
            <a:off x="6934201" y="4029670"/>
            <a:ext cx="114646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5400"/>
              <a:buFont typeface="Arial"/>
              <a:buNone/>
            </a:pPr>
            <a:r>
              <a:rPr b="1" i="0" lang="en-US" sz="5400" u="none" cap="none" strike="noStrike">
                <a:solidFill>
                  <a:srgbClr val="00B050"/>
                </a:solidFill>
                <a:latin typeface="Arial"/>
                <a:ea typeface="Arial"/>
                <a:cs typeface="Arial"/>
                <a:sym typeface="Arial"/>
              </a:rPr>
              <a:t>1/3</a:t>
            </a:r>
            <a:endParaRPr/>
          </a:p>
        </p:txBody>
      </p:sp>
      <p:sp>
        <p:nvSpPr>
          <p:cNvPr id="1084" name="Google Shape;1084;p102"/>
          <p:cNvSpPr/>
          <p:nvPr/>
        </p:nvSpPr>
        <p:spPr>
          <a:xfrm>
            <a:off x="4724400" y="5029200"/>
            <a:ext cx="114646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5400"/>
              <a:buFont typeface="Arial"/>
              <a:buNone/>
            </a:pPr>
            <a:r>
              <a:rPr b="1" i="0" lang="en-US" sz="5400" u="none" cap="none" strike="noStrike">
                <a:solidFill>
                  <a:srgbClr val="00B050"/>
                </a:solidFill>
                <a:latin typeface="Arial"/>
                <a:ea typeface="Arial"/>
                <a:cs typeface="Arial"/>
                <a:sym typeface="Arial"/>
              </a:rPr>
              <a:t>1/3</a:t>
            </a:r>
            <a:endParaRPr/>
          </a:p>
        </p:txBody>
      </p:sp>
    </p:spTree>
  </p:cSld>
  <p:clrMapOvr>
    <a:masterClrMapping/>
  </p:clrMapOvr>
  <p:transition spd="slow">
    <p:fade/>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03"/>
          <p:cNvSpPr txBox="1"/>
          <p:nvPr>
            <p:ph idx="4294967295" type="title"/>
          </p:nvPr>
        </p:nvSpPr>
        <p:spPr>
          <a:xfrm>
            <a:off x="457200" y="-2286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Per Capita</a:t>
            </a:r>
            <a:endParaRPr b="1" i="0" sz="4800" u="none" cap="none" strike="noStrike">
              <a:solidFill>
                <a:srgbClr val="FFFFD2"/>
              </a:solidFill>
              <a:latin typeface="Constantia"/>
              <a:ea typeface="Constantia"/>
              <a:cs typeface="Constantia"/>
              <a:sym typeface="Constantia"/>
            </a:endParaRPr>
          </a:p>
        </p:txBody>
      </p:sp>
      <p:pic>
        <p:nvPicPr>
          <p:cNvPr descr="C:\Users\Callister\AppData\Local\Microsoft\Windows\Temporary Internet Files\Content.IE5\9WC0OI17\MCj03646820000[1].wmf" id="1091" name="Google Shape;1091;p103"/>
          <p:cNvPicPr preferRelativeResize="0"/>
          <p:nvPr/>
        </p:nvPicPr>
        <p:blipFill rotWithShape="1">
          <a:blip r:embed="rId3">
            <a:alphaModFix/>
          </a:blip>
          <a:srcRect b="0" l="0" r="0" t="0"/>
          <a:stretch/>
        </p:blipFill>
        <p:spPr>
          <a:xfrm>
            <a:off x="3276600" y="4343400"/>
            <a:ext cx="965200" cy="1011237"/>
          </a:xfrm>
          <a:prstGeom prst="rect">
            <a:avLst/>
          </a:prstGeom>
          <a:noFill/>
          <a:ln>
            <a:noFill/>
          </a:ln>
        </p:spPr>
      </p:pic>
      <p:grpSp>
        <p:nvGrpSpPr>
          <p:cNvPr id="1092" name="Google Shape;1092;p103"/>
          <p:cNvGrpSpPr/>
          <p:nvPr/>
        </p:nvGrpSpPr>
        <p:grpSpPr>
          <a:xfrm>
            <a:off x="5105400" y="1549400"/>
            <a:ext cx="1827212" cy="4064000"/>
            <a:chOff x="4267483" y="0"/>
            <a:chExt cx="1826986" cy="4064000"/>
          </a:xfrm>
        </p:grpSpPr>
        <p:sp>
          <p:nvSpPr>
            <p:cNvPr id="1093" name="Google Shape;1093;p103"/>
            <p:cNvSpPr/>
            <p:nvPr/>
          </p:nvSpPr>
          <p:spPr>
            <a:xfrm>
              <a:off x="4267483" y="0"/>
              <a:ext cx="1826986" cy="4064000"/>
            </a:xfrm>
            <a:prstGeom prst="roundRect">
              <a:avLst>
                <a:gd fmla="val 10000" name="adj"/>
              </a:avLst>
            </a:prstGeom>
            <a:solidFill>
              <a:srgbClr val="CEE0E7"/>
            </a:solidFill>
            <a:ln>
              <a:noFill/>
            </a:ln>
            <a:effectLst>
              <a:outerShdw blurRad="50800" rotWithShape="0" dir="5400000" dist="25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03"/>
            <p:cNvSpPr txBox="1"/>
            <p:nvPr/>
          </p:nvSpPr>
          <p:spPr>
            <a:xfrm>
              <a:off x="4267483" y="0"/>
              <a:ext cx="1826986" cy="1219200"/>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Cambria"/>
                <a:buNone/>
              </a:pPr>
              <a:r>
                <a:rPr b="0" i="0" lang="en-US" sz="2400" u="none">
                  <a:solidFill>
                    <a:srgbClr val="000000"/>
                  </a:solidFill>
                  <a:latin typeface="Cambria"/>
                  <a:ea typeface="Cambria"/>
                  <a:cs typeface="Cambria"/>
                  <a:sym typeface="Cambria"/>
                </a:rPr>
                <a:t>3</a:t>
              </a:r>
              <a:r>
                <a:rPr b="0" baseline="30000" i="0" lang="en-US" sz="2400" u="none">
                  <a:solidFill>
                    <a:srgbClr val="000000"/>
                  </a:solidFill>
                  <a:latin typeface="Cambria"/>
                  <a:ea typeface="Cambria"/>
                  <a:cs typeface="Cambria"/>
                  <a:sym typeface="Cambria"/>
                </a:rPr>
                <a:t>rd</a:t>
              </a:r>
              <a:r>
                <a:rPr b="0" i="0" lang="en-US" sz="2400" u="none">
                  <a:solidFill>
                    <a:srgbClr val="000000"/>
                  </a:solidFill>
                  <a:latin typeface="Cambria"/>
                  <a:ea typeface="Cambria"/>
                  <a:cs typeface="Cambria"/>
                  <a:sym typeface="Cambria"/>
                </a:rPr>
                <a:t> Generation</a:t>
              </a:r>
              <a:endParaRPr/>
            </a:p>
          </p:txBody>
        </p:sp>
      </p:grpSp>
      <p:grpSp>
        <p:nvGrpSpPr>
          <p:cNvPr id="1095" name="Google Shape;1095;p103"/>
          <p:cNvGrpSpPr/>
          <p:nvPr/>
        </p:nvGrpSpPr>
        <p:grpSpPr>
          <a:xfrm>
            <a:off x="2973387" y="1549400"/>
            <a:ext cx="1825625" cy="4064000"/>
            <a:chOff x="2134506" y="0"/>
            <a:chExt cx="1826986" cy="4064000"/>
          </a:xfrm>
        </p:grpSpPr>
        <p:sp>
          <p:nvSpPr>
            <p:cNvPr id="1096" name="Google Shape;1096;p103"/>
            <p:cNvSpPr/>
            <p:nvPr/>
          </p:nvSpPr>
          <p:spPr>
            <a:xfrm>
              <a:off x="2134506" y="0"/>
              <a:ext cx="1826986" cy="4064000"/>
            </a:xfrm>
            <a:prstGeom prst="roundRect">
              <a:avLst>
                <a:gd fmla="val 10000" name="adj"/>
              </a:avLst>
            </a:prstGeom>
            <a:solidFill>
              <a:srgbClr val="CEE0E7"/>
            </a:solidFill>
            <a:ln>
              <a:noFill/>
            </a:ln>
            <a:effectLst>
              <a:outerShdw blurRad="50800" rotWithShape="0" dir="5400000" dist="25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03"/>
            <p:cNvSpPr txBox="1"/>
            <p:nvPr/>
          </p:nvSpPr>
          <p:spPr>
            <a:xfrm>
              <a:off x="2134506" y="0"/>
              <a:ext cx="1826986" cy="1219200"/>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Cambria"/>
                <a:buNone/>
              </a:pPr>
              <a:r>
                <a:rPr b="0" i="0" lang="en-US" sz="2400" u="none">
                  <a:solidFill>
                    <a:srgbClr val="000000"/>
                  </a:solidFill>
                  <a:latin typeface="Cambria"/>
                  <a:ea typeface="Cambria"/>
                  <a:cs typeface="Cambria"/>
                  <a:sym typeface="Cambria"/>
                </a:rPr>
                <a:t>2</a:t>
              </a:r>
              <a:r>
                <a:rPr b="0" baseline="30000" i="0" lang="en-US" sz="2400" u="none">
                  <a:solidFill>
                    <a:srgbClr val="000000"/>
                  </a:solidFill>
                  <a:latin typeface="Cambria"/>
                  <a:ea typeface="Cambria"/>
                  <a:cs typeface="Cambria"/>
                  <a:sym typeface="Cambria"/>
                </a:rPr>
                <a:t>nd</a:t>
              </a:r>
              <a:r>
                <a:rPr b="0" i="0" lang="en-US" sz="2400" u="none">
                  <a:solidFill>
                    <a:srgbClr val="000000"/>
                  </a:solidFill>
                  <a:latin typeface="Cambria"/>
                  <a:ea typeface="Cambria"/>
                  <a:cs typeface="Cambria"/>
                  <a:sym typeface="Cambria"/>
                </a:rPr>
                <a:t> Generation</a:t>
              </a:r>
              <a:endParaRPr/>
            </a:p>
          </p:txBody>
        </p:sp>
      </p:grpSp>
      <p:grpSp>
        <p:nvGrpSpPr>
          <p:cNvPr id="1098" name="Google Shape;1098;p103"/>
          <p:cNvGrpSpPr/>
          <p:nvPr/>
        </p:nvGrpSpPr>
        <p:grpSpPr>
          <a:xfrm>
            <a:off x="839787" y="1549400"/>
            <a:ext cx="1827212" cy="4064000"/>
            <a:chOff x="1530" y="0"/>
            <a:chExt cx="1826986" cy="4064000"/>
          </a:xfrm>
        </p:grpSpPr>
        <p:sp>
          <p:nvSpPr>
            <p:cNvPr id="1099" name="Google Shape;1099;p103"/>
            <p:cNvSpPr/>
            <p:nvPr/>
          </p:nvSpPr>
          <p:spPr>
            <a:xfrm>
              <a:off x="1530" y="0"/>
              <a:ext cx="1826986" cy="4064000"/>
            </a:xfrm>
            <a:prstGeom prst="roundRect">
              <a:avLst>
                <a:gd fmla="val 10000" name="adj"/>
              </a:avLst>
            </a:prstGeom>
            <a:solidFill>
              <a:srgbClr val="CEE0E7"/>
            </a:solidFill>
            <a:ln>
              <a:noFill/>
            </a:ln>
            <a:effectLst>
              <a:outerShdw blurRad="50800" rotWithShape="0" dir="5400000" dist="25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03"/>
            <p:cNvSpPr txBox="1"/>
            <p:nvPr/>
          </p:nvSpPr>
          <p:spPr>
            <a:xfrm>
              <a:off x="1530" y="0"/>
              <a:ext cx="1826986" cy="1219200"/>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Cambria"/>
                <a:buNone/>
              </a:pPr>
              <a:r>
                <a:rPr b="0" i="0" lang="en-US" sz="2400" u="none">
                  <a:solidFill>
                    <a:srgbClr val="000000"/>
                  </a:solidFill>
                  <a:latin typeface="Cambria"/>
                  <a:ea typeface="Cambria"/>
                  <a:cs typeface="Cambria"/>
                  <a:sym typeface="Cambria"/>
                </a:rPr>
                <a:t>1</a:t>
              </a:r>
              <a:r>
                <a:rPr b="0" baseline="30000" i="0" lang="en-US" sz="2400" u="none">
                  <a:solidFill>
                    <a:srgbClr val="000000"/>
                  </a:solidFill>
                  <a:latin typeface="Cambria"/>
                  <a:ea typeface="Cambria"/>
                  <a:cs typeface="Cambria"/>
                  <a:sym typeface="Cambria"/>
                </a:rPr>
                <a:t>st</a:t>
              </a:r>
              <a:r>
                <a:rPr b="0" i="0" lang="en-US" sz="2400" u="none">
                  <a:solidFill>
                    <a:srgbClr val="000000"/>
                  </a:solidFill>
                  <a:latin typeface="Cambria"/>
                  <a:ea typeface="Cambria"/>
                  <a:cs typeface="Cambria"/>
                  <a:sym typeface="Cambria"/>
                </a:rPr>
                <a:t> Generation</a:t>
              </a:r>
              <a:endParaRPr/>
            </a:p>
          </p:txBody>
        </p:sp>
      </p:grpSp>
      <p:grpSp>
        <p:nvGrpSpPr>
          <p:cNvPr id="1101" name="Google Shape;1101;p103"/>
          <p:cNvGrpSpPr/>
          <p:nvPr/>
        </p:nvGrpSpPr>
        <p:grpSpPr>
          <a:xfrm>
            <a:off x="992187" y="3727450"/>
            <a:ext cx="1530350" cy="765175"/>
            <a:chOff x="154525" y="2177831"/>
            <a:chExt cx="1529953" cy="764976"/>
          </a:xfrm>
        </p:grpSpPr>
        <p:sp>
          <p:nvSpPr>
            <p:cNvPr id="1102" name="Google Shape;1102;p103"/>
            <p:cNvSpPr/>
            <p:nvPr/>
          </p:nvSpPr>
          <p:spPr>
            <a:xfrm>
              <a:off x="154525" y="2177831"/>
              <a:ext cx="1529953" cy="764976"/>
            </a:xfrm>
            <a:prstGeom prst="roundRect">
              <a:avLst>
                <a:gd fmla="val 10000" name="adj"/>
              </a:avLst>
            </a:prstGeom>
            <a:gradFill>
              <a:gsLst>
                <a:gs pos="0">
                  <a:srgbClr val="FFB21B"/>
                </a:gs>
                <a:gs pos="60000">
                  <a:srgbClr val="FFC927"/>
                </a:gs>
                <a:gs pos="100000">
                  <a:srgbClr val="FFD965"/>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03"/>
            <p:cNvSpPr txBox="1"/>
            <p:nvPr/>
          </p:nvSpPr>
          <p:spPr>
            <a:xfrm>
              <a:off x="176744" y="2200050"/>
              <a:ext cx="1485515"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Bob</a:t>
              </a:r>
              <a:endParaRPr/>
            </a:p>
          </p:txBody>
        </p:sp>
      </p:grpSp>
      <p:grpSp>
        <p:nvGrpSpPr>
          <p:cNvPr id="1104" name="Google Shape;1104;p103"/>
          <p:cNvGrpSpPr/>
          <p:nvPr/>
        </p:nvGrpSpPr>
        <p:grpSpPr>
          <a:xfrm>
            <a:off x="2512621" y="3215630"/>
            <a:ext cx="632608" cy="907751"/>
            <a:chOff x="1676467" y="1666545"/>
            <a:chExt cx="628002" cy="907825"/>
          </a:xfrm>
        </p:grpSpPr>
        <p:sp>
          <p:nvSpPr>
            <p:cNvPr id="1105" name="Google Shape;1105;p103"/>
            <p:cNvSpPr/>
            <p:nvPr/>
          </p:nvSpPr>
          <p:spPr>
            <a:xfrm rot="-3360000">
              <a:off x="1454644" y="2103122"/>
              <a:ext cx="1071649" cy="34671"/>
            </a:xfrm>
            <a:custGeom>
              <a:rect b="b" l="l" r="r" t="t"/>
              <a:pathLst>
                <a:path extrusionOk="0" h="34671" w="1071649">
                  <a:moveTo>
                    <a:pt x="0" y="16940"/>
                  </a:moveTo>
                  <a:lnTo>
                    <a:pt x="1071649" y="16940"/>
                  </a:lnTo>
                </a:path>
              </a:pathLst>
            </a:custGeom>
            <a:noFill/>
            <a:ln cap="flat" cmpd="sng" w="25400">
              <a:solidFill>
                <a:srgbClr val="5488B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06" name="Google Shape;1106;p103"/>
            <p:cNvSpPr txBox="1"/>
            <p:nvPr/>
          </p:nvSpPr>
          <p:spPr>
            <a:xfrm rot="-3360000">
              <a:off x="1964272" y="2093666"/>
              <a:ext cx="52391" cy="53582"/>
            </a:xfrm>
            <a:prstGeom prst="rect">
              <a:avLst/>
            </a:prstGeom>
            <a:noFill/>
            <a:ln>
              <a:noFill/>
            </a:ln>
          </p:spPr>
          <p:txBody>
            <a:bodyPr anchorCtr="0" anchor="ctr" bIns="0" lIns="12700" spcFirstLastPara="1" rIns="12700" wrap="square" tIns="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107" name="Google Shape;1107;p103"/>
          <p:cNvGrpSpPr/>
          <p:nvPr/>
        </p:nvGrpSpPr>
        <p:grpSpPr>
          <a:xfrm>
            <a:off x="3135312" y="2847975"/>
            <a:ext cx="1528762" cy="765175"/>
            <a:chOff x="2296459" y="1298108"/>
            <a:chExt cx="1529953" cy="764976"/>
          </a:xfrm>
        </p:grpSpPr>
        <p:sp>
          <p:nvSpPr>
            <p:cNvPr id="1108" name="Google Shape;1108;p103"/>
            <p:cNvSpPr/>
            <p:nvPr/>
          </p:nvSpPr>
          <p:spPr>
            <a:xfrm>
              <a:off x="2296459" y="1298108"/>
              <a:ext cx="1529953" cy="764976"/>
            </a:xfrm>
            <a:prstGeom prst="roundRect">
              <a:avLst>
                <a:gd fmla="val 10000" name="adj"/>
              </a:avLst>
            </a:prstGeom>
            <a:gradFill>
              <a:gsLst>
                <a:gs pos="0">
                  <a:srgbClr val="2D77BF"/>
                </a:gs>
                <a:gs pos="60000">
                  <a:srgbClr val="3988D6"/>
                </a:gs>
                <a:gs pos="100000">
                  <a:srgbClr val="7AABE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03"/>
            <p:cNvSpPr txBox="1"/>
            <p:nvPr/>
          </p:nvSpPr>
          <p:spPr>
            <a:xfrm>
              <a:off x="2318701" y="1320327"/>
              <a:ext cx="1485468"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Steve</a:t>
              </a:r>
              <a:endParaRPr/>
            </a:p>
          </p:txBody>
        </p:sp>
      </p:grpSp>
      <p:grpSp>
        <p:nvGrpSpPr>
          <p:cNvPr id="1110" name="Google Shape;1110;p103"/>
          <p:cNvGrpSpPr/>
          <p:nvPr/>
        </p:nvGrpSpPr>
        <p:grpSpPr>
          <a:xfrm>
            <a:off x="2522537" y="4092575"/>
            <a:ext cx="612775" cy="33337"/>
            <a:chOff x="1684478" y="2543379"/>
            <a:chExt cx="611981" cy="33881"/>
          </a:xfrm>
        </p:grpSpPr>
        <p:sp>
          <p:nvSpPr>
            <p:cNvPr id="1111" name="Google Shape;1111;p103"/>
            <p:cNvSpPr/>
            <p:nvPr/>
          </p:nvSpPr>
          <p:spPr>
            <a:xfrm>
              <a:off x="1684478" y="2543379"/>
              <a:ext cx="611981" cy="33881"/>
            </a:xfrm>
            <a:custGeom>
              <a:rect b="b" l="l" r="r" t="t"/>
              <a:pathLst>
                <a:path extrusionOk="0" h="33881" w="611981">
                  <a:moveTo>
                    <a:pt x="0" y="16940"/>
                  </a:moveTo>
                  <a:lnTo>
                    <a:pt x="611981" y="16940"/>
                  </a:lnTo>
                </a:path>
              </a:pathLst>
            </a:custGeom>
            <a:noFill/>
            <a:ln cap="flat" cmpd="sng" w="25400">
              <a:solidFill>
                <a:srgbClr val="5488B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12" name="Google Shape;1112;p103"/>
            <p:cNvSpPr txBox="1"/>
            <p:nvPr/>
          </p:nvSpPr>
          <p:spPr>
            <a:xfrm>
              <a:off x="1974614" y="2544993"/>
              <a:ext cx="31709" cy="30653"/>
            </a:xfrm>
            <a:prstGeom prst="rect">
              <a:avLst/>
            </a:prstGeom>
            <a:noFill/>
            <a:ln>
              <a:noFill/>
            </a:ln>
          </p:spPr>
          <p:txBody>
            <a:bodyPr anchorCtr="0" anchor="ctr" bIns="0" lIns="12700" spcFirstLastPara="1" rIns="12700" wrap="square" tIns="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113" name="Google Shape;1113;p103"/>
          <p:cNvGrpSpPr/>
          <p:nvPr/>
        </p:nvGrpSpPr>
        <p:grpSpPr>
          <a:xfrm>
            <a:off x="3048000" y="3727450"/>
            <a:ext cx="1616075" cy="765175"/>
            <a:chOff x="2209079" y="2177831"/>
            <a:chExt cx="1617333" cy="764976"/>
          </a:xfrm>
        </p:grpSpPr>
        <p:sp>
          <p:nvSpPr>
            <p:cNvPr id="1114" name="Google Shape;1114;p103"/>
            <p:cNvSpPr/>
            <p:nvPr/>
          </p:nvSpPr>
          <p:spPr>
            <a:xfrm>
              <a:off x="2296459" y="2177831"/>
              <a:ext cx="1529953" cy="764976"/>
            </a:xfrm>
            <a:prstGeom prst="roundRect">
              <a:avLst>
                <a:gd fmla="val 10000" name="adj"/>
              </a:avLst>
            </a:prstGeom>
            <a:gradFill>
              <a:gsLst>
                <a:gs pos="0">
                  <a:srgbClr val="2D77BF"/>
                </a:gs>
                <a:gs pos="60000">
                  <a:srgbClr val="3988D6"/>
                </a:gs>
                <a:gs pos="100000">
                  <a:srgbClr val="7AABE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03"/>
            <p:cNvSpPr txBox="1"/>
            <p:nvPr/>
          </p:nvSpPr>
          <p:spPr>
            <a:xfrm>
              <a:off x="2209079" y="2200050"/>
              <a:ext cx="1485468"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Carl</a:t>
              </a:r>
              <a:endParaRPr/>
            </a:p>
          </p:txBody>
        </p:sp>
      </p:grpSp>
      <p:grpSp>
        <p:nvGrpSpPr>
          <p:cNvPr id="1116" name="Google Shape;1116;p103"/>
          <p:cNvGrpSpPr/>
          <p:nvPr/>
        </p:nvGrpSpPr>
        <p:grpSpPr>
          <a:xfrm>
            <a:off x="4664075" y="4092575"/>
            <a:ext cx="612775" cy="33337"/>
            <a:chOff x="3826412" y="2543379"/>
            <a:chExt cx="611981" cy="33881"/>
          </a:xfrm>
        </p:grpSpPr>
        <p:sp>
          <p:nvSpPr>
            <p:cNvPr id="1117" name="Google Shape;1117;p103"/>
            <p:cNvSpPr/>
            <p:nvPr/>
          </p:nvSpPr>
          <p:spPr>
            <a:xfrm>
              <a:off x="3826412" y="2543379"/>
              <a:ext cx="611981" cy="33881"/>
            </a:xfrm>
            <a:custGeom>
              <a:rect b="b" l="l" r="r" t="t"/>
              <a:pathLst>
                <a:path extrusionOk="0" h="33881" w="611981">
                  <a:moveTo>
                    <a:pt x="0" y="16940"/>
                  </a:moveTo>
                  <a:lnTo>
                    <a:pt x="611981" y="16940"/>
                  </a:lnTo>
                </a:path>
              </a:pathLst>
            </a:custGeom>
            <a:noFill/>
            <a:ln cap="flat" cmpd="sng" w="25400">
              <a:solidFill>
                <a:srgbClr val="CC4757"/>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18" name="Google Shape;1118;p103"/>
            <p:cNvSpPr txBox="1"/>
            <p:nvPr/>
          </p:nvSpPr>
          <p:spPr>
            <a:xfrm>
              <a:off x="4116549" y="2544993"/>
              <a:ext cx="31709" cy="30653"/>
            </a:xfrm>
            <a:prstGeom prst="rect">
              <a:avLst/>
            </a:prstGeom>
            <a:noFill/>
            <a:ln>
              <a:noFill/>
            </a:ln>
          </p:spPr>
          <p:txBody>
            <a:bodyPr anchorCtr="0" anchor="ctr" bIns="0" lIns="12700" spcFirstLastPara="1" rIns="12700" wrap="square" tIns="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119" name="Google Shape;1119;p103"/>
          <p:cNvGrpSpPr/>
          <p:nvPr/>
        </p:nvGrpSpPr>
        <p:grpSpPr>
          <a:xfrm>
            <a:off x="5257800" y="3733800"/>
            <a:ext cx="1530350" cy="765175"/>
            <a:chOff x="4438394" y="2177831"/>
            <a:chExt cx="1529953" cy="764976"/>
          </a:xfrm>
        </p:grpSpPr>
        <p:sp>
          <p:nvSpPr>
            <p:cNvPr id="1120" name="Google Shape;1120;p103"/>
            <p:cNvSpPr/>
            <p:nvPr/>
          </p:nvSpPr>
          <p:spPr>
            <a:xfrm>
              <a:off x="4438394" y="2177831"/>
              <a:ext cx="1529953" cy="764976"/>
            </a:xfrm>
            <a:prstGeom prst="roundRect">
              <a:avLst>
                <a:gd fmla="val 10000" name="adj"/>
              </a:avLst>
            </a:prstGeom>
            <a:gradFill>
              <a:gsLst>
                <a:gs pos="0">
                  <a:srgbClr val="D21B30"/>
                </a:gs>
                <a:gs pos="60000">
                  <a:srgbClr val="E9263D"/>
                </a:gs>
                <a:gs pos="100000">
                  <a:srgbClr val="FB6F7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03"/>
            <p:cNvSpPr txBox="1"/>
            <p:nvPr/>
          </p:nvSpPr>
          <p:spPr>
            <a:xfrm>
              <a:off x="4460613" y="2200050"/>
              <a:ext cx="1485515"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Carl Jr.</a:t>
              </a:r>
              <a:endParaRPr/>
            </a:p>
          </p:txBody>
        </p:sp>
      </p:grpSp>
      <p:grpSp>
        <p:nvGrpSpPr>
          <p:cNvPr id="1122" name="Google Shape;1122;p103"/>
          <p:cNvGrpSpPr/>
          <p:nvPr/>
        </p:nvGrpSpPr>
        <p:grpSpPr>
          <a:xfrm>
            <a:off x="2505030" y="4100152"/>
            <a:ext cx="647790" cy="897657"/>
            <a:chOff x="1668932" y="2551316"/>
            <a:chExt cx="643073" cy="897730"/>
          </a:xfrm>
        </p:grpSpPr>
        <p:sp>
          <p:nvSpPr>
            <p:cNvPr id="1123" name="Google Shape;1123;p103"/>
            <p:cNvSpPr/>
            <p:nvPr/>
          </p:nvSpPr>
          <p:spPr>
            <a:xfrm rot="3300000">
              <a:off x="1454644" y="2982845"/>
              <a:ext cx="1071649" cy="34671"/>
            </a:xfrm>
            <a:custGeom>
              <a:rect b="b" l="l" r="r" t="t"/>
              <a:pathLst>
                <a:path extrusionOk="0" h="34671" w="1071649">
                  <a:moveTo>
                    <a:pt x="0" y="16940"/>
                  </a:moveTo>
                  <a:lnTo>
                    <a:pt x="1071649" y="16940"/>
                  </a:lnTo>
                </a:path>
              </a:pathLst>
            </a:custGeom>
            <a:noFill/>
            <a:ln cap="flat" cmpd="sng" w="25400">
              <a:solidFill>
                <a:srgbClr val="5488B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24" name="Google Shape;1124;p103"/>
            <p:cNvSpPr txBox="1"/>
            <p:nvPr/>
          </p:nvSpPr>
          <p:spPr>
            <a:xfrm rot="3300000">
              <a:off x="1964272" y="2973389"/>
              <a:ext cx="52391" cy="53582"/>
            </a:xfrm>
            <a:prstGeom prst="rect">
              <a:avLst/>
            </a:prstGeom>
            <a:noFill/>
            <a:ln>
              <a:noFill/>
            </a:ln>
          </p:spPr>
          <p:txBody>
            <a:bodyPr anchorCtr="0" anchor="ctr" bIns="0" lIns="12700" spcFirstLastPara="1" rIns="12700" wrap="square" tIns="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125" name="Google Shape;1125;p103"/>
          <p:cNvGrpSpPr/>
          <p:nvPr/>
        </p:nvGrpSpPr>
        <p:grpSpPr>
          <a:xfrm>
            <a:off x="3135312" y="4606925"/>
            <a:ext cx="1528762" cy="765175"/>
            <a:chOff x="2296459" y="3057554"/>
            <a:chExt cx="1529953" cy="764976"/>
          </a:xfrm>
        </p:grpSpPr>
        <p:sp>
          <p:nvSpPr>
            <p:cNvPr id="1126" name="Google Shape;1126;p103"/>
            <p:cNvSpPr/>
            <p:nvPr/>
          </p:nvSpPr>
          <p:spPr>
            <a:xfrm>
              <a:off x="2296459" y="3057554"/>
              <a:ext cx="1529953" cy="764976"/>
            </a:xfrm>
            <a:prstGeom prst="roundRect">
              <a:avLst>
                <a:gd fmla="val 10000" name="adj"/>
              </a:avLst>
            </a:prstGeom>
            <a:gradFill>
              <a:gsLst>
                <a:gs pos="0">
                  <a:srgbClr val="2D77BF"/>
                </a:gs>
                <a:gs pos="60000">
                  <a:srgbClr val="3988D6"/>
                </a:gs>
                <a:gs pos="100000">
                  <a:srgbClr val="7AABE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03"/>
            <p:cNvSpPr txBox="1"/>
            <p:nvPr/>
          </p:nvSpPr>
          <p:spPr>
            <a:xfrm>
              <a:off x="2318701" y="3079773"/>
              <a:ext cx="1485468" cy="72053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FFFF"/>
                </a:buClr>
                <a:buSzPts val="3400"/>
                <a:buFont typeface="Cambria"/>
                <a:buNone/>
              </a:pPr>
              <a:r>
                <a:rPr b="0" i="0" lang="en-US" sz="3400" u="none">
                  <a:solidFill>
                    <a:srgbClr val="FFFFFF"/>
                  </a:solidFill>
                  <a:latin typeface="Cambria"/>
                  <a:ea typeface="Cambria"/>
                  <a:cs typeface="Cambria"/>
                  <a:sym typeface="Cambria"/>
                </a:rPr>
                <a:t>Fred</a:t>
              </a:r>
              <a:endParaRPr/>
            </a:p>
          </p:txBody>
        </p:sp>
      </p:grpSp>
      <p:pic>
        <p:nvPicPr>
          <p:cNvPr descr="C:\Users\Callister\AppData\Local\Microsoft\Windows\Temporary Internet Files\Content.IE5\9WC0OI17\MCj03646820000[1].wmf" id="1128" name="Google Shape;1128;p103"/>
          <p:cNvPicPr preferRelativeResize="0"/>
          <p:nvPr/>
        </p:nvPicPr>
        <p:blipFill rotWithShape="1">
          <a:blip r:embed="rId4">
            <a:alphaModFix/>
          </a:blip>
          <a:srcRect b="0" l="0" r="0" t="0"/>
          <a:stretch/>
        </p:blipFill>
        <p:spPr>
          <a:xfrm>
            <a:off x="4191000" y="3778250"/>
            <a:ext cx="685800" cy="717550"/>
          </a:xfrm>
          <a:prstGeom prst="rect">
            <a:avLst/>
          </a:prstGeom>
          <a:noFill/>
          <a:ln>
            <a:noFill/>
          </a:ln>
        </p:spPr>
      </p:pic>
      <p:sp>
        <p:nvSpPr>
          <p:cNvPr id="1129" name="Google Shape;1129;p103"/>
          <p:cNvSpPr/>
          <p:nvPr/>
        </p:nvSpPr>
        <p:spPr>
          <a:xfrm>
            <a:off x="5638800" y="3733800"/>
            <a:ext cx="762000" cy="762000"/>
          </a:xfrm>
          <a:custGeom>
            <a:rect b="b" l="l" r="r" t="t"/>
            <a:pathLst>
              <a:path extrusionOk="0" h="762000" w="762000">
                <a:moveTo>
                  <a:pt x="0" y="381000"/>
                </a:moveTo>
                <a:cubicBezTo>
                  <a:pt x="0" y="170580"/>
                  <a:pt x="170580" y="0"/>
                  <a:pt x="381000" y="0"/>
                </a:cubicBezTo>
                <a:cubicBezTo>
                  <a:pt x="591420" y="0"/>
                  <a:pt x="762000" y="170580"/>
                  <a:pt x="762000" y="381000"/>
                </a:cubicBezTo>
                <a:cubicBezTo>
                  <a:pt x="762000" y="591420"/>
                  <a:pt x="591420" y="762000"/>
                  <a:pt x="381000" y="762000"/>
                </a:cubicBezTo>
                <a:cubicBezTo>
                  <a:pt x="170580" y="762000"/>
                  <a:pt x="0" y="591420"/>
                  <a:pt x="0" y="381000"/>
                </a:cubicBezTo>
                <a:close/>
                <a:moveTo>
                  <a:pt x="590662" y="493895"/>
                </a:moveTo>
                <a:cubicBezTo>
                  <a:pt x="640517" y="401306"/>
                  <a:pt x="623737" y="286978"/>
                  <a:pt x="549380" y="212620"/>
                </a:cubicBezTo>
                <a:cubicBezTo>
                  <a:pt x="475022" y="138262"/>
                  <a:pt x="360694" y="121482"/>
                  <a:pt x="268105" y="171338"/>
                </a:cubicBezTo>
                <a:lnTo>
                  <a:pt x="590662" y="493895"/>
                </a:lnTo>
                <a:close/>
                <a:moveTo>
                  <a:pt x="171338" y="268105"/>
                </a:moveTo>
                <a:cubicBezTo>
                  <a:pt x="121483" y="360694"/>
                  <a:pt x="138263" y="475022"/>
                  <a:pt x="212620" y="549380"/>
                </a:cubicBezTo>
                <a:cubicBezTo>
                  <a:pt x="286978" y="623738"/>
                  <a:pt x="401306" y="640518"/>
                  <a:pt x="493895" y="590662"/>
                </a:cubicBezTo>
                <a:lnTo>
                  <a:pt x="171338" y="268105"/>
                </a:lnTo>
                <a:close/>
              </a:path>
            </a:pathLst>
          </a:custGeom>
          <a:no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30" name="Google Shape;1130;p103"/>
          <p:cNvSpPr/>
          <p:nvPr/>
        </p:nvSpPr>
        <p:spPr>
          <a:xfrm>
            <a:off x="4724400" y="2743200"/>
            <a:ext cx="114646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5400"/>
              <a:buFont typeface="Arial"/>
              <a:buNone/>
            </a:pPr>
            <a:r>
              <a:rPr b="1" i="0" lang="en-US" sz="5400" u="none" cap="none" strike="noStrike">
                <a:solidFill>
                  <a:srgbClr val="00B050"/>
                </a:solidFill>
                <a:latin typeface="Arial"/>
                <a:ea typeface="Arial"/>
                <a:cs typeface="Arial"/>
                <a:sym typeface="Arial"/>
              </a:rPr>
              <a:t>1/2</a:t>
            </a:r>
            <a:endParaRPr/>
          </a:p>
        </p:txBody>
      </p:sp>
      <p:sp>
        <p:nvSpPr>
          <p:cNvPr id="1131" name="Google Shape;1131;p103"/>
          <p:cNvSpPr/>
          <p:nvPr/>
        </p:nvSpPr>
        <p:spPr>
          <a:xfrm>
            <a:off x="4724400" y="4572000"/>
            <a:ext cx="114646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5400"/>
              <a:buFont typeface="Arial"/>
              <a:buNone/>
            </a:pPr>
            <a:r>
              <a:rPr b="1" i="0" lang="en-US" sz="5400" u="none" cap="none" strike="noStrike">
                <a:solidFill>
                  <a:srgbClr val="00B050"/>
                </a:solidFill>
                <a:latin typeface="Arial"/>
                <a:ea typeface="Arial"/>
                <a:cs typeface="Arial"/>
                <a:sym typeface="Arial"/>
              </a:rPr>
              <a:t>1/2</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9"/>
                                        </p:tgtEl>
                                        <p:attrNameLst>
                                          <p:attrName>style.visibility</p:attrName>
                                        </p:attrNameLst>
                                      </p:cBhvr>
                                      <p:to>
                                        <p:strVal val="visible"/>
                                      </p:to>
                                    </p:set>
                                    <p:animEffect filter="fade" transition="in">
                                      <p:cBhvr>
                                        <p:cTn dur="2000"/>
                                        <p:tgtEl>
                                          <p:spTgt spid="1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04"/>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Modes of Premium Payment</a:t>
            </a:r>
            <a:endParaRPr b="1" i="0" sz="4800" u="none" cap="none" strike="noStrike">
              <a:solidFill>
                <a:srgbClr val="FFFFD2"/>
              </a:solidFill>
              <a:latin typeface="Constantia"/>
              <a:ea typeface="Constantia"/>
              <a:cs typeface="Constantia"/>
              <a:sym typeface="Constantia"/>
            </a:endParaRPr>
          </a:p>
        </p:txBody>
      </p:sp>
      <p:sp>
        <p:nvSpPr>
          <p:cNvPr id="1138" name="Google Shape;1138;p104"/>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176847" lvl="0" marL="319087" marR="0" rtl="0" algn="l">
              <a:lnSpc>
                <a:spcPct val="100000"/>
              </a:lnSpc>
              <a:spcBef>
                <a:spcPts val="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HOW IS THE PREMIUM CALCULATED</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Annually</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Semi-Annually</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Quarterly</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Monthly</a:t>
            </a:r>
            <a:endParaRPr/>
          </a:p>
        </p:txBody>
      </p:sp>
    </p:spTree>
  </p:cSld>
  <p:clrMapOvr>
    <a:masterClrMapping/>
  </p:clrMapOvr>
  <p:transition spd="slow">
    <p:fade/>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05"/>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Grace Period</a:t>
            </a:r>
            <a:endParaRPr/>
          </a:p>
        </p:txBody>
      </p:sp>
      <p:sp>
        <p:nvSpPr>
          <p:cNvPr id="1145" name="Google Shape;1145;p10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$100,000 policy    $100 monthly premium</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3/1                                          4/1</a:t>
            </a:r>
            <a:endParaRPr/>
          </a:p>
          <a:p>
            <a:pPr indent="-319087" lvl="0" marL="319087" marR="0" rtl="0" algn="l">
              <a:lnSpc>
                <a:spcPct val="100000"/>
              </a:lnSpc>
              <a:spcBef>
                <a:spcPts val="600"/>
              </a:spcBef>
              <a:spcAft>
                <a:spcPts val="0"/>
              </a:spcAft>
              <a:buClr>
                <a:schemeClr val="accent1"/>
              </a:buClr>
              <a:buSzPts val="2100"/>
              <a:buFont typeface="Noto Sans Symbols"/>
              <a:buNone/>
            </a:pPr>
            <a:br>
              <a:rPr b="0" i="0" lang="en-US" sz="3000" u="none">
                <a:solidFill>
                  <a:schemeClr val="lt1"/>
                </a:solidFill>
                <a:latin typeface="Cambria"/>
                <a:ea typeface="Cambria"/>
                <a:cs typeface="Cambria"/>
                <a:sym typeface="Cambria"/>
              </a:rPr>
            </a:br>
            <a:r>
              <a:rPr b="0" i="0" lang="en-US" sz="3000" u="none">
                <a:solidFill>
                  <a:schemeClr val="lt1"/>
                </a:solidFill>
                <a:latin typeface="Cambria"/>
                <a:ea typeface="Cambria"/>
                <a:cs typeface="Cambria"/>
                <a:sym typeface="Cambria"/>
              </a:rPr>
              <a:t>Premium due                         31 days               </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cxnSp>
        <p:nvCxnSpPr>
          <p:cNvPr id="1146" name="Google Shape;1146;p105"/>
          <p:cNvCxnSpPr/>
          <p:nvPr/>
        </p:nvCxnSpPr>
        <p:spPr>
          <a:xfrm>
            <a:off x="609600" y="3810000"/>
            <a:ext cx="0" cy="0"/>
          </a:xfrm>
          <a:prstGeom prst="straightConnector1">
            <a:avLst/>
          </a:prstGeom>
          <a:noFill/>
          <a:ln cap="flat" cmpd="sng" w="9525">
            <a:solidFill>
              <a:schemeClr val="lt1"/>
            </a:solidFill>
            <a:prstDash val="solid"/>
            <a:miter lim="800000"/>
            <a:headEnd len="med" w="med" type="none"/>
            <a:tailEnd len="med" w="med" type="none"/>
          </a:ln>
        </p:spPr>
      </p:cxnSp>
      <p:cxnSp>
        <p:nvCxnSpPr>
          <p:cNvPr id="1147" name="Google Shape;1147;p105"/>
          <p:cNvCxnSpPr/>
          <p:nvPr/>
        </p:nvCxnSpPr>
        <p:spPr>
          <a:xfrm>
            <a:off x="762000" y="3810000"/>
            <a:ext cx="6324600" cy="0"/>
          </a:xfrm>
          <a:prstGeom prst="straightConnector1">
            <a:avLst/>
          </a:prstGeom>
          <a:noFill/>
          <a:ln cap="flat" cmpd="sng" w="9525">
            <a:solidFill>
              <a:schemeClr val="lt1"/>
            </a:solidFill>
            <a:prstDash val="solid"/>
            <a:miter lim="800000"/>
            <a:headEnd len="med" w="med" type="none"/>
            <a:tailEnd len="med" w="med" type="none"/>
          </a:ln>
        </p:spPr>
      </p:cxnSp>
      <p:cxnSp>
        <p:nvCxnSpPr>
          <p:cNvPr id="1148" name="Google Shape;1148;p105"/>
          <p:cNvCxnSpPr/>
          <p:nvPr/>
        </p:nvCxnSpPr>
        <p:spPr>
          <a:xfrm>
            <a:off x="1676400" y="3352800"/>
            <a:ext cx="0" cy="1066800"/>
          </a:xfrm>
          <a:prstGeom prst="straightConnector1">
            <a:avLst/>
          </a:prstGeom>
          <a:noFill/>
          <a:ln cap="flat" cmpd="sng" w="9525">
            <a:solidFill>
              <a:schemeClr val="lt1"/>
            </a:solidFill>
            <a:prstDash val="solid"/>
            <a:miter lim="800000"/>
            <a:headEnd len="med" w="med" type="none"/>
            <a:tailEnd len="med" w="med" type="none"/>
          </a:ln>
        </p:spPr>
      </p:cxnSp>
      <p:cxnSp>
        <p:nvCxnSpPr>
          <p:cNvPr id="1149" name="Google Shape;1149;p105"/>
          <p:cNvCxnSpPr/>
          <p:nvPr/>
        </p:nvCxnSpPr>
        <p:spPr>
          <a:xfrm>
            <a:off x="6019800" y="3352800"/>
            <a:ext cx="0" cy="1295400"/>
          </a:xfrm>
          <a:prstGeom prst="straightConnector1">
            <a:avLst/>
          </a:prstGeom>
          <a:noFill/>
          <a:ln cap="flat" cmpd="sng" w="9525">
            <a:solidFill>
              <a:schemeClr val="lt1"/>
            </a:solidFill>
            <a:prstDash val="solid"/>
            <a:miter lim="800000"/>
            <a:headEnd len="med" w="med" type="none"/>
            <a:tailEnd len="med" w="med" type="none"/>
          </a:ln>
        </p:spPr>
      </p:cxnSp>
    </p:spTree>
  </p:cSld>
  <p:clrMapOvr>
    <a:masterClrMapping/>
  </p:clrMapOvr>
  <p:transition spd="slow">
    <p:fade/>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06"/>
          <p:cNvSpPr txBox="1"/>
          <p:nvPr>
            <p:ph idx="4294967295" type="title"/>
          </p:nvPr>
        </p:nvSpPr>
        <p:spPr>
          <a:xfrm>
            <a:off x="457200" y="-3810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REINSTATEMENT</a:t>
            </a:r>
            <a:endParaRPr b="1" i="0" sz="4800" u="none" cap="none" strike="noStrike">
              <a:solidFill>
                <a:srgbClr val="FFFFD2"/>
              </a:solidFill>
              <a:latin typeface="Constantia"/>
              <a:ea typeface="Constantia"/>
              <a:cs typeface="Constantia"/>
              <a:sym typeface="Constantia"/>
            </a:endParaRPr>
          </a:p>
        </p:txBody>
      </p:sp>
      <p:sp>
        <p:nvSpPr>
          <p:cNvPr id="1156" name="Google Shape;1156;p106"/>
          <p:cNvSpPr txBox="1"/>
          <p:nvPr>
            <p:ph idx="1" type="body"/>
          </p:nvPr>
        </p:nvSpPr>
        <p:spPr>
          <a:xfrm>
            <a:off x="457200" y="1066800"/>
            <a:ext cx="8077200" cy="4267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Many contracts permit reinstatement of the policy if it is effected within 3 years of the policy lapse.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1. Proof of insurability may be requested. Back premiums and outstanding loans must be paid.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2. Reinstatement application may be required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3. Advantage of Reinstating is the insured original issue age is used when reinstated; therefore the premium is lower and will continue to be after reinstatement.</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07"/>
          <p:cNvSpPr txBox="1"/>
          <p:nvPr>
            <p:ph idx="4294967295" type="title"/>
          </p:nvPr>
        </p:nvSpPr>
        <p:spPr>
          <a:xfrm>
            <a:off x="457200" y="3810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Policy Loans- Pro’s and Con’s</a:t>
            </a:r>
            <a:endParaRPr/>
          </a:p>
        </p:txBody>
      </p:sp>
      <p:sp>
        <p:nvSpPr>
          <p:cNvPr id="1163" name="Google Shape;1163;p107"/>
          <p:cNvSpPr txBox="1"/>
          <p:nvPr>
            <p:ph idx="1" type="body"/>
          </p:nvPr>
        </p:nvSpPr>
        <p:spPr>
          <a:xfrm>
            <a:off x="457200" y="1600200"/>
            <a:ext cx="4035425" cy="45259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Pro’s</a:t>
            </a:r>
            <a:endParaRPr/>
          </a:p>
          <a:p>
            <a:pPr indent="-319087" lvl="0" marL="319087"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Do not have to repay</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Not taxable</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No qualification or application</a:t>
            </a:r>
            <a:endParaRPr/>
          </a:p>
          <a:p>
            <a:pPr indent="-194626" lvl="0" marL="319087"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194628" lvl="0" marL="319088" marR="0" rtl="0" algn="l">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p:txBody>
      </p:sp>
      <p:sp>
        <p:nvSpPr>
          <p:cNvPr id="1164" name="Google Shape;1164;p107"/>
          <p:cNvSpPr txBox="1"/>
          <p:nvPr>
            <p:ph idx="2" type="body"/>
          </p:nvPr>
        </p:nvSpPr>
        <p:spPr>
          <a:xfrm>
            <a:off x="4651375" y="1600200"/>
            <a:ext cx="4035425" cy="45259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Con’s</a:t>
            </a:r>
            <a:endParaRPr/>
          </a:p>
          <a:p>
            <a:pPr indent="-319087" lvl="0" marL="319087"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Must pay interest</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Interest added to outstanding loan if not repaid</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Reduces death benefit if not repaid</a:t>
            </a:r>
            <a:endParaRPr/>
          </a:p>
        </p:txBody>
      </p:sp>
    </p:spTree>
  </p:cSld>
  <p:clrMapOvr>
    <a:masterClrMapping/>
  </p:clrMapOvr>
  <p:transition spd="slow">
    <p:fade/>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108"/>
          <p:cNvSpPr txBox="1"/>
          <p:nvPr>
            <p:ph idx="1" type="body"/>
          </p:nvPr>
        </p:nvSpPr>
        <p:spPr>
          <a:xfrm>
            <a:off x="457200" y="2362200"/>
            <a:ext cx="9220200" cy="3886200"/>
          </a:xfrm>
          <a:prstGeom prst="rect">
            <a:avLst/>
          </a:prstGeom>
          <a:noFill/>
          <a:ln>
            <a:noFill/>
          </a:ln>
        </p:spPr>
        <p:txBody>
          <a:bodyPr anchorCtr="0" anchor="t" bIns="45700" lIns="91425" spcFirstLastPara="1" rIns="91425" wrap="square" tIns="45700">
            <a:noAutofit/>
          </a:bodyPr>
          <a:lstStyle/>
          <a:p>
            <a:pPr indent="-319087" lvl="0" marL="319087" rtl="0" algn="l">
              <a:lnSpc>
                <a:spcPct val="100000"/>
              </a:lnSpc>
              <a:spcBef>
                <a:spcPts val="0"/>
              </a:spcBef>
              <a:spcAft>
                <a:spcPts val="0"/>
              </a:spcAft>
              <a:buSzPts val="2520"/>
              <a:buNone/>
            </a:pPr>
            <a:r>
              <a:rPr b="0" i="0" lang="en-US" sz="3600" u="none">
                <a:solidFill>
                  <a:schemeClr val="lt1"/>
                </a:solidFill>
                <a:latin typeface="Cambria"/>
                <a:ea typeface="Cambria"/>
                <a:cs typeface="Cambria"/>
                <a:sym typeface="Cambria"/>
              </a:rPr>
              <a:t>After a specified period of time (2 YEARS) </a:t>
            </a:r>
            <a:endParaRPr/>
          </a:p>
          <a:p>
            <a:pPr indent="-319087" lvl="0" marL="319087" rtl="0" algn="l">
              <a:lnSpc>
                <a:spcPct val="100000"/>
              </a:lnSpc>
              <a:spcBef>
                <a:spcPts val="720"/>
              </a:spcBef>
              <a:spcAft>
                <a:spcPts val="0"/>
              </a:spcAft>
              <a:buSzPts val="2520"/>
              <a:buNone/>
            </a:pPr>
            <a:r>
              <a:rPr b="0" i="0" lang="en-US" sz="3600" u="none">
                <a:solidFill>
                  <a:schemeClr val="lt1"/>
                </a:solidFill>
                <a:latin typeface="Cambria"/>
                <a:ea typeface="Cambria"/>
                <a:cs typeface="Cambria"/>
                <a:sym typeface="Cambria"/>
              </a:rPr>
              <a:t>the insurer may not dispute or contest the validity of the contract or the statements. </a:t>
            </a:r>
            <a:endParaRPr/>
          </a:p>
        </p:txBody>
      </p:sp>
      <p:sp>
        <p:nvSpPr>
          <p:cNvPr id="1170" name="Google Shape;1170;p108"/>
          <p:cNvSpPr txBox="1"/>
          <p:nvPr>
            <p:ph idx="4294967295" type="title"/>
          </p:nvPr>
        </p:nvSpPr>
        <p:spPr>
          <a:xfrm>
            <a:off x="3810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400"/>
              <a:buFont typeface="Constantia"/>
              <a:buNone/>
            </a:pPr>
            <a:r>
              <a:rPr b="1" i="0" lang="en-US" sz="4400" u="none" cap="none" strike="noStrike">
                <a:solidFill>
                  <a:srgbClr val="FFFFD2"/>
                </a:solidFill>
                <a:latin typeface="Constantia"/>
                <a:ea typeface="Constantia"/>
                <a:cs typeface="Constantia"/>
                <a:sym typeface="Constantia"/>
              </a:rPr>
              <a:t>  INCONTESTABILITY CLAUSE</a:t>
            </a:r>
            <a:endParaRPr b="1" i="0" sz="4400" u="none" cap="none" strike="noStrike">
              <a:solidFill>
                <a:srgbClr val="FFFFD2"/>
              </a:solidFill>
              <a:latin typeface="Constantia"/>
              <a:ea typeface="Constantia"/>
              <a:cs typeface="Constantia"/>
              <a:sym typeface="Constantia"/>
            </a:endParaRPr>
          </a:p>
        </p:txBody>
      </p:sp>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109"/>
          <p:cNvSpPr txBox="1"/>
          <p:nvPr>
            <p:ph idx="4294967295" type="title"/>
          </p:nvPr>
        </p:nvSpPr>
        <p:spPr>
          <a:xfrm>
            <a:off x="457200" y="533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Assignment</a:t>
            </a:r>
            <a:endParaRPr b="1" i="0" sz="4800" u="none" cap="none" strike="noStrike">
              <a:solidFill>
                <a:srgbClr val="FFFFD1"/>
              </a:solidFill>
              <a:latin typeface="Constantia"/>
              <a:ea typeface="Constantia"/>
              <a:cs typeface="Constantia"/>
              <a:sym typeface="Constantia"/>
            </a:endParaRPr>
          </a:p>
        </p:txBody>
      </p:sp>
      <p:sp>
        <p:nvSpPr>
          <p:cNvPr id="1177" name="Google Shape;1177;p109"/>
          <p:cNvSpPr txBox="1"/>
          <p:nvPr>
            <p:ph idx="1" type="body"/>
          </p:nvPr>
        </p:nvSpPr>
        <p:spPr>
          <a:xfrm>
            <a:off x="457200" y="1600200"/>
            <a:ext cx="4035425" cy="452596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accent1"/>
              </a:buClr>
              <a:buSzPts val="1960"/>
              <a:buFont typeface="Noto Sans Symbols"/>
              <a:buNone/>
            </a:pPr>
            <a:r>
              <a:rPr b="1" i="0" lang="en-US" sz="2800" u="none">
                <a:solidFill>
                  <a:schemeClr val="lt1"/>
                </a:solidFill>
                <a:latin typeface="Cambria"/>
                <a:ea typeface="Cambria"/>
                <a:cs typeface="Cambria"/>
                <a:sym typeface="Cambria"/>
              </a:rPr>
              <a:t>Collateral</a:t>
            </a:r>
            <a:endParaRPr/>
          </a:p>
          <a:p>
            <a:pPr indent="-457200" lvl="0" marL="457200"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Temporary</a:t>
            </a:r>
            <a:endParaRPr/>
          </a:p>
          <a:p>
            <a:pPr indent="-457200" lvl="0" marL="457200"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Pay off debt to creditor from existing policy</a:t>
            </a:r>
            <a:endParaRPr/>
          </a:p>
          <a:p>
            <a:pPr indent="-457200" lvl="0" marL="457200"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Assignor: policy owner/insured</a:t>
            </a:r>
            <a:endParaRPr/>
          </a:p>
          <a:p>
            <a:pPr indent="-457200" lvl="0" marL="457200"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Assignee: creditor</a:t>
            </a:r>
            <a:endParaRPr/>
          </a:p>
          <a:p>
            <a:pPr indent="-457200" lvl="0" marL="457200"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457200" lvl="0" marL="457200" marR="0" rtl="0" algn="l">
              <a:lnSpc>
                <a:spcPct val="100000"/>
              </a:lnSpc>
              <a:spcBef>
                <a:spcPts val="48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Example: credit insurance</a:t>
            </a:r>
            <a:endParaRPr/>
          </a:p>
        </p:txBody>
      </p:sp>
      <p:sp>
        <p:nvSpPr>
          <p:cNvPr id="1178" name="Google Shape;1178;p109"/>
          <p:cNvSpPr txBox="1"/>
          <p:nvPr>
            <p:ph idx="2" type="body"/>
          </p:nvPr>
        </p:nvSpPr>
        <p:spPr>
          <a:xfrm>
            <a:off x="4651375" y="1600200"/>
            <a:ext cx="4035425" cy="45259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None/>
            </a:pPr>
            <a:r>
              <a:rPr b="1" i="0" lang="en-US" sz="2800" u="none">
                <a:solidFill>
                  <a:schemeClr val="lt1"/>
                </a:solidFill>
                <a:latin typeface="Cambria"/>
                <a:ea typeface="Cambria"/>
                <a:cs typeface="Cambria"/>
                <a:sym typeface="Cambria"/>
              </a:rPr>
              <a:t>Absolute</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Permanent</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Name a new owner</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Assignor: old owner</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Assignee: new owner</a:t>
            </a:r>
            <a:endParaRPr/>
          </a:p>
          <a:p>
            <a:pPr indent="-319087" lvl="0" marL="319087"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319087" lvl="0" marL="319087"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319087" lvl="0" marL="319087" marR="0" rtl="0" algn="l">
              <a:lnSpc>
                <a:spcPct val="100000"/>
              </a:lnSpc>
              <a:spcBef>
                <a:spcPts val="48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Example: Juvenile policy</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1"/>
          <p:cNvSpPr txBox="1"/>
          <p:nvPr>
            <p:ph idx="4294967295" type="title"/>
          </p:nvPr>
        </p:nvSpPr>
        <p:spPr>
          <a:xfrm>
            <a:off x="457200" y="1371600"/>
            <a:ext cx="8229600" cy="1143000"/>
          </a:xfrm>
          <a:prstGeom prst="rect">
            <a:avLst/>
          </a:prstGeom>
          <a:noFill/>
          <a:ln>
            <a:noFill/>
          </a:ln>
        </p:spPr>
        <p:txBody>
          <a:bodyPr anchorCtr="0" anchor="b" bIns="9125" lIns="0" spcFirstLastPara="1" rIns="0" wrap="square" tIns="9125">
            <a:normAutofit fontScale="90000"/>
          </a:bodyPr>
          <a:lstStyle/>
          <a:p>
            <a:pPr indent="0" lvl="0" marL="0" marR="0" rtl="0" algn="l">
              <a:lnSpc>
                <a:spcPct val="100000"/>
              </a:lnSpc>
              <a:spcBef>
                <a:spcPts val="0"/>
              </a:spcBef>
              <a:spcAft>
                <a:spcPts val="0"/>
              </a:spcAft>
              <a:buClr>
                <a:srgbClr val="FFFFD2"/>
              </a:buClr>
              <a:buSzPct val="100000"/>
              <a:buFont typeface="Constantia"/>
              <a:buNone/>
            </a:pPr>
            <a:r>
              <a:rPr b="1" i="0" lang="en-US" sz="4800" u="none" cap="none" strike="noStrike">
                <a:solidFill>
                  <a:srgbClr val="FFFFD2"/>
                </a:solidFill>
                <a:latin typeface="Constantia"/>
                <a:ea typeface="Constantia"/>
                <a:cs typeface="Constantia"/>
                <a:sym typeface="Constantia"/>
              </a:rPr>
              <a:t>   Large Loss Exposure </a:t>
            </a:r>
            <a:br>
              <a:rPr b="1" i="0" lang="en-US" sz="4800" u="none" cap="none" strike="noStrike">
                <a:solidFill>
                  <a:srgbClr val="FFFFD2"/>
                </a:solidFill>
                <a:latin typeface="Constantia"/>
                <a:ea typeface="Constantia"/>
                <a:cs typeface="Constantia"/>
                <a:sym typeface="Constantia"/>
              </a:rPr>
            </a:br>
            <a:r>
              <a:rPr b="1" i="0" lang="en-US" sz="4800" u="none" cap="none" strike="noStrike">
                <a:solidFill>
                  <a:srgbClr val="FFFFD2"/>
                </a:solidFill>
                <a:latin typeface="Constantia"/>
                <a:ea typeface="Constantia"/>
                <a:cs typeface="Constantia"/>
                <a:sym typeface="Constantia"/>
              </a:rPr>
              <a:t>                   or</a:t>
            </a:r>
            <a:br>
              <a:rPr b="1" i="0" lang="en-US" sz="4800" u="none" cap="none" strike="noStrike">
                <a:solidFill>
                  <a:srgbClr val="FFFFD2"/>
                </a:solidFill>
                <a:latin typeface="Constantia"/>
                <a:ea typeface="Constantia"/>
                <a:cs typeface="Constantia"/>
                <a:sym typeface="Constantia"/>
              </a:rPr>
            </a:br>
            <a:r>
              <a:rPr b="1" i="0" lang="en-US" sz="4800" u="none" cap="none" strike="noStrike">
                <a:solidFill>
                  <a:srgbClr val="FFFFD2"/>
                </a:solidFill>
                <a:latin typeface="Constantia"/>
                <a:ea typeface="Constantia"/>
                <a:cs typeface="Constantia"/>
                <a:sym typeface="Constantia"/>
              </a:rPr>
              <a:t> Law of Large Numbers</a:t>
            </a:r>
            <a:endParaRPr b="1" i="0" sz="4800" u="none" cap="none" strike="noStrike">
              <a:solidFill>
                <a:srgbClr val="FFFFD2"/>
              </a:solidFill>
              <a:latin typeface="Constantia"/>
              <a:ea typeface="Constantia"/>
              <a:cs typeface="Constantia"/>
              <a:sym typeface="Constantia"/>
            </a:endParaRPr>
          </a:p>
        </p:txBody>
      </p:sp>
      <p:sp>
        <p:nvSpPr>
          <p:cNvPr id="269" name="Google Shape;269;p11"/>
          <p:cNvSpPr txBox="1"/>
          <p:nvPr/>
        </p:nvSpPr>
        <p:spPr>
          <a:xfrm>
            <a:off x="1219200" y="2971800"/>
            <a:ext cx="7924800" cy="3046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This is a law of statistics. </a:t>
            </a:r>
            <a:endParaRPr/>
          </a:p>
          <a:p>
            <a:pPr indent="0" lvl="0" marL="0" marR="0" rtl="0" algn="l">
              <a:lnSpc>
                <a:spcPct val="100000"/>
              </a:lnSpc>
              <a:spcBef>
                <a:spcPts val="0"/>
              </a:spcBef>
              <a:spcAft>
                <a:spcPts val="0"/>
              </a:spcAft>
              <a:buClr>
                <a:schemeClr val="lt1"/>
              </a:buClr>
              <a:buSzPts val="3200"/>
              <a:buFont typeface="Arial"/>
              <a:buNone/>
            </a:pPr>
            <a:r>
              <a:t/>
            </a:r>
            <a:endParaRPr b="1" i="0" sz="32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The more people we have in the insurable group the more accuracy when predicting how many losses will occur within that group. </a:t>
            </a:r>
            <a:endParaRPr/>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10"/>
          <p:cNvSpPr txBox="1"/>
          <p:nvPr>
            <p:ph idx="1" type="body"/>
          </p:nvPr>
        </p:nvSpPr>
        <p:spPr>
          <a:xfrm>
            <a:off x="457200" y="2057400"/>
            <a:ext cx="8229600" cy="4114800"/>
          </a:xfrm>
          <a:prstGeom prst="rect">
            <a:avLst/>
          </a:prstGeom>
          <a:noFill/>
          <a:ln>
            <a:noFill/>
          </a:ln>
        </p:spPr>
        <p:txBody>
          <a:bodyPr anchorCtr="0" anchor="t" bIns="45700" lIns="91425" spcFirstLastPara="1" rIns="91425" wrap="square" tIns="45700">
            <a:noAutofit/>
          </a:bodyPr>
          <a:lstStyle/>
          <a:p>
            <a:pPr indent="-319087" lvl="0" marL="319087"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suicide happens within 2 years of policy being written = all premiums are refunded</a:t>
            </a:r>
            <a:endParaRPr/>
          </a:p>
          <a:p>
            <a:pPr indent="-319087" lvl="0" marL="319087" rtl="0" algn="l">
              <a:lnSpc>
                <a:spcPct val="100000"/>
              </a:lnSpc>
              <a:spcBef>
                <a:spcPts val="600"/>
              </a:spcBef>
              <a:spcAft>
                <a:spcPts val="0"/>
              </a:spcAft>
              <a:buSzPts val="2100"/>
              <a:buNone/>
            </a:pPr>
            <a:r>
              <a:t/>
            </a:r>
            <a:endParaRPr b="0" i="0" sz="3000" u="none">
              <a:solidFill>
                <a:schemeClr val="lt1"/>
              </a:solidFill>
              <a:latin typeface="Cambria"/>
              <a:ea typeface="Cambria"/>
              <a:cs typeface="Cambria"/>
              <a:sym typeface="Cambria"/>
            </a:endParaRPr>
          </a:p>
          <a:p>
            <a:pPr indent="-319087" lvl="0" marL="319087"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suicide happens after 2 years of policy being written = full death benefit is paid</a:t>
            </a:r>
            <a:endParaRPr/>
          </a:p>
          <a:p>
            <a:pPr indent="-185736" lvl="0" marL="319087"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Used to be that it was not paid at all so this is better ☺ </a:t>
            </a:r>
            <a:endParaRPr/>
          </a:p>
        </p:txBody>
      </p:sp>
      <p:sp>
        <p:nvSpPr>
          <p:cNvPr id="1185" name="Google Shape;1185;p110"/>
          <p:cNvSpPr txBox="1"/>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SUICIDE CLAUSE</a:t>
            </a:r>
            <a:endParaRPr/>
          </a:p>
        </p:txBody>
      </p:sp>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111"/>
          <p:cNvSpPr txBox="1"/>
          <p:nvPr>
            <p:ph idx="1" type="body"/>
          </p:nvPr>
        </p:nvSpPr>
        <p:spPr>
          <a:xfrm>
            <a:off x="381000" y="1905000"/>
            <a:ext cx="8229600" cy="4114800"/>
          </a:xfrm>
          <a:prstGeom prst="rect">
            <a:avLst/>
          </a:prstGeom>
          <a:noFill/>
          <a:ln>
            <a:noFill/>
          </a:ln>
        </p:spPr>
        <p:txBody>
          <a:bodyPr anchorCtr="0" anchor="t" bIns="45700" lIns="91425" spcFirstLastPara="1" rIns="91425" wrap="square" tIns="45700">
            <a:noAutofit/>
          </a:bodyPr>
          <a:lstStyle/>
          <a:p>
            <a:pPr indent="-319087" lvl="0" marL="319087" rtl="0" algn="l">
              <a:lnSpc>
                <a:spcPct val="100000"/>
              </a:lnSpc>
              <a:spcBef>
                <a:spcPts val="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If you mark female and you are male</a:t>
            </a:r>
            <a:endParaRPr/>
          </a:p>
          <a:p>
            <a:pPr indent="-319087" lvl="0" marL="319087" rtl="0" algn="l">
              <a:lnSpc>
                <a:spcPct val="10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If you wrote wrong age</a:t>
            </a:r>
            <a:endParaRPr/>
          </a:p>
          <a:p>
            <a:pPr indent="-228600" lvl="3" marL="1187450" rtl="0" algn="l">
              <a:lnSpc>
                <a:spcPct val="100000"/>
              </a:lnSpc>
              <a:spcBef>
                <a:spcPts val="400"/>
              </a:spcBef>
              <a:spcAft>
                <a:spcPts val="0"/>
              </a:spcAft>
              <a:buSzPts val="2000"/>
              <a:buNone/>
            </a:pPr>
            <a:r>
              <a:rPr b="0" i="0" lang="en-US" sz="2000" u="none">
                <a:solidFill>
                  <a:schemeClr val="lt1"/>
                </a:solidFill>
                <a:latin typeface="Cambria"/>
                <a:ea typeface="Cambria"/>
                <a:cs typeface="Cambria"/>
                <a:sym typeface="Cambria"/>
              </a:rPr>
              <a:t>They used to just decline the policy</a:t>
            </a:r>
            <a:endParaRPr/>
          </a:p>
          <a:p>
            <a:pPr indent="-228600" lvl="3" marL="1187450" rtl="0" algn="l">
              <a:lnSpc>
                <a:spcPct val="100000"/>
              </a:lnSpc>
              <a:spcBef>
                <a:spcPts val="400"/>
              </a:spcBef>
              <a:spcAft>
                <a:spcPts val="0"/>
              </a:spcAft>
              <a:buSzPts val="2000"/>
              <a:buNone/>
            </a:pPr>
            <a:r>
              <a:rPr b="0" i="0" lang="en-US" sz="2000" u="none">
                <a:solidFill>
                  <a:schemeClr val="lt1"/>
                </a:solidFill>
                <a:latin typeface="Cambria"/>
                <a:ea typeface="Cambria"/>
                <a:cs typeface="Cambria"/>
                <a:sym typeface="Cambria"/>
              </a:rPr>
              <a:t>Now they just post date the age back and the premiums have to be paid. </a:t>
            </a:r>
            <a:endParaRPr/>
          </a:p>
          <a:p>
            <a:pPr indent="-228600" lvl="3" marL="1187450" rtl="0" algn="l">
              <a:lnSpc>
                <a:spcPct val="100000"/>
              </a:lnSpc>
              <a:spcBef>
                <a:spcPts val="400"/>
              </a:spcBef>
              <a:spcAft>
                <a:spcPts val="0"/>
              </a:spcAft>
              <a:buSzPts val="2000"/>
              <a:buNone/>
            </a:pPr>
            <a:r>
              <a:t/>
            </a:r>
            <a:endParaRPr b="0" i="0" sz="2000" u="none">
              <a:solidFill>
                <a:schemeClr val="lt1"/>
              </a:solidFill>
              <a:latin typeface="Cambria"/>
              <a:ea typeface="Cambria"/>
              <a:cs typeface="Cambria"/>
              <a:sym typeface="Cambria"/>
            </a:endParaRPr>
          </a:p>
          <a:p>
            <a:pPr indent="-228600" lvl="3" marL="1187450" rtl="0" algn="l">
              <a:lnSpc>
                <a:spcPct val="100000"/>
              </a:lnSpc>
              <a:spcBef>
                <a:spcPts val="400"/>
              </a:spcBef>
              <a:spcAft>
                <a:spcPts val="0"/>
              </a:spcAft>
              <a:buSzPts val="2000"/>
              <a:buNone/>
            </a:pPr>
            <a:r>
              <a:rPr b="0" i="0" lang="en-US" sz="2000" u="none">
                <a:solidFill>
                  <a:schemeClr val="lt1"/>
                </a:solidFill>
                <a:latin typeface="Cambria"/>
                <a:ea typeface="Cambria"/>
                <a:cs typeface="Cambria"/>
                <a:sym typeface="Cambria"/>
              </a:rPr>
              <a:t>The company adjusts the premiums and you catch up and policy is issued. </a:t>
            </a:r>
            <a:endParaRPr/>
          </a:p>
          <a:p>
            <a:pPr indent="-228600" lvl="3" marL="1187450" rtl="0" algn="l">
              <a:lnSpc>
                <a:spcPct val="100000"/>
              </a:lnSpc>
              <a:spcBef>
                <a:spcPts val="400"/>
              </a:spcBef>
              <a:spcAft>
                <a:spcPts val="0"/>
              </a:spcAft>
              <a:buSzPts val="2000"/>
              <a:buNone/>
            </a:pPr>
            <a:r>
              <a:rPr b="0" i="0" lang="en-US" sz="2000" u="none">
                <a:solidFill>
                  <a:schemeClr val="lt1"/>
                </a:solidFill>
                <a:latin typeface="Cambria"/>
                <a:ea typeface="Cambria"/>
                <a:cs typeface="Cambria"/>
                <a:sym typeface="Cambria"/>
              </a:rPr>
              <a:t>Why does it matter that you are male and not female?  It costs more premium to be male cause you don’t live as long as women. </a:t>
            </a:r>
            <a:endParaRPr/>
          </a:p>
        </p:txBody>
      </p:sp>
      <p:sp>
        <p:nvSpPr>
          <p:cNvPr id="1191" name="Google Shape;1191;p111"/>
          <p:cNvSpPr txBox="1"/>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MIS STATEMENT OF AGE or SEX</a:t>
            </a:r>
            <a:endParaRPr/>
          </a:p>
        </p:txBody>
      </p:sp>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112"/>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Provisions REVIEW</a:t>
            </a:r>
            <a:endParaRPr b="1" i="0" sz="4800" u="none" cap="none" strike="noStrike">
              <a:solidFill>
                <a:srgbClr val="FFFFD2"/>
              </a:solidFill>
              <a:latin typeface="Constantia"/>
              <a:ea typeface="Constantia"/>
              <a:cs typeface="Constantia"/>
              <a:sym typeface="Constantia"/>
            </a:endParaRPr>
          </a:p>
        </p:txBody>
      </p:sp>
      <p:sp>
        <p:nvSpPr>
          <p:cNvPr id="1198" name="Google Shape;1198;p112"/>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Arial"/>
                <a:ea typeface="Arial"/>
                <a:cs typeface="Arial"/>
                <a:sym typeface="Arial"/>
              </a:rPr>
              <a:t>Which clause identifies who the policy owner is?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What happens if the insured dies within 30 days of the policy being issued?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Which clause refunds premium if the age is found to be less than the age stated on the application?</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13"/>
          <p:cNvSpPr txBox="1"/>
          <p:nvPr>
            <p:ph idx="4294967295" type="title"/>
          </p:nvPr>
        </p:nvSpPr>
        <p:spPr>
          <a:xfrm>
            <a:off x="457200" y="5334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Policy Riders</a:t>
            </a:r>
            <a:endParaRPr b="1" i="0" sz="4800" u="none" cap="none" strike="noStrike">
              <a:solidFill>
                <a:srgbClr val="FFFFD2"/>
              </a:solidFill>
              <a:latin typeface="Constantia"/>
              <a:ea typeface="Constantia"/>
              <a:cs typeface="Constantia"/>
              <a:sym typeface="Constantia"/>
            </a:endParaRPr>
          </a:p>
        </p:txBody>
      </p:sp>
      <p:grpSp>
        <p:nvGrpSpPr>
          <p:cNvPr id="1205" name="Google Shape;1205;p113"/>
          <p:cNvGrpSpPr/>
          <p:nvPr/>
        </p:nvGrpSpPr>
        <p:grpSpPr>
          <a:xfrm>
            <a:off x="1579562" y="2057400"/>
            <a:ext cx="5583237" cy="4025900"/>
            <a:chOff x="1152" y="1584"/>
            <a:chExt cx="2718" cy="1960"/>
          </a:xfrm>
        </p:grpSpPr>
        <p:sp>
          <p:nvSpPr>
            <p:cNvPr id="1206" name="Google Shape;1206;p113"/>
            <p:cNvSpPr/>
            <p:nvPr/>
          </p:nvSpPr>
          <p:spPr>
            <a:xfrm>
              <a:off x="1152" y="1584"/>
              <a:ext cx="2718" cy="19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07" name="Google Shape;1207;p113"/>
            <p:cNvSpPr/>
            <p:nvPr/>
          </p:nvSpPr>
          <p:spPr>
            <a:xfrm>
              <a:off x="1191" y="1789"/>
              <a:ext cx="2640" cy="1716"/>
            </a:xfrm>
            <a:custGeom>
              <a:rect b="b" l="l" r="r" t="t"/>
              <a:pathLst>
                <a:path extrusionOk="0" h="1716" w="2640">
                  <a:moveTo>
                    <a:pt x="460" y="523"/>
                  </a:moveTo>
                  <a:lnTo>
                    <a:pt x="456" y="523"/>
                  </a:lnTo>
                  <a:lnTo>
                    <a:pt x="452" y="527"/>
                  </a:lnTo>
                  <a:lnTo>
                    <a:pt x="447" y="529"/>
                  </a:lnTo>
                  <a:lnTo>
                    <a:pt x="443" y="531"/>
                  </a:lnTo>
                  <a:lnTo>
                    <a:pt x="437" y="535"/>
                  </a:lnTo>
                  <a:lnTo>
                    <a:pt x="431" y="539"/>
                  </a:lnTo>
                  <a:lnTo>
                    <a:pt x="423" y="543"/>
                  </a:lnTo>
                  <a:lnTo>
                    <a:pt x="415" y="549"/>
                  </a:lnTo>
                  <a:lnTo>
                    <a:pt x="405" y="555"/>
                  </a:lnTo>
                  <a:lnTo>
                    <a:pt x="395" y="561"/>
                  </a:lnTo>
                  <a:lnTo>
                    <a:pt x="385" y="567"/>
                  </a:lnTo>
                  <a:lnTo>
                    <a:pt x="376" y="573"/>
                  </a:lnTo>
                  <a:lnTo>
                    <a:pt x="366" y="581"/>
                  </a:lnTo>
                  <a:lnTo>
                    <a:pt x="354" y="590"/>
                  </a:lnTo>
                  <a:lnTo>
                    <a:pt x="342" y="596"/>
                  </a:lnTo>
                  <a:lnTo>
                    <a:pt x="330" y="606"/>
                  </a:lnTo>
                  <a:lnTo>
                    <a:pt x="318" y="616"/>
                  </a:lnTo>
                  <a:lnTo>
                    <a:pt x="306" y="626"/>
                  </a:lnTo>
                  <a:lnTo>
                    <a:pt x="293" y="636"/>
                  </a:lnTo>
                  <a:lnTo>
                    <a:pt x="281" y="646"/>
                  </a:lnTo>
                  <a:lnTo>
                    <a:pt x="267" y="658"/>
                  </a:lnTo>
                  <a:lnTo>
                    <a:pt x="255" y="669"/>
                  </a:lnTo>
                  <a:lnTo>
                    <a:pt x="239" y="681"/>
                  </a:lnTo>
                  <a:lnTo>
                    <a:pt x="227" y="693"/>
                  </a:lnTo>
                  <a:lnTo>
                    <a:pt x="214" y="707"/>
                  </a:lnTo>
                  <a:lnTo>
                    <a:pt x="200" y="721"/>
                  </a:lnTo>
                  <a:lnTo>
                    <a:pt x="188" y="733"/>
                  </a:lnTo>
                  <a:lnTo>
                    <a:pt x="174" y="748"/>
                  </a:lnTo>
                  <a:lnTo>
                    <a:pt x="162" y="764"/>
                  </a:lnTo>
                  <a:lnTo>
                    <a:pt x="150" y="780"/>
                  </a:lnTo>
                  <a:lnTo>
                    <a:pt x="137" y="794"/>
                  </a:lnTo>
                  <a:lnTo>
                    <a:pt x="125" y="810"/>
                  </a:lnTo>
                  <a:lnTo>
                    <a:pt x="111" y="825"/>
                  </a:lnTo>
                  <a:lnTo>
                    <a:pt x="101" y="843"/>
                  </a:lnTo>
                  <a:lnTo>
                    <a:pt x="89" y="859"/>
                  </a:lnTo>
                  <a:lnTo>
                    <a:pt x="79" y="877"/>
                  </a:lnTo>
                  <a:lnTo>
                    <a:pt x="70" y="894"/>
                  </a:lnTo>
                  <a:lnTo>
                    <a:pt x="60" y="914"/>
                  </a:lnTo>
                  <a:lnTo>
                    <a:pt x="52" y="932"/>
                  </a:lnTo>
                  <a:lnTo>
                    <a:pt x="42" y="952"/>
                  </a:lnTo>
                  <a:lnTo>
                    <a:pt x="34" y="969"/>
                  </a:lnTo>
                  <a:lnTo>
                    <a:pt x="28" y="989"/>
                  </a:lnTo>
                  <a:lnTo>
                    <a:pt x="22" y="1009"/>
                  </a:lnTo>
                  <a:lnTo>
                    <a:pt x="16" y="1031"/>
                  </a:lnTo>
                  <a:lnTo>
                    <a:pt x="12" y="1052"/>
                  </a:lnTo>
                  <a:lnTo>
                    <a:pt x="8" y="1074"/>
                  </a:lnTo>
                  <a:lnTo>
                    <a:pt x="4" y="1094"/>
                  </a:lnTo>
                  <a:lnTo>
                    <a:pt x="2" y="1115"/>
                  </a:lnTo>
                  <a:lnTo>
                    <a:pt x="0" y="1139"/>
                  </a:lnTo>
                  <a:lnTo>
                    <a:pt x="2" y="1161"/>
                  </a:lnTo>
                  <a:lnTo>
                    <a:pt x="2" y="1185"/>
                  </a:lnTo>
                  <a:lnTo>
                    <a:pt x="4" y="1208"/>
                  </a:lnTo>
                  <a:lnTo>
                    <a:pt x="8" y="1232"/>
                  </a:lnTo>
                  <a:lnTo>
                    <a:pt x="12" y="1256"/>
                  </a:lnTo>
                  <a:lnTo>
                    <a:pt x="18" y="1279"/>
                  </a:lnTo>
                  <a:lnTo>
                    <a:pt x="24" y="1305"/>
                  </a:lnTo>
                  <a:lnTo>
                    <a:pt x="32" y="1329"/>
                  </a:lnTo>
                  <a:lnTo>
                    <a:pt x="42" y="1356"/>
                  </a:lnTo>
                  <a:lnTo>
                    <a:pt x="54" y="1380"/>
                  </a:lnTo>
                  <a:lnTo>
                    <a:pt x="66" y="1406"/>
                  </a:lnTo>
                  <a:lnTo>
                    <a:pt x="79" y="1431"/>
                  </a:lnTo>
                  <a:lnTo>
                    <a:pt x="95" y="1459"/>
                  </a:lnTo>
                  <a:lnTo>
                    <a:pt x="111" y="1485"/>
                  </a:lnTo>
                  <a:lnTo>
                    <a:pt x="129" y="1510"/>
                  </a:lnTo>
                  <a:lnTo>
                    <a:pt x="149" y="1532"/>
                  </a:lnTo>
                  <a:lnTo>
                    <a:pt x="170" y="1554"/>
                  </a:lnTo>
                  <a:lnTo>
                    <a:pt x="192" y="1571"/>
                  </a:lnTo>
                  <a:lnTo>
                    <a:pt x="216" y="1589"/>
                  </a:lnTo>
                  <a:lnTo>
                    <a:pt x="239" y="1607"/>
                  </a:lnTo>
                  <a:lnTo>
                    <a:pt x="265" y="1625"/>
                  </a:lnTo>
                  <a:lnTo>
                    <a:pt x="293" y="1639"/>
                  </a:lnTo>
                  <a:lnTo>
                    <a:pt x="320" y="1650"/>
                  </a:lnTo>
                  <a:lnTo>
                    <a:pt x="348" y="1662"/>
                  </a:lnTo>
                  <a:lnTo>
                    <a:pt x="379" y="1674"/>
                  </a:lnTo>
                  <a:lnTo>
                    <a:pt x="411" y="1682"/>
                  </a:lnTo>
                  <a:lnTo>
                    <a:pt x="443" y="1690"/>
                  </a:lnTo>
                  <a:lnTo>
                    <a:pt x="476" y="1696"/>
                  </a:lnTo>
                  <a:lnTo>
                    <a:pt x="510" y="1704"/>
                  </a:lnTo>
                  <a:lnTo>
                    <a:pt x="543" y="1708"/>
                  </a:lnTo>
                  <a:lnTo>
                    <a:pt x="579" y="1712"/>
                  </a:lnTo>
                  <a:lnTo>
                    <a:pt x="614" y="1714"/>
                  </a:lnTo>
                  <a:lnTo>
                    <a:pt x="652" y="1716"/>
                  </a:lnTo>
                  <a:lnTo>
                    <a:pt x="689" y="1714"/>
                  </a:lnTo>
                  <a:lnTo>
                    <a:pt x="727" y="1714"/>
                  </a:lnTo>
                  <a:lnTo>
                    <a:pt x="766" y="1714"/>
                  </a:lnTo>
                  <a:lnTo>
                    <a:pt x="806" y="1712"/>
                  </a:lnTo>
                  <a:lnTo>
                    <a:pt x="845" y="1706"/>
                  </a:lnTo>
                  <a:lnTo>
                    <a:pt x="885" y="1702"/>
                  </a:lnTo>
                  <a:lnTo>
                    <a:pt x="924" y="1696"/>
                  </a:lnTo>
                  <a:lnTo>
                    <a:pt x="966" y="1690"/>
                  </a:lnTo>
                  <a:lnTo>
                    <a:pt x="1007" y="1682"/>
                  </a:lnTo>
                  <a:lnTo>
                    <a:pt x="1049" y="1674"/>
                  </a:lnTo>
                  <a:lnTo>
                    <a:pt x="1090" y="1664"/>
                  </a:lnTo>
                  <a:lnTo>
                    <a:pt x="1133" y="1656"/>
                  </a:lnTo>
                  <a:lnTo>
                    <a:pt x="1175" y="1644"/>
                  </a:lnTo>
                  <a:lnTo>
                    <a:pt x="1218" y="1633"/>
                  </a:lnTo>
                  <a:lnTo>
                    <a:pt x="1260" y="1621"/>
                  </a:lnTo>
                  <a:lnTo>
                    <a:pt x="1301" y="1607"/>
                  </a:lnTo>
                  <a:lnTo>
                    <a:pt x="1343" y="1593"/>
                  </a:lnTo>
                  <a:lnTo>
                    <a:pt x="1384" y="1579"/>
                  </a:lnTo>
                  <a:lnTo>
                    <a:pt x="1428" y="1564"/>
                  </a:lnTo>
                  <a:lnTo>
                    <a:pt x="1469" y="1550"/>
                  </a:lnTo>
                  <a:lnTo>
                    <a:pt x="1510" y="1532"/>
                  </a:lnTo>
                  <a:lnTo>
                    <a:pt x="1552" y="1516"/>
                  </a:lnTo>
                  <a:lnTo>
                    <a:pt x="1593" y="1498"/>
                  </a:lnTo>
                  <a:lnTo>
                    <a:pt x="1635" y="1481"/>
                  </a:lnTo>
                  <a:lnTo>
                    <a:pt x="1674" y="1461"/>
                  </a:lnTo>
                  <a:lnTo>
                    <a:pt x="1714" y="1443"/>
                  </a:lnTo>
                  <a:lnTo>
                    <a:pt x="1753" y="1423"/>
                  </a:lnTo>
                  <a:lnTo>
                    <a:pt x="1793" y="1406"/>
                  </a:lnTo>
                  <a:lnTo>
                    <a:pt x="1830" y="1384"/>
                  </a:lnTo>
                  <a:lnTo>
                    <a:pt x="1868" y="1362"/>
                  </a:lnTo>
                  <a:lnTo>
                    <a:pt x="1905" y="1340"/>
                  </a:lnTo>
                  <a:lnTo>
                    <a:pt x="1943" y="1321"/>
                  </a:lnTo>
                  <a:lnTo>
                    <a:pt x="1978" y="1297"/>
                  </a:lnTo>
                  <a:lnTo>
                    <a:pt x="2014" y="1275"/>
                  </a:lnTo>
                  <a:lnTo>
                    <a:pt x="2047" y="1254"/>
                  </a:lnTo>
                  <a:lnTo>
                    <a:pt x="2083" y="1232"/>
                  </a:lnTo>
                  <a:lnTo>
                    <a:pt x="2114" y="1208"/>
                  </a:lnTo>
                  <a:lnTo>
                    <a:pt x="2146" y="1185"/>
                  </a:lnTo>
                  <a:lnTo>
                    <a:pt x="2178" y="1159"/>
                  </a:lnTo>
                  <a:lnTo>
                    <a:pt x="2209" y="1137"/>
                  </a:lnTo>
                  <a:lnTo>
                    <a:pt x="2237" y="1114"/>
                  </a:lnTo>
                  <a:lnTo>
                    <a:pt x="2264" y="1090"/>
                  </a:lnTo>
                  <a:lnTo>
                    <a:pt x="2292" y="1066"/>
                  </a:lnTo>
                  <a:lnTo>
                    <a:pt x="2320" y="1042"/>
                  </a:lnTo>
                  <a:lnTo>
                    <a:pt x="2343" y="1017"/>
                  </a:lnTo>
                  <a:lnTo>
                    <a:pt x="2365" y="993"/>
                  </a:lnTo>
                  <a:lnTo>
                    <a:pt x="2387" y="967"/>
                  </a:lnTo>
                  <a:lnTo>
                    <a:pt x="2409" y="946"/>
                  </a:lnTo>
                  <a:lnTo>
                    <a:pt x="2428" y="920"/>
                  </a:lnTo>
                  <a:lnTo>
                    <a:pt x="2448" y="898"/>
                  </a:lnTo>
                  <a:lnTo>
                    <a:pt x="2466" y="875"/>
                  </a:lnTo>
                  <a:lnTo>
                    <a:pt x="2484" y="853"/>
                  </a:lnTo>
                  <a:lnTo>
                    <a:pt x="2497" y="829"/>
                  </a:lnTo>
                  <a:lnTo>
                    <a:pt x="2513" y="808"/>
                  </a:lnTo>
                  <a:lnTo>
                    <a:pt x="2527" y="786"/>
                  </a:lnTo>
                  <a:lnTo>
                    <a:pt x="2541" y="764"/>
                  </a:lnTo>
                  <a:lnTo>
                    <a:pt x="2553" y="742"/>
                  </a:lnTo>
                  <a:lnTo>
                    <a:pt x="2565" y="721"/>
                  </a:lnTo>
                  <a:lnTo>
                    <a:pt x="2576" y="701"/>
                  </a:lnTo>
                  <a:lnTo>
                    <a:pt x="2586" y="681"/>
                  </a:lnTo>
                  <a:lnTo>
                    <a:pt x="2594" y="660"/>
                  </a:lnTo>
                  <a:lnTo>
                    <a:pt x="2602" y="640"/>
                  </a:lnTo>
                  <a:lnTo>
                    <a:pt x="2608" y="618"/>
                  </a:lnTo>
                  <a:lnTo>
                    <a:pt x="2616" y="600"/>
                  </a:lnTo>
                  <a:lnTo>
                    <a:pt x="2622" y="581"/>
                  </a:lnTo>
                  <a:lnTo>
                    <a:pt x="2626" y="561"/>
                  </a:lnTo>
                  <a:lnTo>
                    <a:pt x="2630" y="541"/>
                  </a:lnTo>
                  <a:lnTo>
                    <a:pt x="2634" y="525"/>
                  </a:lnTo>
                  <a:lnTo>
                    <a:pt x="2636" y="506"/>
                  </a:lnTo>
                  <a:lnTo>
                    <a:pt x="2638" y="488"/>
                  </a:lnTo>
                  <a:lnTo>
                    <a:pt x="2640" y="470"/>
                  </a:lnTo>
                  <a:lnTo>
                    <a:pt x="2640" y="452"/>
                  </a:lnTo>
                  <a:lnTo>
                    <a:pt x="2640" y="435"/>
                  </a:lnTo>
                  <a:lnTo>
                    <a:pt x="2640" y="419"/>
                  </a:lnTo>
                  <a:lnTo>
                    <a:pt x="2640" y="403"/>
                  </a:lnTo>
                  <a:lnTo>
                    <a:pt x="2638" y="387"/>
                  </a:lnTo>
                  <a:lnTo>
                    <a:pt x="2636" y="369"/>
                  </a:lnTo>
                  <a:lnTo>
                    <a:pt x="2632" y="356"/>
                  </a:lnTo>
                  <a:lnTo>
                    <a:pt x="2630" y="340"/>
                  </a:lnTo>
                  <a:lnTo>
                    <a:pt x="2626" y="324"/>
                  </a:lnTo>
                  <a:lnTo>
                    <a:pt x="2622" y="308"/>
                  </a:lnTo>
                  <a:lnTo>
                    <a:pt x="2616" y="294"/>
                  </a:lnTo>
                  <a:lnTo>
                    <a:pt x="2612" y="281"/>
                  </a:lnTo>
                  <a:lnTo>
                    <a:pt x="2608" y="269"/>
                  </a:lnTo>
                  <a:lnTo>
                    <a:pt x="2600" y="253"/>
                  </a:lnTo>
                  <a:lnTo>
                    <a:pt x="2594" y="241"/>
                  </a:lnTo>
                  <a:lnTo>
                    <a:pt x="2588" y="229"/>
                  </a:lnTo>
                  <a:lnTo>
                    <a:pt x="2582" y="215"/>
                  </a:lnTo>
                  <a:lnTo>
                    <a:pt x="2572" y="204"/>
                  </a:lnTo>
                  <a:lnTo>
                    <a:pt x="2566" y="192"/>
                  </a:lnTo>
                  <a:lnTo>
                    <a:pt x="2559" y="182"/>
                  </a:lnTo>
                  <a:lnTo>
                    <a:pt x="2551" y="172"/>
                  </a:lnTo>
                  <a:lnTo>
                    <a:pt x="2543" y="160"/>
                  </a:lnTo>
                  <a:lnTo>
                    <a:pt x="2535" y="150"/>
                  </a:lnTo>
                  <a:lnTo>
                    <a:pt x="2525" y="140"/>
                  </a:lnTo>
                  <a:lnTo>
                    <a:pt x="2517" y="131"/>
                  </a:lnTo>
                  <a:lnTo>
                    <a:pt x="2509" y="123"/>
                  </a:lnTo>
                  <a:lnTo>
                    <a:pt x="2499" y="113"/>
                  </a:lnTo>
                  <a:lnTo>
                    <a:pt x="2490" y="105"/>
                  </a:lnTo>
                  <a:lnTo>
                    <a:pt x="2480" y="99"/>
                  </a:lnTo>
                  <a:lnTo>
                    <a:pt x="2470" y="89"/>
                  </a:lnTo>
                  <a:lnTo>
                    <a:pt x="2460" y="83"/>
                  </a:lnTo>
                  <a:lnTo>
                    <a:pt x="2452" y="77"/>
                  </a:lnTo>
                  <a:lnTo>
                    <a:pt x="2442" y="69"/>
                  </a:lnTo>
                  <a:lnTo>
                    <a:pt x="2432" y="63"/>
                  </a:lnTo>
                  <a:lnTo>
                    <a:pt x="2422" y="59"/>
                  </a:lnTo>
                  <a:lnTo>
                    <a:pt x="2413" y="54"/>
                  </a:lnTo>
                  <a:lnTo>
                    <a:pt x="2405" y="50"/>
                  </a:lnTo>
                  <a:lnTo>
                    <a:pt x="2393" y="46"/>
                  </a:lnTo>
                  <a:lnTo>
                    <a:pt x="2383" y="42"/>
                  </a:lnTo>
                  <a:lnTo>
                    <a:pt x="2371" y="36"/>
                  </a:lnTo>
                  <a:lnTo>
                    <a:pt x="2361" y="34"/>
                  </a:lnTo>
                  <a:lnTo>
                    <a:pt x="2347" y="30"/>
                  </a:lnTo>
                  <a:lnTo>
                    <a:pt x="2336" y="26"/>
                  </a:lnTo>
                  <a:lnTo>
                    <a:pt x="2324" y="22"/>
                  </a:lnTo>
                  <a:lnTo>
                    <a:pt x="2312" y="20"/>
                  </a:lnTo>
                  <a:lnTo>
                    <a:pt x="2298" y="18"/>
                  </a:lnTo>
                  <a:lnTo>
                    <a:pt x="2284" y="14"/>
                  </a:lnTo>
                  <a:lnTo>
                    <a:pt x="2272" y="12"/>
                  </a:lnTo>
                  <a:lnTo>
                    <a:pt x="2259" y="12"/>
                  </a:lnTo>
                  <a:lnTo>
                    <a:pt x="2243" y="8"/>
                  </a:lnTo>
                  <a:lnTo>
                    <a:pt x="2229" y="6"/>
                  </a:lnTo>
                  <a:lnTo>
                    <a:pt x="2215" y="4"/>
                  </a:lnTo>
                  <a:lnTo>
                    <a:pt x="2199" y="4"/>
                  </a:lnTo>
                  <a:lnTo>
                    <a:pt x="2186" y="2"/>
                  </a:lnTo>
                  <a:lnTo>
                    <a:pt x="2170" y="2"/>
                  </a:lnTo>
                  <a:lnTo>
                    <a:pt x="2154" y="0"/>
                  </a:lnTo>
                  <a:lnTo>
                    <a:pt x="2138" y="0"/>
                  </a:lnTo>
                  <a:lnTo>
                    <a:pt x="2122" y="0"/>
                  </a:lnTo>
                  <a:lnTo>
                    <a:pt x="2107" y="0"/>
                  </a:lnTo>
                  <a:lnTo>
                    <a:pt x="2091" y="0"/>
                  </a:lnTo>
                  <a:lnTo>
                    <a:pt x="2075" y="0"/>
                  </a:lnTo>
                  <a:lnTo>
                    <a:pt x="2057" y="0"/>
                  </a:lnTo>
                  <a:lnTo>
                    <a:pt x="2041" y="0"/>
                  </a:lnTo>
                  <a:lnTo>
                    <a:pt x="2024" y="0"/>
                  </a:lnTo>
                  <a:lnTo>
                    <a:pt x="2008" y="0"/>
                  </a:lnTo>
                  <a:lnTo>
                    <a:pt x="1990" y="0"/>
                  </a:lnTo>
                  <a:lnTo>
                    <a:pt x="1974" y="0"/>
                  </a:lnTo>
                  <a:lnTo>
                    <a:pt x="1957" y="2"/>
                  </a:lnTo>
                  <a:lnTo>
                    <a:pt x="1943" y="4"/>
                  </a:lnTo>
                  <a:lnTo>
                    <a:pt x="1925" y="4"/>
                  </a:lnTo>
                  <a:lnTo>
                    <a:pt x="1907" y="4"/>
                  </a:lnTo>
                  <a:lnTo>
                    <a:pt x="1889" y="6"/>
                  </a:lnTo>
                  <a:lnTo>
                    <a:pt x="1874" y="8"/>
                  </a:lnTo>
                  <a:lnTo>
                    <a:pt x="1858" y="10"/>
                  </a:lnTo>
                  <a:lnTo>
                    <a:pt x="1840" y="12"/>
                  </a:lnTo>
                  <a:lnTo>
                    <a:pt x="1824" y="12"/>
                  </a:lnTo>
                  <a:lnTo>
                    <a:pt x="1809" y="14"/>
                  </a:lnTo>
                  <a:lnTo>
                    <a:pt x="1793" y="16"/>
                  </a:lnTo>
                  <a:lnTo>
                    <a:pt x="1775" y="18"/>
                  </a:lnTo>
                  <a:lnTo>
                    <a:pt x="1759" y="20"/>
                  </a:lnTo>
                  <a:lnTo>
                    <a:pt x="1743" y="22"/>
                  </a:lnTo>
                  <a:lnTo>
                    <a:pt x="1728" y="24"/>
                  </a:lnTo>
                  <a:lnTo>
                    <a:pt x="1712" y="26"/>
                  </a:lnTo>
                  <a:lnTo>
                    <a:pt x="1698" y="30"/>
                  </a:lnTo>
                  <a:lnTo>
                    <a:pt x="1682" y="32"/>
                  </a:lnTo>
                  <a:lnTo>
                    <a:pt x="1666" y="34"/>
                  </a:lnTo>
                  <a:lnTo>
                    <a:pt x="1651" y="36"/>
                  </a:lnTo>
                  <a:lnTo>
                    <a:pt x="1637" y="38"/>
                  </a:lnTo>
                  <a:lnTo>
                    <a:pt x="1623" y="42"/>
                  </a:lnTo>
                  <a:lnTo>
                    <a:pt x="1609" y="44"/>
                  </a:lnTo>
                  <a:lnTo>
                    <a:pt x="1595" y="46"/>
                  </a:lnTo>
                  <a:lnTo>
                    <a:pt x="1582" y="48"/>
                  </a:lnTo>
                  <a:lnTo>
                    <a:pt x="1570" y="52"/>
                  </a:lnTo>
                  <a:lnTo>
                    <a:pt x="1556" y="54"/>
                  </a:lnTo>
                  <a:lnTo>
                    <a:pt x="1544" y="58"/>
                  </a:lnTo>
                  <a:lnTo>
                    <a:pt x="1532" y="59"/>
                  </a:lnTo>
                  <a:lnTo>
                    <a:pt x="1522" y="61"/>
                  </a:lnTo>
                  <a:lnTo>
                    <a:pt x="1510" y="63"/>
                  </a:lnTo>
                  <a:lnTo>
                    <a:pt x="1501" y="67"/>
                  </a:lnTo>
                  <a:lnTo>
                    <a:pt x="1489" y="69"/>
                  </a:lnTo>
                  <a:lnTo>
                    <a:pt x="1481" y="73"/>
                  </a:lnTo>
                  <a:lnTo>
                    <a:pt x="1469" y="75"/>
                  </a:lnTo>
                  <a:lnTo>
                    <a:pt x="1459" y="79"/>
                  </a:lnTo>
                  <a:lnTo>
                    <a:pt x="1445" y="81"/>
                  </a:lnTo>
                  <a:lnTo>
                    <a:pt x="1433" y="87"/>
                  </a:lnTo>
                  <a:lnTo>
                    <a:pt x="1420" y="89"/>
                  </a:lnTo>
                  <a:lnTo>
                    <a:pt x="1406" y="95"/>
                  </a:lnTo>
                  <a:lnTo>
                    <a:pt x="1390" y="101"/>
                  </a:lnTo>
                  <a:lnTo>
                    <a:pt x="1376" y="107"/>
                  </a:lnTo>
                  <a:lnTo>
                    <a:pt x="1358" y="113"/>
                  </a:lnTo>
                  <a:lnTo>
                    <a:pt x="1341" y="121"/>
                  </a:lnTo>
                  <a:lnTo>
                    <a:pt x="1325" y="127"/>
                  </a:lnTo>
                  <a:lnTo>
                    <a:pt x="1307" y="134"/>
                  </a:lnTo>
                  <a:lnTo>
                    <a:pt x="1289" y="140"/>
                  </a:lnTo>
                  <a:lnTo>
                    <a:pt x="1270" y="148"/>
                  </a:lnTo>
                  <a:lnTo>
                    <a:pt x="1250" y="158"/>
                  </a:lnTo>
                  <a:lnTo>
                    <a:pt x="1232" y="166"/>
                  </a:lnTo>
                  <a:lnTo>
                    <a:pt x="1210" y="174"/>
                  </a:lnTo>
                  <a:lnTo>
                    <a:pt x="1191" y="184"/>
                  </a:lnTo>
                  <a:lnTo>
                    <a:pt x="1171" y="192"/>
                  </a:lnTo>
                  <a:lnTo>
                    <a:pt x="1149" y="202"/>
                  </a:lnTo>
                  <a:lnTo>
                    <a:pt x="1128" y="211"/>
                  </a:lnTo>
                  <a:lnTo>
                    <a:pt x="1108" y="219"/>
                  </a:lnTo>
                  <a:lnTo>
                    <a:pt x="1086" y="229"/>
                  </a:lnTo>
                  <a:lnTo>
                    <a:pt x="1064" y="239"/>
                  </a:lnTo>
                  <a:lnTo>
                    <a:pt x="1043" y="249"/>
                  </a:lnTo>
                  <a:lnTo>
                    <a:pt x="1021" y="259"/>
                  </a:lnTo>
                  <a:lnTo>
                    <a:pt x="999" y="269"/>
                  </a:lnTo>
                  <a:lnTo>
                    <a:pt x="978" y="279"/>
                  </a:lnTo>
                  <a:lnTo>
                    <a:pt x="956" y="288"/>
                  </a:lnTo>
                  <a:lnTo>
                    <a:pt x="934" y="298"/>
                  </a:lnTo>
                  <a:lnTo>
                    <a:pt x="912" y="310"/>
                  </a:lnTo>
                  <a:lnTo>
                    <a:pt x="891" y="320"/>
                  </a:lnTo>
                  <a:lnTo>
                    <a:pt x="869" y="330"/>
                  </a:lnTo>
                  <a:lnTo>
                    <a:pt x="847" y="338"/>
                  </a:lnTo>
                  <a:lnTo>
                    <a:pt x="826" y="348"/>
                  </a:lnTo>
                  <a:lnTo>
                    <a:pt x="806" y="358"/>
                  </a:lnTo>
                  <a:lnTo>
                    <a:pt x="784" y="367"/>
                  </a:lnTo>
                  <a:lnTo>
                    <a:pt x="764" y="377"/>
                  </a:lnTo>
                  <a:lnTo>
                    <a:pt x="745" y="385"/>
                  </a:lnTo>
                  <a:lnTo>
                    <a:pt x="727" y="395"/>
                  </a:lnTo>
                  <a:lnTo>
                    <a:pt x="707" y="403"/>
                  </a:lnTo>
                  <a:lnTo>
                    <a:pt x="689" y="411"/>
                  </a:lnTo>
                  <a:lnTo>
                    <a:pt x="670" y="421"/>
                  </a:lnTo>
                  <a:lnTo>
                    <a:pt x="654" y="429"/>
                  </a:lnTo>
                  <a:lnTo>
                    <a:pt x="634" y="436"/>
                  </a:lnTo>
                  <a:lnTo>
                    <a:pt x="618" y="444"/>
                  </a:lnTo>
                  <a:lnTo>
                    <a:pt x="604" y="452"/>
                  </a:lnTo>
                  <a:lnTo>
                    <a:pt x="589" y="460"/>
                  </a:lnTo>
                  <a:lnTo>
                    <a:pt x="573" y="466"/>
                  </a:lnTo>
                  <a:lnTo>
                    <a:pt x="561" y="472"/>
                  </a:lnTo>
                  <a:lnTo>
                    <a:pt x="547" y="478"/>
                  </a:lnTo>
                  <a:lnTo>
                    <a:pt x="535" y="486"/>
                  </a:lnTo>
                  <a:lnTo>
                    <a:pt x="524" y="490"/>
                  </a:lnTo>
                  <a:lnTo>
                    <a:pt x="514" y="496"/>
                  </a:lnTo>
                  <a:lnTo>
                    <a:pt x="502" y="502"/>
                  </a:lnTo>
                  <a:lnTo>
                    <a:pt x="496" y="506"/>
                  </a:lnTo>
                  <a:lnTo>
                    <a:pt x="486" y="510"/>
                  </a:lnTo>
                  <a:lnTo>
                    <a:pt x="480" y="511"/>
                  </a:lnTo>
                  <a:lnTo>
                    <a:pt x="472" y="515"/>
                  </a:lnTo>
                  <a:lnTo>
                    <a:pt x="468" y="517"/>
                  </a:lnTo>
                  <a:lnTo>
                    <a:pt x="462" y="521"/>
                  </a:lnTo>
                  <a:lnTo>
                    <a:pt x="460" y="523"/>
                  </a:lnTo>
                  <a:close/>
                </a:path>
              </a:pathLst>
            </a:custGeom>
            <a:solidFill>
              <a:srgbClr val="F7A1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08" name="Google Shape;1208;p113"/>
            <p:cNvSpPr/>
            <p:nvPr/>
          </p:nvSpPr>
          <p:spPr>
            <a:xfrm>
              <a:off x="1882" y="1623"/>
              <a:ext cx="1526" cy="638"/>
            </a:xfrm>
            <a:custGeom>
              <a:rect b="b" l="l" r="r" t="t"/>
              <a:pathLst>
                <a:path extrusionOk="0" h="638" w="1526">
                  <a:moveTo>
                    <a:pt x="0" y="368"/>
                  </a:moveTo>
                  <a:lnTo>
                    <a:pt x="2" y="366"/>
                  </a:lnTo>
                  <a:lnTo>
                    <a:pt x="6" y="360"/>
                  </a:lnTo>
                  <a:lnTo>
                    <a:pt x="12" y="354"/>
                  </a:lnTo>
                  <a:lnTo>
                    <a:pt x="22" y="344"/>
                  </a:lnTo>
                  <a:lnTo>
                    <a:pt x="26" y="336"/>
                  </a:lnTo>
                  <a:lnTo>
                    <a:pt x="32" y="330"/>
                  </a:lnTo>
                  <a:lnTo>
                    <a:pt x="38" y="324"/>
                  </a:lnTo>
                  <a:lnTo>
                    <a:pt x="46" y="316"/>
                  </a:lnTo>
                  <a:lnTo>
                    <a:pt x="52" y="308"/>
                  </a:lnTo>
                  <a:lnTo>
                    <a:pt x="62" y="302"/>
                  </a:lnTo>
                  <a:lnTo>
                    <a:pt x="69" y="293"/>
                  </a:lnTo>
                  <a:lnTo>
                    <a:pt x="77" y="287"/>
                  </a:lnTo>
                  <a:lnTo>
                    <a:pt x="87" y="277"/>
                  </a:lnTo>
                  <a:lnTo>
                    <a:pt x="95" y="269"/>
                  </a:lnTo>
                  <a:lnTo>
                    <a:pt x="105" y="259"/>
                  </a:lnTo>
                  <a:lnTo>
                    <a:pt x="117" y="251"/>
                  </a:lnTo>
                  <a:lnTo>
                    <a:pt x="125" y="241"/>
                  </a:lnTo>
                  <a:lnTo>
                    <a:pt x="137" y="233"/>
                  </a:lnTo>
                  <a:lnTo>
                    <a:pt x="142" y="227"/>
                  </a:lnTo>
                  <a:lnTo>
                    <a:pt x="146" y="224"/>
                  </a:lnTo>
                  <a:lnTo>
                    <a:pt x="154" y="220"/>
                  </a:lnTo>
                  <a:lnTo>
                    <a:pt x="160" y="216"/>
                  </a:lnTo>
                  <a:lnTo>
                    <a:pt x="170" y="206"/>
                  </a:lnTo>
                  <a:lnTo>
                    <a:pt x="182" y="198"/>
                  </a:lnTo>
                  <a:lnTo>
                    <a:pt x="186" y="194"/>
                  </a:lnTo>
                  <a:lnTo>
                    <a:pt x="192" y="190"/>
                  </a:lnTo>
                  <a:lnTo>
                    <a:pt x="200" y="186"/>
                  </a:lnTo>
                  <a:lnTo>
                    <a:pt x="206" y="182"/>
                  </a:lnTo>
                  <a:lnTo>
                    <a:pt x="212" y="178"/>
                  </a:lnTo>
                  <a:lnTo>
                    <a:pt x="217" y="174"/>
                  </a:lnTo>
                  <a:lnTo>
                    <a:pt x="223" y="170"/>
                  </a:lnTo>
                  <a:lnTo>
                    <a:pt x="229" y="166"/>
                  </a:lnTo>
                  <a:lnTo>
                    <a:pt x="237" y="164"/>
                  </a:lnTo>
                  <a:lnTo>
                    <a:pt x="243" y="160"/>
                  </a:lnTo>
                  <a:lnTo>
                    <a:pt x="249" y="158"/>
                  </a:lnTo>
                  <a:lnTo>
                    <a:pt x="255" y="154"/>
                  </a:lnTo>
                  <a:lnTo>
                    <a:pt x="261" y="150"/>
                  </a:lnTo>
                  <a:lnTo>
                    <a:pt x="267" y="147"/>
                  </a:lnTo>
                  <a:lnTo>
                    <a:pt x="271" y="143"/>
                  </a:lnTo>
                  <a:lnTo>
                    <a:pt x="277" y="141"/>
                  </a:lnTo>
                  <a:lnTo>
                    <a:pt x="285" y="137"/>
                  </a:lnTo>
                  <a:lnTo>
                    <a:pt x="290" y="133"/>
                  </a:lnTo>
                  <a:lnTo>
                    <a:pt x="296" y="131"/>
                  </a:lnTo>
                  <a:lnTo>
                    <a:pt x="302" y="127"/>
                  </a:lnTo>
                  <a:lnTo>
                    <a:pt x="308" y="123"/>
                  </a:lnTo>
                  <a:lnTo>
                    <a:pt x="314" y="119"/>
                  </a:lnTo>
                  <a:lnTo>
                    <a:pt x="320" y="115"/>
                  </a:lnTo>
                  <a:lnTo>
                    <a:pt x="326" y="113"/>
                  </a:lnTo>
                  <a:lnTo>
                    <a:pt x="332" y="107"/>
                  </a:lnTo>
                  <a:lnTo>
                    <a:pt x="338" y="103"/>
                  </a:lnTo>
                  <a:lnTo>
                    <a:pt x="344" y="101"/>
                  </a:lnTo>
                  <a:lnTo>
                    <a:pt x="352" y="97"/>
                  </a:lnTo>
                  <a:lnTo>
                    <a:pt x="358" y="93"/>
                  </a:lnTo>
                  <a:lnTo>
                    <a:pt x="364" y="89"/>
                  </a:lnTo>
                  <a:lnTo>
                    <a:pt x="369" y="85"/>
                  </a:lnTo>
                  <a:lnTo>
                    <a:pt x="377" y="81"/>
                  </a:lnTo>
                  <a:lnTo>
                    <a:pt x="383" y="77"/>
                  </a:lnTo>
                  <a:lnTo>
                    <a:pt x="391" y="75"/>
                  </a:lnTo>
                  <a:lnTo>
                    <a:pt x="397" y="72"/>
                  </a:lnTo>
                  <a:lnTo>
                    <a:pt x="405" y="70"/>
                  </a:lnTo>
                  <a:lnTo>
                    <a:pt x="413" y="64"/>
                  </a:lnTo>
                  <a:lnTo>
                    <a:pt x="419" y="62"/>
                  </a:lnTo>
                  <a:lnTo>
                    <a:pt x="427" y="58"/>
                  </a:lnTo>
                  <a:lnTo>
                    <a:pt x="435" y="54"/>
                  </a:lnTo>
                  <a:lnTo>
                    <a:pt x="442" y="52"/>
                  </a:lnTo>
                  <a:lnTo>
                    <a:pt x="450" y="48"/>
                  </a:lnTo>
                  <a:lnTo>
                    <a:pt x="458" y="44"/>
                  </a:lnTo>
                  <a:lnTo>
                    <a:pt x="468" y="42"/>
                  </a:lnTo>
                  <a:lnTo>
                    <a:pt x="474" y="40"/>
                  </a:lnTo>
                  <a:lnTo>
                    <a:pt x="484" y="36"/>
                  </a:lnTo>
                  <a:lnTo>
                    <a:pt x="492" y="34"/>
                  </a:lnTo>
                  <a:lnTo>
                    <a:pt x="502" y="30"/>
                  </a:lnTo>
                  <a:lnTo>
                    <a:pt x="510" y="28"/>
                  </a:lnTo>
                  <a:lnTo>
                    <a:pt x="519" y="24"/>
                  </a:lnTo>
                  <a:lnTo>
                    <a:pt x="529" y="22"/>
                  </a:lnTo>
                  <a:lnTo>
                    <a:pt x="539" y="20"/>
                  </a:lnTo>
                  <a:lnTo>
                    <a:pt x="549" y="16"/>
                  </a:lnTo>
                  <a:lnTo>
                    <a:pt x="559" y="14"/>
                  </a:lnTo>
                  <a:lnTo>
                    <a:pt x="569" y="12"/>
                  </a:lnTo>
                  <a:lnTo>
                    <a:pt x="581" y="10"/>
                  </a:lnTo>
                  <a:lnTo>
                    <a:pt x="591" y="8"/>
                  </a:lnTo>
                  <a:lnTo>
                    <a:pt x="602" y="8"/>
                  </a:lnTo>
                  <a:lnTo>
                    <a:pt x="614" y="6"/>
                  </a:lnTo>
                  <a:lnTo>
                    <a:pt x="626" y="6"/>
                  </a:lnTo>
                  <a:lnTo>
                    <a:pt x="638" y="4"/>
                  </a:lnTo>
                  <a:lnTo>
                    <a:pt x="648" y="2"/>
                  </a:lnTo>
                  <a:lnTo>
                    <a:pt x="662" y="2"/>
                  </a:lnTo>
                  <a:lnTo>
                    <a:pt x="673" y="2"/>
                  </a:lnTo>
                  <a:lnTo>
                    <a:pt x="687" y="0"/>
                  </a:lnTo>
                  <a:lnTo>
                    <a:pt x="701" y="0"/>
                  </a:lnTo>
                  <a:lnTo>
                    <a:pt x="713" y="0"/>
                  </a:lnTo>
                  <a:lnTo>
                    <a:pt x="729" y="0"/>
                  </a:lnTo>
                  <a:lnTo>
                    <a:pt x="742" y="0"/>
                  </a:lnTo>
                  <a:lnTo>
                    <a:pt x="756" y="0"/>
                  </a:lnTo>
                  <a:lnTo>
                    <a:pt x="770" y="0"/>
                  </a:lnTo>
                  <a:lnTo>
                    <a:pt x="786" y="2"/>
                  </a:lnTo>
                  <a:lnTo>
                    <a:pt x="802" y="2"/>
                  </a:lnTo>
                  <a:lnTo>
                    <a:pt x="818" y="4"/>
                  </a:lnTo>
                  <a:lnTo>
                    <a:pt x="833" y="4"/>
                  </a:lnTo>
                  <a:lnTo>
                    <a:pt x="851" y="8"/>
                  </a:lnTo>
                  <a:lnTo>
                    <a:pt x="867" y="8"/>
                  </a:lnTo>
                  <a:lnTo>
                    <a:pt x="883" y="10"/>
                  </a:lnTo>
                  <a:lnTo>
                    <a:pt x="898" y="12"/>
                  </a:lnTo>
                  <a:lnTo>
                    <a:pt x="914" y="14"/>
                  </a:lnTo>
                  <a:lnTo>
                    <a:pt x="928" y="16"/>
                  </a:lnTo>
                  <a:lnTo>
                    <a:pt x="944" y="18"/>
                  </a:lnTo>
                  <a:lnTo>
                    <a:pt x="960" y="20"/>
                  </a:lnTo>
                  <a:lnTo>
                    <a:pt x="975" y="24"/>
                  </a:lnTo>
                  <a:lnTo>
                    <a:pt x="989" y="26"/>
                  </a:lnTo>
                  <a:lnTo>
                    <a:pt x="1003" y="28"/>
                  </a:lnTo>
                  <a:lnTo>
                    <a:pt x="1017" y="32"/>
                  </a:lnTo>
                  <a:lnTo>
                    <a:pt x="1031" y="34"/>
                  </a:lnTo>
                  <a:lnTo>
                    <a:pt x="1043" y="38"/>
                  </a:lnTo>
                  <a:lnTo>
                    <a:pt x="1056" y="40"/>
                  </a:lnTo>
                  <a:lnTo>
                    <a:pt x="1070" y="44"/>
                  </a:lnTo>
                  <a:lnTo>
                    <a:pt x="1084" y="48"/>
                  </a:lnTo>
                  <a:lnTo>
                    <a:pt x="1096" y="50"/>
                  </a:lnTo>
                  <a:lnTo>
                    <a:pt x="1108" y="54"/>
                  </a:lnTo>
                  <a:lnTo>
                    <a:pt x="1120" y="56"/>
                  </a:lnTo>
                  <a:lnTo>
                    <a:pt x="1131" y="60"/>
                  </a:lnTo>
                  <a:lnTo>
                    <a:pt x="1141" y="62"/>
                  </a:lnTo>
                  <a:lnTo>
                    <a:pt x="1153" y="66"/>
                  </a:lnTo>
                  <a:lnTo>
                    <a:pt x="1165" y="70"/>
                  </a:lnTo>
                  <a:lnTo>
                    <a:pt x="1175" y="74"/>
                  </a:lnTo>
                  <a:lnTo>
                    <a:pt x="1187" y="75"/>
                  </a:lnTo>
                  <a:lnTo>
                    <a:pt x="1196" y="79"/>
                  </a:lnTo>
                  <a:lnTo>
                    <a:pt x="1206" y="83"/>
                  </a:lnTo>
                  <a:lnTo>
                    <a:pt x="1216" y="87"/>
                  </a:lnTo>
                  <a:lnTo>
                    <a:pt x="1226" y="91"/>
                  </a:lnTo>
                  <a:lnTo>
                    <a:pt x="1234" y="93"/>
                  </a:lnTo>
                  <a:lnTo>
                    <a:pt x="1244" y="97"/>
                  </a:lnTo>
                  <a:lnTo>
                    <a:pt x="1254" y="101"/>
                  </a:lnTo>
                  <a:lnTo>
                    <a:pt x="1260" y="105"/>
                  </a:lnTo>
                  <a:lnTo>
                    <a:pt x="1268" y="107"/>
                  </a:lnTo>
                  <a:lnTo>
                    <a:pt x="1275" y="111"/>
                  </a:lnTo>
                  <a:lnTo>
                    <a:pt x="1283" y="115"/>
                  </a:lnTo>
                  <a:lnTo>
                    <a:pt x="1291" y="117"/>
                  </a:lnTo>
                  <a:lnTo>
                    <a:pt x="1299" y="121"/>
                  </a:lnTo>
                  <a:lnTo>
                    <a:pt x="1305" y="123"/>
                  </a:lnTo>
                  <a:lnTo>
                    <a:pt x="1313" y="127"/>
                  </a:lnTo>
                  <a:lnTo>
                    <a:pt x="1317" y="131"/>
                  </a:lnTo>
                  <a:lnTo>
                    <a:pt x="1323" y="133"/>
                  </a:lnTo>
                  <a:lnTo>
                    <a:pt x="1329" y="137"/>
                  </a:lnTo>
                  <a:lnTo>
                    <a:pt x="1337" y="139"/>
                  </a:lnTo>
                  <a:lnTo>
                    <a:pt x="1346" y="145"/>
                  </a:lnTo>
                  <a:lnTo>
                    <a:pt x="1356" y="150"/>
                  </a:lnTo>
                  <a:lnTo>
                    <a:pt x="1364" y="154"/>
                  </a:lnTo>
                  <a:lnTo>
                    <a:pt x="1370" y="158"/>
                  </a:lnTo>
                  <a:lnTo>
                    <a:pt x="1376" y="162"/>
                  </a:lnTo>
                  <a:lnTo>
                    <a:pt x="1382" y="166"/>
                  </a:lnTo>
                  <a:lnTo>
                    <a:pt x="1388" y="170"/>
                  </a:lnTo>
                  <a:lnTo>
                    <a:pt x="1392" y="172"/>
                  </a:lnTo>
                  <a:lnTo>
                    <a:pt x="1526" y="391"/>
                  </a:lnTo>
                  <a:lnTo>
                    <a:pt x="6" y="638"/>
                  </a:lnTo>
                  <a:lnTo>
                    <a:pt x="0" y="368"/>
                  </a:lnTo>
                  <a:close/>
                </a:path>
              </a:pathLst>
            </a:custGeom>
            <a:solidFill>
              <a:srgbClr val="CC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09" name="Google Shape;1209;p113"/>
            <p:cNvSpPr/>
            <p:nvPr/>
          </p:nvSpPr>
          <p:spPr>
            <a:xfrm>
              <a:off x="2001" y="1789"/>
              <a:ext cx="1559" cy="1289"/>
            </a:xfrm>
            <a:custGeom>
              <a:rect b="b" l="l" r="r" t="t"/>
              <a:pathLst>
                <a:path extrusionOk="0" h="1289" w="1559">
                  <a:moveTo>
                    <a:pt x="377" y="1262"/>
                  </a:moveTo>
                  <a:lnTo>
                    <a:pt x="377" y="1262"/>
                  </a:lnTo>
                  <a:lnTo>
                    <a:pt x="385" y="1264"/>
                  </a:lnTo>
                  <a:lnTo>
                    <a:pt x="389" y="1264"/>
                  </a:lnTo>
                  <a:lnTo>
                    <a:pt x="395" y="1265"/>
                  </a:lnTo>
                  <a:lnTo>
                    <a:pt x="398" y="1267"/>
                  </a:lnTo>
                  <a:lnTo>
                    <a:pt x="408" y="1269"/>
                  </a:lnTo>
                  <a:lnTo>
                    <a:pt x="414" y="1271"/>
                  </a:lnTo>
                  <a:lnTo>
                    <a:pt x="422" y="1273"/>
                  </a:lnTo>
                  <a:lnTo>
                    <a:pt x="432" y="1275"/>
                  </a:lnTo>
                  <a:lnTo>
                    <a:pt x="440" y="1277"/>
                  </a:lnTo>
                  <a:lnTo>
                    <a:pt x="450" y="1279"/>
                  </a:lnTo>
                  <a:lnTo>
                    <a:pt x="460" y="1281"/>
                  </a:lnTo>
                  <a:lnTo>
                    <a:pt x="470" y="1283"/>
                  </a:lnTo>
                  <a:lnTo>
                    <a:pt x="481" y="1285"/>
                  </a:lnTo>
                  <a:lnTo>
                    <a:pt x="489" y="1287"/>
                  </a:lnTo>
                  <a:lnTo>
                    <a:pt x="501" y="1287"/>
                  </a:lnTo>
                  <a:lnTo>
                    <a:pt x="511" y="1289"/>
                  </a:lnTo>
                  <a:lnTo>
                    <a:pt x="521" y="1289"/>
                  </a:lnTo>
                  <a:lnTo>
                    <a:pt x="531" y="1289"/>
                  </a:lnTo>
                  <a:lnTo>
                    <a:pt x="543" y="1289"/>
                  </a:lnTo>
                  <a:lnTo>
                    <a:pt x="550" y="1289"/>
                  </a:lnTo>
                  <a:lnTo>
                    <a:pt x="562" y="1289"/>
                  </a:lnTo>
                  <a:lnTo>
                    <a:pt x="570" y="1287"/>
                  </a:lnTo>
                  <a:lnTo>
                    <a:pt x="578" y="1287"/>
                  </a:lnTo>
                  <a:lnTo>
                    <a:pt x="586" y="1285"/>
                  </a:lnTo>
                  <a:lnTo>
                    <a:pt x="594" y="1283"/>
                  </a:lnTo>
                  <a:lnTo>
                    <a:pt x="602" y="1279"/>
                  </a:lnTo>
                  <a:lnTo>
                    <a:pt x="608" y="1275"/>
                  </a:lnTo>
                  <a:lnTo>
                    <a:pt x="614" y="1271"/>
                  </a:lnTo>
                  <a:lnTo>
                    <a:pt x="620" y="1267"/>
                  </a:lnTo>
                  <a:lnTo>
                    <a:pt x="627" y="1256"/>
                  </a:lnTo>
                  <a:lnTo>
                    <a:pt x="635" y="1246"/>
                  </a:lnTo>
                  <a:lnTo>
                    <a:pt x="641" y="1238"/>
                  </a:lnTo>
                  <a:lnTo>
                    <a:pt x="651" y="1228"/>
                  </a:lnTo>
                  <a:lnTo>
                    <a:pt x="657" y="1218"/>
                  </a:lnTo>
                  <a:lnTo>
                    <a:pt x="663" y="1208"/>
                  </a:lnTo>
                  <a:lnTo>
                    <a:pt x="667" y="1198"/>
                  </a:lnTo>
                  <a:lnTo>
                    <a:pt x="673" y="1190"/>
                  </a:lnTo>
                  <a:lnTo>
                    <a:pt x="675" y="1185"/>
                  </a:lnTo>
                  <a:lnTo>
                    <a:pt x="675" y="1177"/>
                  </a:lnTo>
                  <a:lnTo>
                    <a:pt x="677" y="1171"/>
                  </a:lnTo>
                  <a:lnTo>
                    <a:pt x="679" y="1167"/>
                  </a:lnTo>
                  <a:lnTo>
                    <a:pt x="679" y="1159"/>
                  </a:lnTo>
                  <a:lnTo>
                    <a:pt x="679" y="1153"/>
                  </a:lnTo>
                  <a:lnTo>
                    <a:pt x="679" y="1145"/>
                  </a:lnTo>
                  <a:lnTo>
                    <a:pt x="681" y="1139"/>
                  </a:lnTo>
                  <a:lnTo>
                    <a:pt x="679" y="1131"/>
                  </a:lnTo>
                  <a:lnTo>
                    <a:pt x="679" y="1123"/>
                  </a:lnTo>
                  <a:lnTo>
                    <a:pt x="677" y="1115"/>
                  </a:lnTo>
                  <a:lnTo>
                    <a:pt x="675" y="1108"/>
                  </a:lnTo>
                  <a:lnTo>
                    <a:pt x="673" y="1098"/>
                  </a:lnTo>
                  <a:lnTo>
                    <a:pt x="671" y="1088"/>
                  </a:lnTo>
                  <a:lnTo>
                    <a:pt x="667" y="1080"/>
                  </a:lnTo>
                  <a:lnTo>
                    <a:pt x="665" y="1070"/>
                  </a:lnTo>
                  <a:lnTo>
                    <a:pt x="661" y="1064"/>
                  </a:lnTo>
                  <a:lnTo>
                    <a:pt x="661" y="1058"/>
                  </a:lnTo>
                  <a:lnTo>
                    <a:pt x="657" y="1052"/>
                  </a:lnTo>
                  <a:lnTo>
                    <a:pt x="657" y="1046"/>
                  </a:lnTo>
                  <a:lnTo>
                    <a:pt x="655" y="1040"/>
                  </a:lnTo>
                  <a:lnTo>
                    <a:pt x="653" y="1035"/>
                  </a:lnTo>
                  <a:lnTo>
                    <a:pt x="651" y="1029"/>
                  </a:lnTo>
                  <a:lnTo>
                    <a:pt x="649" y="1023"/>
                  </a:lnTo>
                  <a:lnTo>
                    <a:pt x="647" y="1017"/>
                  </a:lnTo>
                  <a:lnTo>
                    <a:pt x="645" y="1011"/>
                  </a:lnTo>
                  <a:lnTo>
                    <a:pt x="643" y="1005"/>
                  </a:lnTo>
                  <a:lnTo>
                    <a:pt x="641" y="999"/>
                  </a:lnTo>
                  <a:lnTo>
                    <a:pt x="639" y="993"/>
                  </a:lnTo>
                  <a:lnTo>
                    <a:pt x="639" y="985"/>
                  </a:lnTo>
                  <a:lnTo>
                    <a:pt x="637" y="979"/>
                  </a:lnTo>
                  <a:lnTo>
                    <a:pt x="635" y="975"/>
                  </a:lnTo>
                  <a:lnTo>
                    <a:pt x="633" y="967"/>
                  </a:lnTo>
                  <a:lnTo>
                    <a:pt x="633" y="962"/>
                  </a:lnTo>
                  <a:lnTo>
                    <a:pt x="631" y="956"/>
                  </a:lnTo>
                  <a:lnTo>
                    <a:pt x="629" y="950"/>
                  </a:lnTo>
                  <a:lnTo>
                    <a:pt x="627" y="942"/>
                  </a:lnTo>
                  <a:lnTo>
                    <a:pt x="627" y="936"/>
                  </a:lnTo>
                  <a:lnTo>
                    <a:pt x="625" y="930"/>
                  </a:lnTo>
                  <a:lnTo>
                    <a:pt x="623" y="924"/>
                  </a:lnTo>
                  <a:lnTo>
                    <a:pt x="622" y="918"/>
                  </a:lnTo>
                  <a:lnTo>
                    <a:pt x="620" y="912"/>
                  </a:lnTo>
                  <a:lnTo>
                    <a:pt x="620" y="904"/>
                  </a:lnTo>
                  <a:lnTo>
                    <a:pt x="618" y="898"/>
                  </a:lnTo>
                  <a:lnTo>
                    <a:pt x="618" y="892"/>
                  </a:lnTo>
                  <a:lnTo>
                    <a:pt x="616" y="888"/>
                  </a:lnTo>
                  <a:lnTo>
                    <a:pt x="616" y="881"/>
                  </a:lnTo>
                  <a:lnTo>
                    <a:pt x="616" y="877"/>
                  </a:lnTo>
                  <a:lnTo>
                    <a:pt x="614" y="871"/>
                  </a:lnTo>
                  <a:lnTo>
                    <a:pt x="612" y="865"/>
                  </a:lnTo>
                  <a:lnTo>
                    <a:pt x="612" y="859"/>
                  </a:lnTo>
                  <a:lnTo>
                    <a:pt x="612" y="853"/>
                  </a:lnTo>
                  <a:lnTo>
                    <a:pt x="610" y="841"/>
                  </a:lnTo>
                  <a:lnTo>
                    <a:pt x="608" y="833"/>
                  </a:lnTo>
                  <a:lnTo>
                    <a:pt x="608" y="823"/>
                  </a:lnTo>
                  <a:lnTo>
                    <a:pt x="606" y="813"/>
                  </a:lnTo>
                  <a:lnTo>
                    <a:pt x="606" y="806"/>
                  </a:lnTo>
                  <a:lnTo>
                    <a:pt x="606" y="798"/>
                  </a:lnTo>
                  <a:lnTo>
                    <a:pt x="606" y="790"/>
                  </a:lnTo>
                  <a:lnTo>
                    <a:pt x="606" y="784"/>
                  </a:lnTo>
                  <a:lnTo>
                    <a:pt x="606" y="776"/>
                  </a:lnTo>
                  <a:lnTo>
                    <a:pt x="606" y="772"/>
                  </a:lnTo>
                  <a:lnTo>
                    <a:pt x="610" y="764"/>
                  </a:lnTo>
                  <a:lnTo>
                    <a:pt x="614" y="762"/>
                  </a:lnTo>
                  <a:lnTo>
                    <a:pt x="616" y="760"/>
                  </a:lnTo>
                  <a:lnTo>
                    <a:pt x="623" y="762"/>
                  </a:lnTo>
                  <a:lnTo>
                    <a:pt x="625" y="762"/>
                  </a:lnTo>
                  <a:lnTo>
                    <a:pt x="631" y="764"/>
                  </a:lnTo>
                  <a:lnTo>
                    <a:pt x="637" y="766"/>
                  </a:lnTo>
                  <a:lnTo>
                    <a:pt x="643" y="770"/>
                  </a:lnTo>
                  <a:lnTo>
                    <a:pt x="649" y="772"/>
                  </a:lnTo>
                  <a:lnTo>
                    <a:pt x="655" y="774"/>
                  </a:lnTo>
                  <a:lnTo>
                    <a:pt x="663" y="780"/>
                  </a:lnTo>
                  <a:lnTo>
                    <a:pt x="673" y="784"/>
                  </a:lnTo>
                  <a:lnTo>
                    <a:pt x="681" y="786"/>
                  </a:lnTo>
                  <a:lnTo>
                    <a:pt x="691" y="792"/>
                  </a:lnTo>
                  <a:lnTo>
                    <a:pt x="700" y="796"/>
                  </a:lnTo>
                  <a:lnTo>
                    <a:pt x="710" y="802"/>
                  </a:lnTo>
                  <a:lnTo>
                    <a:pt x="720" y="806"/>
                  </a:lnTo>
                  <a:lnTo>
                    <a:pt x="730" y="812"/>
                  </a:lnTo>
                  <a:lnTo>
                    <a:pt x="740" y="817"/>
                  </a:lnTo>
                  <a:lnTo>
                    <a:pt x="752" y="823"/>
                  </a:lnTo>
                  <a:lnTo>
                    <a:pt x="764" y="829"/>
                  </a:lnTo>
                  <a:lnTo>
                    <a:pt x="775" y="835"/>
                  </a:lnTo>
                  <a:lnTo>
                    <a:pt x="787" y="841"/>
                  </a:lnTo>
                  <a:lnTo>
                    <a:pt x="801" y="849"/>
                  </a:lnTo>
                  <a:lnTo>
                    <a:pt x="813" y="855"/>
                  </a:lnTo>
                  <a:lnTo>
                    <a:pt x="825" y="861"/>
                  </a:lnTo>
                  <a:lnTo>
                    <a:pt x="837" y="869"/>
                  </a:lnTo>
                  <a:lnTo>
                    <a:pt x="850" y="877"/>
                  </a:lnTo>
                  <a:lnTo>
                    <a:pt x="862" y="883"/>
                  </a:lnTo>
                  <a:lnTo>
                    <a:pt x="876" y="890"/>
                  </a:lnTo>
                  <a:lnTo>
                    <a:pt x="890" y="896"/>
                  </a:lnTo>
                  <a:lnTo>
                    <a:pt x="902" y="904"/>
                  </a:lnTo>
                  <a:lnTo>
                    <a:pt x="916" y="912"/>
                  </a:lnTo>
                  <a:lnTo>
                    <a:pt x="927" y="918"/>
                  </a:lnTo>
                  <a:lnTo>
                    <a:pt x="939" y="924"/>
                  </a:lnTo>
                  <a:lnTo>
                    <a:pt x="953" y="932"/>
                  </a:lnTo>
                  <a:lnTo>
                    <a:pt x="965" y="938"/>
                  </a:lnTo>
                  <a:lnTo>
                    <a:pt x="979" y="946"/>
                  </a:lnTo>
                  <a:lnTo>
                    <a:pt x="991" y="954"/>
                  </a:lnTo>
                  <a:lnTo>
                    <a:pt x="1002" y="960"/>
                  </a:lnTo>
                  <a:lnTo>
                    <a:pt x="1014" y="965"/>
                  </a:lnTo>
                  <a:lnTo>
                    <a:pt x="1026" y="973"/>
                  </a:lnTo>
                  <a:lnTo>
                    <a:pt x="1036" y="979"/>
                  </a:lnTo>
                  <a:lnTo>
                    <a:pt x="1048" y="985"/>
                  </a:lnTo>
                  <a:lnTo>
                    <a:pt x="1058" y="991"/>
                  </a:lnTo>
                  <a:lnTo>
                    <a:pt x="1070" y="997"/>
                  </a:lnTo>
                  <a:lnTo>
                    <a:pt x="1079" y="1003"/>
                  </a:lnTo>
                  <a:lnTo>
                    <a:pt x="1091" y="1009"/>
                  </a:lnTo>
                  <a:lnTo>
                    <a:pt x="1099" y="1015"/>
                  </a:lnTo>
                  <a:lnTo>
                    <a:pt x="1109" y="1019"/>
                  </a:lnTo>
                  <a:lnTo>
                    <a:pt x="1117" y="1023"/>
                  </a:lnTo>
                  <a:lnTo>
                    <a:pt x="1125" y="1029"/>
                  </a:lnTo>
                  <a:lnTo>
                    <a:pt x="1133" y="1033"/>
                  </a:lnTo>
                  <a:lnTo>
                    <a:pt x="1139" y="1037"/>
                  </a:lnTo>
                  <a:lnTo>
                    <a:pt x="1145" y="1040"/>
                  </a:lnTo>
                  <a:lnTo>
                    <a:pt x="1152" y="1044"/>
                  </a:lnTo>
                  <a:lnTo>
                    <a:pt x="1162" y="1050"/>
                  </a:lnTo>
                  <a:lnTo>
                    <a:pt x="1168" y="1054"/>
                  </a:lnTo>
                  <a:lnTo>
                    <a:pt x="1174" y="1056"/>
                  </a:lnTo>
                  <a:lnTo>
                    <a:pt x="1176" y="1058"/>
                  </a:lnTo>
                  <a:lnTo>
                    <a:pt x="1180" y="1058"/>
                  </a:lnTo>
                  <a:lnTo>
                    <a:pt x="1186" y="1056"/>
                  </a:lnTo>
                  <a:lnTo>
                    <a:pt x="1196" y="1056"/>
                  </a:lnTo>
                  <a:lnTo>
                    <a:pt x="1200" y="1052"/>
                  </a:lnTo>
                  <a:lnTo>
                    <a:pt x="1206" y="1052"/>
                  </a:lnTo>
                  <a:lnTo>
                    <a:pt x="1212" y="1050"/>
                  </a:lnTo>
                  <a:lnTo>
                    <a:pt x="1220" y="1048"/>
                  </a:lnTo>
                  <a:lnTo>
                    <a:pt x="1226" y="1046"/>
                  </a:lnTo>
                  <a:lnTo>
                    <a:pt x="1233" y="1044"/>
                  </a:lnTo>
                  <a:lnTo>
                    <a:pt x="1241" y="1040"/>
                  </a:lnTo>
                  <a:lnTo>
                    <a:pt x="1251" y="1039"/>
                  </a:lnTo>
                  <a:lnTo>
                    <a:pt x="1259" y="1033"/>
                  </a:lnTo>
                  <a:lnTo>
                    <a:pt x="1269" y="1029"/>
                  </a:lnTo>
                  <a:lnTo>
                    <a:pt x="1279" y="1023"/>
                  </a:lnTo>
                  <a:lnTo>
                    <a:pt x="1289" y="1019"/>
                  </a:lnTo>
                  <a:lnTo>
                    <a:pt x="1299" y="1011"/>
                  </a:lnTo>
                  <a:lnTo>
                    <a:pt x="1310" y="1005"/>
                  </a:lnTo>
                  <a:lnTo>
                    <a:pt x="1316" y="1001"/>
                  </a:lnTo>
                  <a:lnTo>
                    <a:pt x="1322" y="997"/>
                  </a:lnTo>
                  <a:lnTo>
                    <a:pt x="1328" y="993"/>
                  </a:lnTo>
                  <a:lnTo>
                    <a:pt x="1334" y="989"/>
                  </a:lnTo>
                  <a:lnTo>
                    <a:pt x="1340" y="983"/>
                  </a:lnTo>
                  <a:lnTo>
                    <a:pt x="1346" y="979"/>
                  </a:lnTo>
                  <a:lnTo>
                    <a:pt x="1352" y="973"/>
                  </a:lnTo>
                  <a:lnTo>
                    <a:pt x="1358" y="969"/>
                  </a:lnTo>
                  <a:lnTo>
                    <a:pt x="1364" y="963"/>
                  </a:lnTo>
                  <a:lnTo>
                    <a:pt x="1372" y="960"/>
                  </a:lnTo>
                  <a:lnTo>
                    <a:pt x="1378" y="954"/>
                  </a:lnTo>
                  <a:lnTo>
                    <a:pt x="1385" y="948"/>
                  </a:lnTo>
                  <a:lnTo>
                    <a:pt x="1391" y="942"/>
                  </a:lnTo>
                  <a:lnTo>
                    <a:pt x="1397" y="936"/>
                  </a:lnTo>
                  <a:lnTo>
                    <a:pt x="1405" y="930"/>
                  </a:lnTo>
                  <a:lnTo>
                    <a:pt x="1411" y="922"/>
                  </a:lnTo>
                  <a:lnTo>
                    <a:pt x="1419" y="916"/>
                  </a:lnTo>
                  <a:lnTo>
                    <a:pt x="1425" y="908"/>
                  </a:lnTo>
                  <a:lnTo>
                    <a:pt x="1433" y="900"/>
                  </a:lnTo>
                  <a:lnTo>
                    <a:pt x="1441" y="894"/>
                  </a:lnTo>
                  <a:lnTo>
                    <a:pt x="1447" y="887"/>
                  </a:lnTo>
                  <a:lnTo>
                    <a:pt x="1453" y="879"/>
                  </a:lnTo>
                  <a:lnTo>
                    <a:pt x="1460" y="871"/>
                  </a:lnTo>
                  <a:lnTo>
                    <a:pt x="1466" y="863"/>
                  </a:lnTo>
                  <a:lnTo>
                    <a:pt x="1472" y="855"/>
                  </a:lnTo>
                  <a:lnTo>
                    <a:pt x="1478" y="847"/>
                  </a:lnTo>
                  <a:lnTo>
                    <a:pt x="1484" y="839"/>
                  </a:lnTo>
                  <a:lnTo>
                    <a:pt x="1490" y="831"/>
                  </a:lnTo>
                  <a:lnTo>
                    <a:pt x="1494" y="823"/>
                  </a:lnTo>
                  <a:lnTo>
                    <a:pt x="1498" y="815"/>
                  </a:lnTo>
                  <a:lnTo>
                    <a:pt x="1504" y="808"/>
                  </a:lnTo>
                  <a:lnTo>
                    <a:pt x="1508" y="800"/>
                  </a:lnTo>
                  <a:lnTo>
                    <a:pt x="1512" y="790"/>
                  </a:lnTo>
                  <a:lnTo>
                    <a:pt x="1516" y="784"/>
                  </a:lnTo>
                  <a:lnTo>
                    <a:pt x="1520" y="774"/>
                  </a:lnTo>
                  <a:lnTo>
                    <a:pt x="1526" y="768"/>
                  </a:lnTo>
                  <a:lnTo>
                    <a:pt x="1528" y="758"/>
                  </a:lnTo>
                  <a:lnTo>
                    <a:pt x="1531" y="750"/>
                  </a:lnTo>
                  <a:lnTo>
                    <a:pt x="1533" y="742"/>
                  </a:lnTo>
                  <a:lnTo>
                    <a:pt x="1537" y="735"/>
                  </a:lnTo>
                  <a:lnTo>
                    <a:pt x="1539" y="725"/>
                  </a:lnTo>
                  <a:lnTo>
                    <a:pt x="1541" y="717"/>
                  </a:lnTo>
                  <a:lnTo>
                    <a:pt x="1543" y="709"/>
                  </a:lnTo>
                  <a:lnTo>
                    <a:pt x="1547" y="701"/>
                  </a:lnTo>
                  <a:lnTo>
                    <a:pt x="1547" y="693"/>
                  </a:lnTo>
                  <a:lnTo>
                    <a:pt x="1549" y="683"/>
                  </a:lnTo>
                  <a:lnTo>
                    <a:pt x="1551" y="675"/>
                  </a:lnTo>
                  <a:lnTo>
                    <a:pt x="1553" y="667"/>
                  </a:lnTo>
                  <a:lnTo>
                    <a:pt x="1553" y="660"/>
                  </a:lnTo>
                  <a:lnTo>
                    <a:pt x="1555" y="652"/>
                  </a:lnTo>
                  <a:lnTo>
                    <a:pt x="1555" y="642"/>
                  </a:lnTo>
                  <a:lnTo>
                    <a:pt x="1557" y="636"/>
                  </a:lnTo>
                  <a:lnTo>
                    <a:pt x="1557" y="626"/>
                  </a:lnTo>
                  <a:lnTo>
                    <a:pt x="1557" y="618"/>
                  </a:lnTo>
                  <a:lnTo>
                    <a:pt x="1557" y="610"/>
                  </a:lnTo>
                  <a:lnTo>
                    <a:pt x="1559" y="600"/>
                  </a:lnTo>
                  <a:lnTo>
                    <a:pt x="1559" y="592"/>
                  </a:lnTo>
                  <a:lnTo>
                    <a:pt x="1559" y="583"/>
                  </a:lnTo>
                  <a:lnTo>
                    <a:pt x="1559" y="575"/>
                  </a:lnTo>
                  <a:lnTo>
                    <a:pt x="1559" y="569"/>
                  </a:lnTo>
                  <a:lnTo>
                    <a:pt x="1559" y="559"/>
                  </a:lnTo>
                  <a:lnTo>
                    <a:pt x="1559" y="551"/>
                  </a:lnTo>
                  <a:lnTo>
                    <a:pt x="1557" y="541"/>
                  </a:lnTo>
                  <a:lnTo>
                    <a:pt x="1557" y="533"/>
                  </a:lnTo>
                  <a:lnTo>
                    <a:pt x="1557" y="525"/>
                  </a:lnTo>
                  <a:lnTo>
                    <a:pt x="1557" y="517"/>
                  </a:lnTo>
                  <a:lnTo>
                    <a:pt x="1555" y="510"/>
                  </a:lnTo>
                  <a:lnTo>
                    <a:pt x="1555" y="502"/>
                  </a:lnTo>
                  <a:lnTo>
                    <a:pt x="1553" y="492"/>
                  </a:lnTo>
                  <a:lnTo>
                    <a:pt x="1553" y="484"/>
                  </a:lnTo>
                  <a:lnTo>
                    <a:pt x="1551" y="476"/>
                  </a:lnTo>
                  <a:lnTo>
                    <a:pt x="1551" y="468"/>
                  </a:lnTo>
                  <a:lnTo>
                    <a:pt x="1549" y="460"/>
                  </a:lnTo>
                  <a:lnTo>
                    <a:pt x="1547" y="450"/>
                  </a:lnTo>
                  <a:lnTo>
                    <a:pt x="1547" y="442"/>
                  </a:lnTo>
                  <a:lnTo>
                    <a:pt x="1545" y="435"/>
                  </a:lnTo>
                  <a:lnTo>
                    <a:pt x="1543" y="427"/>
                  </a:lnTo>
                  <a:lnTo>
                    <a:pt x="1541" y="419"/>
                  </a:lnTo>
                  <a:lnTo>
                    <a:pt x="1539" y="409"/>
                  </a:lnTo>
                  <a:lnTo>
                    <a:pt x="1537" y="403"/>
                  </a:lnTo>
                  <a:lnTo>
                    <a:pt x="1535" y="395"/>
                  </a:lnTo>
                  <a:lnTo>
                    <a:pt x="1535" y="387"/>
                  </a:lnTo>
                  <a:lnTo>
                    <a:pt x="1533" y="379"/>
                  </a:lnTo>
                  <a:lnTo>
                    <a:pt x="1531" y="371"/>
                  </a:lnTo>
                  <a:lnTo>
                    <a:pt x="1529" y="361"/>
                  </a:lnTo>
                  <a:lnTo>
                    <a:pt x="1528" y="356"/>
                  </a:lnTo>
                  <a:lnTo>
                    <a:pt x="1524" y="346"/>
                  </a:lnTo>
                  <a:lnTo>
                    <a:pt x="1522" y="338"/>
                  </a:lnTo>
                  <a:lnTo>
                    <a:pt x="1518" y="330"/>
                  </a:lnTo>
                  <a:lnTo>
                    <a:pt x="1516" y="322"/>
                  </a:lnTo>
                  <a:lnTo>
                    <a:pt x="1512" y="314"/>
                  </a:lnTo>
                  <a:lnTo>
                    <a:pt x="1510" y="306"/>
                  </a:lnTo>
                  <a:lnTo>
                    <a:pt x="1506" y="298"/>
                  </a:lnTo>
                  <a:lnTo>
                    <a:pt x="1502" y="290"/>
                  </a:lnTo>
                  <a:lnTo>
                    <a:pt x="1498" y="283"/>
                  </a:lnTo>
                  <a:lnTo>
                    <a:pt x="1494" y="275"/>
                  </a:lnTo>
                  <a:lnTo>
                    <a:pt x="1490" y="267"/>
                  </a:lnTo>
                  <a:lnTo>
                    <a:pt x="1486" y="259"/>
                  </a:lnTo>
                  <a:lnTo>
                    <a:pt x="1482" y="251"/>
                  </a:lnTo>
                  <a:lnTo>
                    <a:pt x="1478" y="243"/>
                  </a:lnTo>
                  <a:lnTo>
                    <a:pt x="1472" y="235"/>
                  </a:lnTo>
                  <a:lnTo>
                    <a:pt x="1468" y="229"/>
                  </a:lnTo>
                  <a:lnTo>
                    <a:pt x="1462" y="219"/>
                  </a:lnTo>
                  <a:lnTo>
                    <a:pt x="1458" y="213"/>
                  </a:lnTo>
                  <a:lnTo>
                    <a:pt x="1453" y="206"/>
                  </a:lnTo>
                  <a:lnTo>
                    <a:pt x="1449" y="198"/>
                  </a:lnTo>
                  <a:lnTo>
                    <a:pt x="1443" y="190"/>
                  </a:lnTo>
                  <a:lnTo>
                    <a:pt x="1439" y="184"/>
                  </a:lnTo>
                  <a:lnTo>
                    <a:pt x="1433" y="176"/>
                  </a:lnTo>
                  <a:lnTo>
                    <a:pt x="1427" y="170"/>
                  </a:lnTo>
                  <a:lnTo>
                    <a:pt x="1423" y="162"/>
                  </a:lnTo>
                  <a:lnTo>
                    <a:pt x="1417" y="156"/>
                  </a:lnTo>
                  <a:lnTo>
                    <a:pt x="1411" y="148"/>
                  </a:lnTo>
                  <a:lnTo>
                    <a:pt x="1407" y="142"/>
                  </a:lnTo>
                  <a:lnTo>
                    <a:pt x="1401" y="136"/>
                  </a:lnTo>
                  <a:lnTo>
                    <a:pt x="1397" y="131"/>
                  </a:lnTo>
                  <a:lnTo>
                    <a:pt x="1389" y="123"/>
                  </a:lnTo>
                  <a:lnTo>
                    <a:pt x="1385" y="117"/>
                  </a:lnTo>
                  <a:lnTo>
                    <a:pt x="1379" y="111"/>
                  </a:lnTo>
                  <a:lnTo>
                    <a:pt x="1376" y="105"/>
                  </a:lnTo>
                  <a:lnTo>
                    <a:pt x="1370" y="99"/>
                  </a:lnTo>
                  <a:lnTo>
                    <a:pt x="1364" y="91"/>
                  </a:lnTo>
                  <a:lnTo>
                    <a:pt x="1358" y="87"/>
                  </a:lnTo>
                  <a:lnTo>
                    <a:pt x="1354" y="81"/>
                  </a:lnTo>
                  <a:lnTo>
                    <a:pt x="1342" y="69"/>
                  </a:lnTo>
                  <a:lnTo>
                    <a:pt x="1332" y="61"/>
                  </a:lnTo>
                  <a:lnTo>
                    <a:pt x="1322" y="50"/>
                  </a:lnTo>
                  <a:lnTo>
                    <a:pt x="1314" y="44"/>
                  </a:lnTo>
                  <a:lnTo>
                    <a:pt x="1304" y="34"/>
                  </a:lnTo>
                  <a:lnTo>
                    <a:pt x="1297" y="26"/>
                  </a:lnTo>
                  <a:lnTo>
                    <a:pt x="1289" y="20"/>
                  </a:lnTo>
                  <a:lnTo>
                    <a:pt x="1283" y="14"/>
                  </a:lnTo>
                  <a:lnTo>
                    <a:pt x="1275" y="8"/>
                  </a:lnTo>
                  <a:lnTo>
                    <a:pt x="1269" y="4"/>
                  </a:lnTo>
                  <a:lnTo>
                    <a:pt x="1265" y="0"/>
                  </a:lnTo>
                  <a:lnTo>
                    <a:pt x="1261" y="0"/>
                  </a:lnTo>
                  <a:lnTo>
                    <a:pt x="1257" y="0"/>
                  </a:lnTo>
                  <a:lnTo>
                    <a:pt x="1251" y="0"/>
                  </a:lnTo>
                  <a:lnTo>
                    <a:pt x="1247" y="0"/>
                  </a:lnTo>
                  <a:lnTo>
                    <a:pt x="1241" y="0"/>
                  </a:lnTo>
                  <a:lnTo>
                    <a:pt x="1233" y="0"/>
                  </a:lnTo>
                  <a:lnTo>
                    <a:pt x="1227" y="0"/>
                  </a:lnTo>
                  <a:lnTo>
                    <a:pt x="1220" y="0"/>
                  </a:lnTo>
                  <a:lnTo>
                    <a:pt x="1210" y="0"/>
                  </a:lnTo>
                  <a:lnTo>
                    <a:pt x="1202" y="0"/>
                  </a:lnTo>
                  <a:lnTo>
                    <a:pt x="1192" y="0"/>
                  </a:lnTo>
                  <a:lnTo>
                    <a:pt x="1180" y="0"/>
                  </a:lnTo>
                  <a:lnTo>
                    <a:pt x="1170" y="2"/>
                  </a:lnTo>
                  <a:lnTo>
                    <a:pt x="1164" y="2"/>
                  </a:lnTo>
                  <a:lnTo>
                    <a:pt x="1158" y="2"/>
                  </a:lnTo>
                  <a:lnTo>
                    <a:pt x="1152" y="2"/>
                  </a:lnTo>
                  <a:lnTo>
                    <a:pt x="1147" y="4"/>
                  </a:lnTo>
                  <a:lnTo>
                    <a:pt x="1141" y="4"/>
                  </a:lnTo>
                  <a:lnTo>
                    <a:pt x="1135" y="4"/>
                  </a:lnTo>
                  <a:lnTo>
                    <a:pt x="1129" y="4"/>
                  </a:lnTo>
                  <a:lnTo>
                    <a:pt x="1121" y="4"/>
                  </a:lnTo>
                  <a:lnTo>
                    <a:pt x="1115" y="4"/>
                  </a:lnTo>
                  <a:lnTo>
                    <a:pt x="1109" y="4"/>
                  </a:lnTo>
                  <a:lnTo>
                    <a:pt x="1103" y="4"/>
                  </a:lnTo>
                  <a:lnTo>
                    <a:pt x="1097" y="6"/>
                  </a:lnTo>
                  <a:lnTo>
                    <a:pt x="1089" y="6"/>
                  </a:lnTo>
                  <a:lnTo>
                    <a:pt x="1083" y="6"/>
                  </a:lnTo>
                  <a:lnTo>
                    <a:pt x="1077" y="6"/>
                  </a:lnTo>
                  <a:lnTo>
                    <a:pt x="1072" y="6"/>
                  </a:lnTo>
                  <a:lnTo>
                    <a:pt x="1064" y="6"/>
                  </a:lnTo>
                  <a:lnTo>
                    <a:pt x="1058" y="8"/>
                  </a:lnTo>
                  <a:lnTo>
                    <a:pt x="1052" y="8"/>
                  </a:lnTo>
                  <a:lnTo>
                    <a:pt x="1046" y="10"/>
                  </a:lnTo>
                  <a:lnTo>
                    <a:pt x="1038" y="10"/>
                  </a:lnTo>
                  <a:lnTo>
                    <a:pt x="1032" y="10"/>
                  </a:lnTo>
                  <a:lnTo>
                    <a:pt x="1024" y="10"/>
                  </a:lnTo>
                  <a:lnTo>
                    <a:pt x="1018" y="10"/>
                  </a:lnTo>
                  <a:lnTo>
                    <a:pt x="1012" y="10"/>
                  </a:lnTo>
                  <a:lnTo>
                    <a:pt x="1006" y="12"/>
                  </a:lnTo>
                  <a:lnTo>
                    <a:pt x="1001" y="12"/>
                  </a:lnTo>
                  <a:lnTo>
                    <a:pt x="993" y="12"/>
                  </a:lnTo>
                  <a:lnTo>
                    <a:pt x="987" y="12"/>
                  </a:lnTo>
                  <a:lnTo>
                    <a:pt x="981" y="14"/>
                  </a:lnTo>
                  <a:lnTo>
                    <a:pt x="975" y="14"/>
                  </a:lnTo>
                  <a:lnTo>
                    <a:pt x="969" y="14"/>
                  </a:lnTo>
                  <a:lnTo>
                    <a:pt x="957" y="16"/>
                  </a:lnTo>
                  <a:lnTo>
                    <a:pt x="947" y="18"/>
                  </a:lnTo>
                  <a:lnTo>
                    <a:pt x="941" y="18"/>
                  </a:lnTo>
                  <a:lnTo>
                    <a:pt x="935" y="18"/>
                  </a:lnTo>
                  <a:lnTo>
                    <a:pt x="927" y="18"/>
                  </a:lnTo>
                  <a:lnTo>
                    <a:pt x="922" y="20"/>
                  </a:lnTo>
                  <a:lnTo>
                    <a:pt x="916" y="20"/>
                  </a:lnTo>
                  <a:lnTo>
                    <a:pt x="908" y="22"/>
                  </a:lnTo>
                  <a:lnTo>
                    <a:pt x="902" y="22"/>
                  </a:lnTo>
                  <a:lnTo>
                    <a:pt x="896" y="24"/>
                  </a:lnTo>
                  <a:lnTo>
                    <a:pt x="890" y="24"/>
                  </a:lnTo>
                  <a:lnTo>
                    <a:pt x="882" y="26"/>
                  </a:lnTo>
                  <a:lnTo>
                    <a:pt x="874" y="28"/>
                  </a:lnTo>
                  <a:lnTo>
                    <a:pt x="868" y="30"/>
                  </a:lnTo>
                  <a:lnTo>
                    <a:pt x="860" y="32"/>
                  </a:lnTo>
                  <a:lnTo>
                    <a:pt x="852" y="34"/>
                  </a:lnTo>
                  <a:lnTo>
                    <a:pt x="847" y="36"/>
                  </a:lnTo>
                  <a:lnTo>
                    <a:pt x="839" y="40"/>
                  </a:lnTo>
                  <a:lnTo>
                    <a:pt x="831" y="40"/>
                  </a:lnTo>
                  <a:lnTo>
                    <a:pt x="825" y="42"/>
                  </a:lnTo>
                  <a:lnTo>
                    <a:pt x="815" y="44"/>
                  </a:lnTo>
                  <a:lnTo>
                    <a:pt x="809" y="48"/>
                  </a:lnTo>
                  <a:lnTo>
                    <a:pt x="801" y="50"/>
                  </a:lnTo>
                  <a:lnTo>
                    <a:pt x="793" y="52"/>
                  </a:lnTo>
                  <a:lnTo>
                    <a:pt x="785" y="54"/>
                  </a:lnTo>
                  <a:lnTo>
                    <a:pt x="779" y="58"/>
                  </a:lnTo>
                  <a:lnTo>
                    <a:pt x="772" y="59"/>
                  </a:lnTo>
                  <a:lnTo>
                    <a:pt x="764" y="61"/>
                  </a:lnTo>
                  <a:lnTo>
                    <a:pt x="756" y="63"/>
                  </a:lnTo>
                  <a:lnTo>
                    <a:pt x="748" y="65"/>
                  </a:lnTo>
                  <a:lnTo>
                    <a:pt x="742" y="67"/>
                  </a:lnTo>
                  <a:lnTo>
                    <a:pt x="734" y="71"/>
                  </a:lnTo>
                  <a:lnTo>
                    <a:pt x="726" y="75"/>
                  </a:lnTo>
                  <a:lnTo>
                    <a:pt x="720" y="77"/>
                  </a:lnTo>
                  <a:lnTo>
                    <a:pt x="712" y="79"/>
                  </a:lnTo>
                  <a:lnTo>
                    <a:pt x="704" y="81"/>
                  </a:lnTo>
                  <a:lnTo>
                    <a:pt x="699" y="83"/>
                  </a:lnTo>
                  <a:lnTo>
                    <a:pt x="693" y="87"/>
                  </a:lnTo>
                  <a:lnTo>
                    <a:pt x="685" y="89"/>
                  </a:lnTo>
                  <a:lnTo>
                    <a:pt x="679" y="91"/>
                  </a:lnTo>
                  <a:lnTo>
                    <a:pt x="673" y="93"/>
                  </a:lnTo>
                  <a:lnTo>
                    <a:pt x="667" y="97"/>
                  </a:lnTo>
                  <a:lnTo>
                    <a:pt x="661" y="99"/>
                  </a:lnTo>
                  <a:lnTo>
                    <a:pt x="655" y="101"/>
                  </a:lnTo>
                  <a:lnTo>
                    <a:pt x="649" y="103"/>
                  </a:lnTo>
                  <a:lnTo>
                    <a:pt x="643" y="105"/>
                  </a:lnTo>
                  <a:lnTo>
                    <a:pt x="633" y="109"/>
                  </a:lnTo>
                  <a:lnTo>
                    <a:pt x="625" y="113"/>
                  </a:lnTo>
                  <a:lnTo>
                    <a:pt x="616" y="115"/>
                  </a:lnTo>
                  <a:lnTo>
                    <a:pt x="608" y="119"/>
                  </a:lnTo>
                  <a:lnTo>
                    <a:pt x="602" y="123"/>
                  </a:lnTo>
                  <a:lnTo>
                    <a:pt x="596" y="125"/>
                  </a:lnTo>
                  <a:lnTo>
                    <a:pt x="588" y="129"/>
                  </a:lnTo>
                  <a:lnTo>
                    <a:pt x="586" y="131"/>
                  </a:lnTo>
                  <a:lnTo>
                    <a:pt x="0" y="581"/>
                  </a:lnTo>
                  <a:lnTo>
                    <a:pt x="377" y="1262"/>
                  </a:lnTo>
                  <a:close/>
                </a:path>
              </a:pathLst>
            </a:custGeom>
            <a:solidFill>
              <a:srgbClr val="125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0" name="Google Shape;1210;p113"/>
            <p:cNvSpPr/>
            <p:nvPr/>
          </p:nvSpPr>
          <p:spPr>
            <a:xfrm>
              <a:off x="1446" y="1799"/>
              <a:ext cx="2002" cy="1370"/>
            </a:xfrm>
            <a:custGeom>
              <a:rect b="b" l="l" r="r" t="t"/>
              <a:pathLst>
                <a:path extrusionOk="0" h="1370" w="2002">
                  <a:moveTo>
                    <a:pt x="1366" y="922"/>
                  </a:moveTo>
                  <a:lnTo>
                    <a:pt x="1368" y="924"/>
                  </a:lnTo>
                  <a:lnTo>
                    <a:pt x="1376" y="928"/>
                  </a:lnTo>
                  <a:lnTo>
                    <a:pt x="1380" y="932"/>
                  </a:lnTo>
                  <a:lnTo>
                    <a:pt x="1388" y="936"/>
                  </a:lnTo>
                  <a:lnTo>
                    <a:pt x="1394" y="942"/>
                  </a:lnTo>
                  <a:lnTo>
                    <a:pt x="1404" y="948"/>
                  </a:lnTo>
                  <a:lnTo>
                    <a:pt x="1411" y="953"/>
                  </a:lnTo>
                  <a:lnTo>
                    <a:pt x="1423" y="959"/>
                  </a:lnTo>
                  <a:lnTo>
                    <a:pt x="1427" y="963"/>
                  </a:lnTo>
                  <a:lnTo>
                    <a:pt x="1431" y="967"/>
                  </a:lnTo>
                  <a:lnTo>
                    <a:pt x="1437" y="969"/>
                  </a:lnTo>
                  <a:lnTo>
                    <a:pt x="1445" y="973"/>
                  </a:lnTo>
                  <a:lnTo>
                    <a:pt x="1449" y="977"/>
                  </a:lnTo>
                  <a:lnTo>
                    <a:pt x="1455" y="981"/>
                  </a:lnTo>
                  <a:lnTo>
                    <a:pt x="1461" y="985"/>
                  </a:lnTo>
                  <a:lnTo>
                    <a:pt x="1469" y="989"/>
                  </a:lnTo>
                  <a:lnTo>
                    <a:pt x="1475" y="993"/>
                  </a:lnTo>
                  <a:lnTo>
                    <a:pt x="1480" y="997"/>
                  </a:lnTo>
                  <a:lnTo>
                    <a:pt x="1488" y="1001"/>
                  </a:lnTo>
                  <a:lnTo>
                    <a:pt x="1496" y="1005"/>
                  </a:lnTo>
                  <a:lnTo>
                    <a:pt x="1502" y="1009"/>
                  </a:lnTo>
                  <a:lnTo>
                    <a:pt x="1508" y="1013"/>
                  </a:lnTo>
                  <a:lnTo>
                    <a:pt x="1516" y="1015"/>
                  </a:lnTo>
                  <a:lnTo>
                    <a:pt x="1522" y="1019"/>
                  </a:lnTo>
                  <a:lnTo>
                    <a:pt x="1528" y="1023"/>
                  </a:lnTo>
                  <a:lnTo>
                    <a:pt x="1538" y="1027"/>
                  </a:lnTo>
                  <a:lnTo>
                    <a:pt x="1544" y="1030"/>
                  </a:lnTo>
                  <a:lnTo>
                    <a:pt x="1552" y="1034"/>
                  </a:lnTo>
                  <a:lnTo>
                    <a:pt x="1557" y="1036"/>
                  </a:lnTo>
                  <a:lnTo>
                    <a:pt x="1565" y="1040"/>
                  </a:lnTo>
                  <a:lnTo>
                    <a:pt x="1571" y="1042"/>
                  </a:lnTo>
                  <a:lnTo>
                    <a:pt x="1581" y="1046"/>
                  </a:lnTo>
                  <a:lnTo>
                    <a:pt x="1587" y="1050"/>
                  </a:lnTo>
                  <a:lnTo>
                    <a:pt x="1595" y="1052"/>
                  </a:lnTo>
                  <a:lnTo>
                    <a:pt x="1603" y="1056"/>
                  </a:lnTo>
                  <a:lnTo>
                    <a:pt x="1611" y="1058"/>
                  </a:lnTo>
                  <a:lnTo>
                    <a:pt x="1617" y="1060"/>
                  </a:lnTo>
                  <a:lnTo>
                    <a:pt x="1625" y="1062"/>
                  </a:lnTo>
                  <a:lnTo>
                    <a:pt x="1631" y="1064"/>
                  </a:lnTo>
                  <a:lnTo>
                    <a:pt x="1638" y="1066"/>
                  </a:lnTo>
                  <a:lnTo>
                    <a:pt x="1646" y="1068"/>
                  </a:lnTo>
                  <a:lnTo>
                    <a:pt x="1652" y="1070"/>
                  </a:lnTo>
                  <a:lnTo>
                    <a:pt x="1660" y="1072"/>
                  </a:lnTo>
                  <a:lnTo>
                    <a:pt x="1668" y="1074"/>
                  </a:lnTo>
                  <a:lnTo>
                    <a:pt x="1674" y="1074"/>
                  </a:lnTo>
                  <a:lnTo>
                    <a:pt x="1680" y="1074"/>
                  </a:lnTo>
                  <a:lnTo>
                    <a:pt x="1688" y="1074"/>
                  </a:lnTo>
                  <a:lnTo>
                    <a:pt x="1694" y="1076"/>
                  </a:lnTo>
                  <a:lnTo>
                    <a:pt x="1700" y="1076"/>
                  </a:lnTo>
                  <a:lnTo>
                    <a:pt x="1707" y="1076"/>
                  </a:lnTo>
                  <a:lnTo>
                    <a:pt x="1713" y="1076"/>
                  </a:lnTo>
                  <a:lnTo>
                    <a:pt x="1719" y="1076"/>
                  </a:lnTo>
                  <a:lnTo>
                    <a:pt x="1731" y="1072"/>
                  </a:lnTo>
                  <a:lnTo>
                    <a:pt x="1741" y="1070"/>
                  </a:lnTo>
                  <a:lnTo>
                    <a:pt x="1751" y="1066"/>
                  </a:lnTo>
                  <a:lnTo>
                    <a:pt x="1761" y="1064"/>
                  </a:lnTo>
                  <a:lnTo>
                    <a:pt x="1769" y="1060"/>
                  </a:lnTo>
                  <a:lnTo>
                    <a:pt x="1779" y="1058"/>
                  </a:lnTo>
                  <a:lnTo>
                    <a:pt x="1784" y="1054"/>
                  </a:lnTo>
                  <a:lnTo>
                    <a:pt x="1792" y="1052"/>
                  </a:lnTo>
                  <a:lnTo>
                    <a:pt x="1800" y="1046"/>
                  </a:lnTo>
                  <a:lnTo>
                    <a:pt x="1806" y="1042"/>
                  </a:lnTo>
                  <a:lnTo>
                    <a:pt x="1810" y="1036"/>
                  </a:lnTo>
                  <a:lnTo>
                    <a:pt x="1818" y="1032"/>
                  </a:lnTo>
                  <a:lnTo>
                    <a:pt x="1822" y="1029"/>
                  </a:lnTo>
                  <a:lnTo>
                    <a:pt x="1828" y="1023"/>
                  </a:lnTo>
                  <a:lnTo>
                    <a:pt x="1832" y="1017"/>
                  </a:lnTo>
                  <a:lnTo>
                    <a:pt x="1838" y="1011"/>
                  </a:lnTo>
                  <a:lnTo>
                    <a:pt x="1842" y="1005"/>
                  </a:lnTo>
                  <a:lnTo>
                    <a:pt x="1846" y="997"/>
                  </a:lnTo>
                  <a:lnTo>
                    <a:pt x="1850" y="989"/>
                  </a:lnTo>
                  <a:lnTo>
                    <a:pt x="1856" y="981"/>
                  </a:lnTo>
                  <a:lnTo>
                    <a:pt x="1859" y="973"/>
                  </a:lnTo>
                  <a:lnTo>
                    <a:pt x="1863" y="965"/>
                  </a:lnTo>
                  <a:lnTo>
                    <a:pt x="1867" y="955"/>
                  </a:lnTo>
                  <a:lnTo>
                    <a:pt x="1873" y="948"/>
                  </a:lnTo>
                  <a:lnTo>
                    <a:pt x="1879" y="936"/>
                  </a:lnTo>
                  <a:lnTo>
                    <a:pt x="1885" y="926"/>
                  </a:lnTo>
                  <a:lnTo>
                    <a:pt x="1891" y="914"/>
                  </a:lnTo>
                  <a:lnTo>
                    <a:pt x="1897" y="904"/>
                  </a:lnTo>
                  <a:lnTo>
                    <a:pt x="1899" y="898"/>
                  </a:lnTo>
                  <a:lnTo>
                    <a:pt x="1903" y="892"/>
                  </a:lnTo>
                  <a:lnTo>
                    <a:pt x="1907" y="886"/>
                  </a:lnTo>
                  <a:lnTo>
                    <a:pt x="1911" y="882"/>
                  </a:lnTo>
                  <a:lnTo>
                    <a:pt x="1913" y="877"/>
                  </a:lnTo>
                  <a:lnTo>
                    <a:pt x="1917" y="869"/>
                  </a:lnTo>
                  <a:lnTo>
                    <a:pt x="1921" y="863"/>
                  </a:lnTo>
                  <a:lnTo>
                    <a:pt x="1927" y="857"/>
                  </a:lnTo>
                  <a:lnTo>
                    <a:pt x="1931" y="849"/>
                  </a:lnTo>
                  <a:lnTo>
                    <a:pt x="1934" y="843"/>
                  </a:lnTo>
                  <a:lnTo>
                    <a:pt x="1936" y="837"/>
                  </a:lnTo>
                  <a:lnTo>
                    <a:pt x="1940" y="829"/>
                  </a:lnTo>
                  <a:lnTo>
                    <a:pt x="1944" y="823"/>
                  </a:lnTo>
                  <a:lnTo>
                    <a:pt x="1948" y="817"/>
                  </a:lnTo>
                  <a:lnTo>
                    <a:pt x="1952" y="811"/>
                  </a:lnTo>
                  <a:lnTo>
                    <a:pt x="1956" y="805"/>
                  </a:lnTo>
                  <a:lnTo>
                    <a:pt x="1958" y="800"/>
                  </a:lnTo>
                  <a:lnTo>
                    <a:pt x="1960" y="794"/>
                  </a:lnTo>
                  <a:lnTo>
                    <a:pt x="1964" y="786"/>
                  </a:lnTo>
                  <a:lnTo>
                    <a:pt x="1966" y="780"/>
                  </a:lnTo>
                  <a:lnTo>
                    <a:pt x="1968" y="774"/>
                  </a:lnTo>
                  <a:lnTo>
                    <a:pt x="1972" y="770"/>
                  </a:lnTo>
                  <a:lnTo>
                    <a:pt x="1976" y="762"/>
                  </a:lnTo>
                  <a:lnTo>
                    <a:pt x="1978" y="758"/>
                  </a:lnTo>
                  <a:lnTo>
                    <a:pt x="1980" y="752"/>
                  </a:lnTo>
                  <a:lnTo>
                    <a:pt x="1982" y="746"/>
                  </a:lnTo>
                  <a:lnTo>
                    <a:pt x="1984" y="738"/>
                  </a:lnTo>
                  <a:lnTo>
                    <a:pt x="1986" y="734"/>
                  </a:lnTo>
                  <a:lnTo>
                    <a:pt x="1988" y="728"/>
                  </a:lnTo>
                  <a:lnTo>
                    <a:pt x="1990" y="723"/>
                  </a:lnTo>
                  <a:lnTo>
                    <a:pt x="1992" y="717"/>
                  </a:lnTo>
                  <a:lnTo>
                    <a:pt x="1994" y="711"/>
                  </a:lnTo>
                  <a:lnTo>
                    <a:pt x="1994" y="705"/>
                  </a:lnTo>
                  <a:lnTo>
                    <a:pt x="1996" y="699"/>
                  </a:lnTo>
                  <a:lnTo>
                    <a:pt x="1996" y="693"/>
                  </a:lnTo>
                  <a:lnTo>
                    <a:pt x="1998" y="687"/>
                  </a:lnTo>
                  <a:lnTo>
                    <a:pt x="1998" y="681"/>
                  </a:lnTo>
                  <a:lnTo>
                    <a:pt x="2000" y="675"/>
                  </a:lnTo>
                  <a:lnTo>
                    <a:pt x="2000" y="669"/>
                  </a:lnTo>
                  <a:lnTo>
                    <a:pt x="2002" y="665"/>
                  </a:lnTo>
                  <a:lnTo>
                    <a:pt x="2002" y="657"/>
                  </a:lnTo>
                  <a:lnTo>
                    <a:pt x="2002" y="652"/>
                  </a:lnTo>
                  <a:lnTo>
                    <a:pt x="2002" y="646"/>
                  </a:lnTo>
                  <a:lnTo>
                    <a:pt x="2002" y="640"/>
                  </a:lnTo>
                  <a:lnTo>
                    <a:pt x="2002" y="634"/>
                  </a:lnTo>
                  <a:lnTo>
                    <a:pt x="2002" y="628"/>
                  </a:lnTo>
                  <a:lnTo>
                    <a:pt x="2002" y="622"/>
                  </a:lnTo>
                  <a:lnTo>
                    <a:pt x="2002" y="616"/>
                  </a:lnTo>
                  <a:lnTo>
                    <a:pt x="2002" y="608"/>
                  </a:lnTo>
                  <a:lnTo>
                    <a:pt x="2002" y="602"/>
                  </a:lnTo>
                  <a:lnTo>
                    <a:pt x="2000" y="596"/>
                  </a:lnTo>
                  <a:lnTo>
                    <a:pt x="2000" y="590"/>
                  </a:lnTo>
                  <a:lnTo>
                    <a:pt x="2000" y="584"/>
                  </a:lnTo>
                  <a:lnTo>
                    <a:pt x="1998" y="578"/>
                  </a:lnTo>
                  <a:lnTo>
                    <a:pt x="1998" y="571"/>
                  </a:lnTo>
                  <a:lnTo>
                    <a:pt x="1998" y="565"/>
                  </a:lnTo>
                  <a:lnTo>
                    <a:pt x="1996" y="559"/>
                  </a:lnTo>
                  <a:lnTo>
                    <a:pt x="1994" y="551"/>
                  </a:lnTo>
                  <a:lnTo>
                    <a:pt x="1992" y="543"/>
                  </a:lnTo>
                  <a:lnTo>
                    <a:pt x="1992" y="537"/>
                  </a:lnTo>
                  <a:lnTo>
                    <a:pt x="1988" y="529"/>
                  </a:lnTo>
                  <a:lnTo>
                    <a:pt x="1986" y="523"/>
                  </a:lnTo>
                  <a:lnTo>
                    <a:pt x="1984" y="515"/>
                  </a:lnTo>
                  <a:lnTo>
                    <a:pt x="1984" y="509"/>
                  </a:lnTo>
                  <a:lnTo>
                    <a:pt x="1980" y="501"/>
                  </a:lnTo>
                  <a:lnTo>
                    <a:pt x="1978" y="494"/>
                  </a:lnTo>
                  <a:lnTo>
                    <a:pt x="1976" y="486"/>
                  </a:lnTo>
                  <a:lnTo>
                    <a:pt x="1974" y="480"/>
                  </a:lnTo>
                  <a:lnTo>
                    <a:pt x="1970" y="472"/>
                  </a:lnTo>
                  <a:lnTo>
                    <a:pt x="1968" y="464"/>
                  </a:lnTo>
                  <a:lnTo>
                    <a:pt x="1964" y="456"/>
                  </a:lnTo>
                  <a:lnTo>
                    <a:pt x="1962" y="450"/>
                  </a:lnTo>
                  <a:lnTo>
                    <a:pt x="1958" y="440"/>
                  </a:lnTo>
                  <a:lnTo>
                    <a:pt x="1954" y="432"/>
                  </a:lnTo>
                  <a:lnTo>
                    <a:pt x="1950" y="423"/>
                  </a:lnTo>
                  <a:lnTo>
                    <a:pt x="1948" y="417"/>
                  </a:lnTo>
                  <a:lnTo>
                    <a:pt x="1942" y="407"/>
                  </a:lnTo>
                  <a:lnTo>
                    <a:pt x="1938" y="399"/>
                  </a:lnTo>
                  <a:lnTo>
                    <a:pt x="1934" y="391"/>
                  </a:lnTo>
                  <a:lnTo>
                    <a:pt x="1931" y="383"/>
                  </a:lnTo>
                  <a:lnTo>
                    <a:pt x="1925" y="373"/>
                  </a:lnTo>
                  <a:lnTo>
                    <a:pt x="1919" y="365"/>
                  </a:lnTo>
                  <a:lnTo>
                    <a:pt x="1915" y="357"/>
                  </a:lnTo>
                  <a:lnTo>
                    <a:pt x="1911" y="350"/>
                  </a:lnTo>
                  <a:lnTo>
                    <a:pt x="1905" y="342"/>
                  </a:lnTo>
                  <a:lnTo>
                    <a:pt x="1899" y="332"/>
                  </a:lnTo>
                  <a:lnTo>
                    <a:pt x="1893" y="324"/>
                  </a:lnTo>
                  <a:lnTo>
                    <a:pt x="1889" y="318"/>
                  </a:lnTo>
                  <a:lnTo>
                    <a:pt x="1881" y="308"/>
                  </a:lnTo>
                  <a:lnTo>
                    <a:pt x="1875" y="300"/>
                  </a:lnTo>
                  <a:lnTo>
                    <a:pt x="1869" y="292"/>
                  </a:lnTo>
                  <a:lnTo>
                    <a:pt x="1863" y="284"/>
                  </a:lnTo>
                  <a:lnTo>
                    <a:pt x="1856" y="276"/>
                  </a:lnTo>
                  <a:lnTo>
                    <a:pt x="1850" y="269"/>
                  </a:lnTo>
                  <a:lnTo>
                    <a:pt x="1842" y="261"/>
                  </a:lnTo>
                  <a:lnTo>
                    <a:pt x="1836" y="255"/>
                  </a:lnTo>
                  <a:lnTo>
                    <a:pt x="1828" y="245"/>
                  </a:lnTo>
                  <a:lnTo>
                    <a:pt x="1822" y="239"/>
                  </a:lnTo>
                  <a:lnTo>
                    <a:pt x="1814" y="229"/>
                  </a:lnTo>
                  <a:lnTo>
                    <a:pt x="1808" y="223"/>
                  </a:lnTo>
                  <a:lnTo>
                    <a:pt x="1800" y="215"/>
                  </a:lnTo>
                  <a:lnTo>
                    <a:pt x="1792" y="207"/>
                  </a:lnTo>
                  <a:lnTo>
                    <a:pt x="1784" y="201"/>
                  </a:lnTo>
                  <a:lnTo>
                    <a:pt x="1779" y="196"/>
                  </a:lnTo>
                  <a:lnTo>
                    <a:pt x="1769" y="186"/>
                  </a:lnTo>
                  <a:lnTo>
                    <a:pt x="1761" y="180"/>
                  </a:lnTo>
                  <a:lnTo>
                    <a:pt x="1753" y="172"/>
                  </a:lnTo>
                  <a:lnTo>
                    <a:pt x="1745" y="166"/>
                  </a:lnTo>
                  <a:lnTo>
                    <a:pt x="1737" y="158"/>
                  </a:lnTo>
                  <a:lnTo>
                    <a:pt x="1729" y="152"/>
                  </a:lnTo>
                  <a:lnTo>
                    <a:pt x="1719" y="146"/>
                  </a:lnTo>
                  <a:lnTo>
                    <a:pt x="1713" y="140"/>
                  </a:lnTo>
                  <a:lnTo>
                    <a:pt x="1704" y="134"/>
                  </a:lnTo>
                  <a:lnTo>
                    <a:pt x="1696" y="128"/>
                  </a:lnTo>
                  <a:lnTo>
                    <a:pt x="1688" y="121"/>
                  </a:lnTo>
                  <a:lnTo>
                    <a:pt x="1678" y="115"/>
                  </a:lnTo>
                  <a:lnTo>
                    <a:pt x="1670" y="109"/>
                  </a:lnTo>
                  <a:lnTo>
                    <a:pt x="1662" y="103"/>
                  </a:lnTo>
                  <a:lnTo>
                    <a:pt x="1654" y="99"/>
                  </a:lnTo>
                  <a:lnTo>
                    <a:pt x="1646" y="95"/>
                  </a:lnTo>
                  <a:lnTo>
                    <a:pt x="1636" y="89"/>
                  </a:lnTo>
                  <a:lnTo>
                    <a:pt x="1627" y="85"/>
                  </a:lnTo>
                  <a:lnTo>
                    <a:pt x="1619" y="79"/>
                  </a:lnTo>
                  <a:lnTo>
                    <a:pt x="1611" y="75"/>
                  </a:lnTo>
                  <a:lnTo>
                    <a:pt x="1601" y="69"/>
                  </a:lnTo>
                  <a:lnTo>
                    <a:pt x="1591" y="65"/>
                  </a:lnTo>
                  <a:lnTo>
                    <a:pt x="1583" y="61"/>
                  </a:lnTo>
                  <a:lnTo>
                    <a:pt x="1575" y="57"/>
                  </a:lnTo>
                  <a:lnTo>
                    <a:pt x="1565" y="53"/>
                  </a:lnTo>
                  <a:lnTo>
                    <a:pt x="1557" y="51"/>
                  </a:lnTo>
                  <a:lnTo>
                    <a:pt x="1550" y="48"/>
                  </a:lnTo>
                  <a:lnTo>
                    <a:pt x="1542" y="46"/>
                  </a:lnTo>
                  <a:lnTo>
                    <a:pt x="1532" y="42"/>
                  </a:lnTo>
                  <a:lnTo>
                    <a:pt x="1524" y="38"/>
                  </a:lnTo>
                  <a:lnTo>
                    <a:pt x="1516" y="36"/>
                  </a:lnTo>
                  <a:lnTo>
                    <a:pt x="1508" y="36"/>
                  </a:lnTo>
                  <a:lnTo>
                    <a:pt x="1496" y="32"/>
                  </a:lnTo>
                  <a:lnTo>
                    <a:pt x="1488" y="30"/>
                  </a:lnTo>
                  <a:lnTo>
                    <a:pt x="1477" y="28"/>
                  </a:lnTo>
                  <a:lnTo>
                    <a:pt x="1469" y="26"/>
                  </a:lnTo>
                  <a:lnTo>
                    <a:pt x="1457" y="24"/>
                  </a:lnTo>
                  <a:lnTo>
                    <a:pt x="1447" y="22"/>
                  </a:lnTo>
                  <a:lnTo>
                    <a:pt x="1435" y="20"/>
                  </a:lnTo>
                  <a:lnTo>
                    <a:pt x="1425" y="20"/>
                  </a:lnTo>
                  <a:lnTo>
                    <a:pt x="1411" y="16"/>
                  </a:lnTo>
                  <a:lnTo>
                    <a:pt x="1400" y="14"/>
                  </a:lnTo>
                  <a:lnTo>
                    <a:pt x="1388" y="12"/>
                  </a:lnTo>
                  <a:lnTo>
                    <a:pt x="1374" y="12"/>
                  </a:lnTo>
                  <a:lnTo>
                    <a:pt x="1362" y="10"/>
                  </a:lnTo>
                  <a:lnTo>
                    <a:pt x="1348" y="10"/>
                  </a:lnTo>
                  <a:lnTo>
                    <a:pt x="1334" y="8"/>
                  </a:lnTo>
                  <a:lnTo>
                    <a:pt x="1323" y="8"/>
                  </a:lnTo>
                  <a:lnTo>
                    <a:pt x="1307" y="6"/>
                  </a:lnTo>
                  <a:lnTo>
                    <a:pt x="1293" y="4"/>
                  </a:lnTo>
                  <a:lnTo>
                    <a:pt x="1279" y="4"/>
                  </a:lnTo>
                  <a:lnTo>
                    <a:pt x="1265" y="4"/>
                  </a:lnTo>
                  <a:lnTo>
                    <a:pt x="1252" y="2"/>
                  </a:lnTo>
                  <a:lnTo>
                    <a:pt x="1236" y="2"/>
                  </a:lnTo>
                  <a:lnTo>
                    <a:pt x="1222" y="0"/>
                  </a:lnTo>
                  <a:lnTo>
                    <a:pt x="1208" y="0"/>
                  </a:lnTo>
                  <a:lnTo>
                    <a:pt x="1192" y="0"/>
                  </a:lnTo>
                  <a:lnTo>
                    <a:pt x="1178" y="0"/>
                  </a:lnTo>
                  <a:lnTo>
                    <a:pt x="1163" y="0"/>
                  </a:lnTo>
                  <a:lnTo>
                    <a:pt x="1147" y="0"/>
                  </a:lnTo>
                  <a:lnTo>
                    <a:pt x="1131" y="0"/>
                  </a:lnTo>
                  <a:lnTo>
                    <a:pt x="1117" y="0"/>
                  </a:lnTo>
                  <a:lnTo>
                    <a:pt x="1103" y="0"/>
                  </a:lnTo>
                  <a:lnTo>
                    <a:pt x="1090" y="0"/>
                  </a:lnTo>
                  <a:lnTo>
                    <a:pt x="1074" y="0"/>
                  </a:lnTo>
                  <a:lnTo>
                    <a:pt x="1058" y="0"/>
                  </a:lnTo>
                  <a:lnTo>
                    <a:pt x="1042" y="0"/>
                  </a:lnTo>
                  <a:lnTo>
                    <a:pt x="1028" y="0"/>
                  </a:lnTo>
                  <a:lnTo>
                    <a:pt x="1013" y="0"/>
                  </a:lnTo>
                  <a:lnTo>
                    <a:pt x="999" y="2"/>
                  </a:lnTo>
                  <a:lnTo>
                    <a:pt x="985" y="2"/>
                  </a:lnTo>
                  <a:lnTo>
                    <a:pt x="971" y="4"/>
                  </a:lnTo>
                  <a:lnTo>
                    <a:pt x="957" y="4"/>
                  </a:lnTo>
                  <a:lnTo>
                    <a:pt x="944" y="4"/>
                  </a:lnTo>
                  <a:lnTo>
                    <a:pt x="930" y="6"/>
                  </a:lnTo>
                  <a:lnTo>
                    <a:pt x="918" y="6"/>
                  </a:lnTo>
                  <a:lnTo>
                    <a:pt x="904" y="8"/>
                  </a:lnTo>
                  <a:lnTo>
                    <a:pt x="890" y="10"/>
                  </a:lnTo>
                  <a:lnTo>
                    <a:pt x="878" y="10"/>
                  </a:lnTo>
                  <a:lnTo>
                    <a:pt x="867" y="12"/>
                  </a:lnTo>
                  <a:lnTo>
                    <a:pt x="855" y="12"/>
                  </a:lnTo>
                  <a:lnTo>
                    <a:pt x="843" y="14"/>
                  </a:lnTo>
                  <a:lnTo>
                    <a:pt x="831" y="16"/>
                  </a:lnTo>
                  <a:lnTo>
                    <a:pt x="819" y="18"/>
                  </a:lnTo>
                  <a:lnTo>
                    <a:pt x="809" y="20"/>
                  </a:lnTo>
                  <a:lnTo>
                    <a:pt x="798" y="22"/>
                  </a:lnTo>
                  <a:lnTo>
                    <a:pt x="790" y="24"/>
                  </a:lnTo>
                  <a:lnTo>
                    <a:pt x="780" y="26"/>
                  </a:lnTo>
                  <a:lnTo>
                    <a:pt x="770" y="28"/>
                  </a:lnTo>
                  <a:lnTo>
                    <a:pt x="762" y="30"/>
                  </a:lnTo>
                  <a:lnTo>
                    <a:pt x="752" y="32"/>
                  </a:lnTo>
                  <a:lnTo>
                    <a:pt x="746" y="36"/>
                  </a:lnTo>
                  <a:lnTo>
                    <a:pt x="738" y="38"/>
                  </a:lnTo>
                  <a:lnTo>
                    <a:pt x="732" y="40"/>
                  </a:lnTo>
                  <a:lnTo>
                    <a:pt x="726" y="44"/>
                  </a:lnTo>
                  <a:lnTo>
                    <a:pt x="721" y="48"/>
                  </a:lnTo>
                  <a:lnTo>
                    <a:pt x="715" y="49"/>
                  </a:lnTo>
                  <a:lnTo>
                    <a:pt x="709" y="51"/>
                  </a:lnTo>
                  <a:lnTo>
                    <a:pt x="703" y="53"/>
                  </a:lnTo>
                  <a:lnTo>
                    <a:pt x="697" y="55"/>
                  </a:lnTo>
                  <a:lnTo>
                    <a:pt x="689" y="57"/>
                  </a:lnTo>
                  <a:lnTo>
                    <a:pt x="683" y="61"/>
                  </a:lnTo>
                  <a:lnTo>
                    <a:pt x="677" y="63"/>
                  </a:lnTo>
                  <a:lnTo>
                    <a:pt x="673" y="67"/>
                  </a:lnTo>
                  <a:lnTo>
                    <a:pt x="665" y="69"/>
                  </a:lnTo>
                  <a:lnTo>
                    <a:pt x="657" y="71"/>
                  </a:lnTo>
                  <a:lnTo>
                    <a:pt x="650" y="73"/>
                  </a:lnTo>
                  <a:lnTo>
                    <a:pt x="644" y="75"/>
                  </a:lnTo>
                  <a:lnTo>
                    <a:pt x="638" y="77"/>
                  </a:lnTo>
                  <a:lnTo>
                    <a:pt x="632" y="79"/>
                  </a:lnTo>
                  <a:lnTo>
                    <a:pt x="624" y="81"/>
                  </a:lnTo>
                  <a:lnTo>
                    <a:pt x="618" y="85"/>
                  </a:lnTo>
                  <a:lnTo>
                    <a:pt x="610" y="87"/>
                  </a:lnTo>
                  <a:lnTo>
                    <a:pt x="602" y="89"/>
                  </a:lnTo>
                  <a:lnTo>
                    <a:pt x="594" y="91"/>
                  </a:lnTo>
                  <a:lnTo>
                    <a:pt x="586" y="93"/>
                  </a:lnTo>
                  <a:lnTo>
                    <a:pt x="578" y="95"/>
                  </a:lnTo>
                  <a:lnTo>
                    <a:pt x="571" y="97"/>
                  </a:lnTo>
                  <a:lnTo>
                    <a:pt x="563" y="99"/>
                  </a:lnTo>
                  <a:lnTo>
                    <a:pt x="557" y="103"/>
                  </a:lnTo>
                  <a:lnTo>
                    <a:pt x="549" y="105"/>
                  </a:lnTo>
                  <a:lnTo>
                    <a:pt x="539" y="107"/>
                  </a:lnTo>
                  <a:lnTo>
                    <a:pt x="531" y="109"/>
                  </a:lnTo>
                  <a:lnTo>
                    <a:pt x="525" y="113"/>
                  </a:lnTo>
                  <a:lnTo>
                    <a:pt x="515" y="115"/>
                  </a:lnTo>
                  <a:lnTo>
                    <a:pt x="509" y="117"/>
                  </a:lnTo>
                  <a:lnTo>
                    <a:pt x="501" y="121"/>
                  </a:lnTo>
                  <a:lnTo>
                    <a:pt x="494" y="123"/>
                  </a:lnTo>
                  <a:lnTo>
                    <a:pt x="484" y="126"/>
                  </a:lnTo>
                  <a:lnTo>
                    <a:pt x="476" y="128"/>
                  </a:lnTo>
                  <a:lnTo>
                    <a:pt x="468" y="130"/>
                  </a:lnTo>
                  <a:lnTo>
                    <a:pt x="460" y="134"/>
                  </a:lnTo>
                  <a:lnTo>
                    <a:pt x="450" y="136"/>
                  </a:lnTo>
                  <a:lnTo>
                    <a:pt x="442" y="140"/>
                  </a:lnTo>
                  <a:lnTo>
                    <a:pt x="434" y="142"/>
                  </a:lnTo>
                  <a:lnTo>
                    <a:pt x="426" y="146"/>
                  </a:lnTo>
                  <a:lnTo>
                    <a:pt x="417" y="150"/>
                  </a:lnTo>
                  <a:lnTo>
                    <a:pt x="409" y="152"/>
                  </a:lnTo>
                  <a:lnTo>
                    <a:pt x="401" y="156"/>
                  </a:lnTo>
                  <a:lnTo>
                    <a:pt x="393" y="160"/>
                  </a:lnTo>
                  <a:lnTo>
                    <a:pt x="383" y="162"/>
                  </a:lnTo>
                  <a:lnTo>
                    <a:pt x="375" y="166"/>
                  </a:lnTo>
                  <a:lnTo>
                    <a:pt x="367" y="172"/>
                  </a:lnTo>
                  <a:lnTo>
                    <a:pt x="359" y="176"/>
                  </a:lnTo>
                  <a:lnTo>
                    <a:pt x="349" y="178"/>
                  </a:lnTo>
                  <a:lnTo>
                    <a:pt x="342" y="182"/>
                  </a:lnTo>
                  <a:lnTo>
                    <a:pt x="334" y="186"/>
                  </a:lnTo>
                  <a:lnTo>
                    <a:pt x="326" y="192"/>
                  </a:lnTo>
                  <a:lnTo>
                    <a:pt x="316" y="196"/>
                  </a:lnTo>
                  <a:lnTo>
                    <a:pt x="308" y="200"/>
                  </a:lnTo>
                  <a:lnTo>
                    <a:pt x="298" y="203"/>
                  </a:lnTo>
                  <a:lnTo>
                    <a:pt x="292" y="209"/>
                  </a:lnTo>
                  <a:lnTo>
                    <a:pt x="282" y="213"/>
                  </a:lnTo>
                  <a:lnTo>
                    <a:pt x="274" y="219"/>
                  </a:lnTo>
                  <a:lnTo>
                    <a:pt x="267" y="223"/>
                  </a:lnTo>
                  <a:lnTo>
                    <a:pt x="259" y="229"/>
                  </a:lnTo>
                  <a:lnTo>
                    <a:pt x="251" y="235"/>
                  </a:lnTo>
                  <a:lnTo>
                    <a:pt x="243" y="241"/>
                  </a:lnTo>
                  <a:lnTo>
                    <a:pt x="235" y="247"/>
                  </a:lnTo>
                  <a:lnTo>
                    <a:pt x="227" y="255"/>
                  </a:lnTo>
                  <a:lnTo>
                    <a:pt x="219" y="259"/>
                  </a:lnTo>
                  <a:lnTo>
                    <a:pt x="211" y="265"/>
                  </a:lnTo>
                  <a:lnTo>
                    <a:pt x="203" y="271"/>
                  </a:lnTo>
                  <a:lnTo>
                    <a:pt x="196" y="278"/>
                  </a:lnTo>
                  <a:lnTo>
                    <a:pt x="188" y="284"/>
                  </a:lnTo>
                  <a:lnTo>
                    <a:pt x="182" y="292"/>
                  </a:lnTo>
                  <a:lnTo>
                    <a:pt x="174" y="300"/>
                  </a:lnTo>
                  <a:lnTo>
                    <a:pt x="168" y="308"/>
                  </a:lnTo>
                  <a:lnTo>
                    <a:pt x="160" y="314"/>
                  </a:lnTo>
                  <a:lnTo>
                    <a:pt x="154" y="322"/>
                  </a:lnTo>
                  <a:lnTo>
                    <a:pt x="148" y="330"/>
                  </a:lnTo>
                  <a:lnTo>
                    <a:pt x="142" y="338"/>
                  </a:lnTo>
                  <a:lnTo>
                    <a:pt x="136" y="346"/>
                  </a:lnTo>
                  <a:lnTo>
                    <a:pt x="130" y="353"/>
                  </a:lnTo>
                  <a:lnTo>
                    <a:pt x="122" y="363"/>
                  </a:lnTo>
                  <a:lnTo>
                    <a:pt x="119" y="371"/>
                  </a:lnTo>
                  <a:lnTo>
                    <a:pt x="113" y="379"/>
                  </a:lnTo>
                  <a:lnTo>
                    <a:pt x="107" y="389"/>
                  </a:lnTo>
                  <a:lnTo>
                    <a:pt x="101" y="397"/>
                  </a:lnTo>
                  <a:lnTo>
                    <a:pt x="95" y="407"/>
                  </a:lnTo>
                  <a:lnTo>
                    <a:pt x="89" y="415"/>
                  </a:lnTo>
                  <a:lnTo>
                    <a:pt x="85" y="423"/>
                  </a:lnTo>
                  <a:lnTo>
                    <a:pt x="81" y="432"/>
                  </a:lnTo>
                  <a:lnTo>
                    <a:pt x="75" y="442"/>
                  </a:lnTo>
                  <a:lnTo>
                    <a:pt x="69" y="452"/>
                  </a:lnTo>
                  <a:lnTo>
                    <a:pt x="65" y="460"/>
                  </a:lnTo>
                  <a:lnTo>
                    <a:pt x="61" y="470"/>
                  </a:lnTo>
                  <a:lnTo>
                    <a:pt x="57" y="480"/>
                  </a:lnTo>
                  <a:lnTo>
                    <a:pt x="53" y="488"/>
                  </a:lnTo>
                  <a:lnTo>
                    <a:pt x="49" y="500"/>
                  </a:lnTo>
                  <a:lnTo>
                    <a:pt x="46" y="507"/>
                  </a:lnTo>
                  <a:lnTo>
                    <a:pt x="44" y="519"/>
                  </a:lnTo>
                  <a:lnTo>
                    <a:pt x="40" y="527"/>
                  </a:lnTo>
                  <a:lnTo>
                    <a:pt x="36" y="537"/>
                  </a:lnTo>
                  <a:lnTo>
                    <a:pt x="32" y="547"/>
                  </a:lnTo>
                  <a:lnTo>
                    <a:pt x="30" y="557"/>
                  </a:lnTo>
                  <a:lnTo>
                    <a:pt x="26" y="565"/>
                  </a:lnTo>
                  <a:lnTo>
                    <a:pt x="24" y="577"/>
                  </a:lnTo>
                  <a:lnTo>
                    <a:pt x="22" y="584"/>
                  </a:lnTo>
                  <a:lnTo>
                    <a:pt x="20" y="594"/>
                  </a:lnTo>
                  <a:lnTo>
                    <a:pt x="16" y="604"/>
                  </a:lnTo>
                  <a:lnTo>
                    <a:pt x="12" y="614"/>
                  </a:lnTo>
                  <a:lnTo>
                    <a:pt x="10" y="624"/>
                  </a:lnTo>
                  <a:lnTo>
                    <a:pt x="10" y="634"/>
                  </a:lnTo>
                  <a:lnTo>
                    <a:pt x="8" y="644"/>
                  </a:lnTo>
                  <a:lnTo>
                    <a:pt x="6" y="652"/>
                  </a:lnTo>
                  <a:lnTo>
                    <a:pt x="4" y="661"/>
                  </a:lnTo>
                  <a:lnTo>
                    <a:pt x="4" y="671"/>
                  </a:lnTo>
                  <a:lnTo>
                    <a:pt x="2" y="679"/>
                  </a:lnTo>
                  <a:lnTo>
                    <a:pt x="2" y="689"/>
                  </a:lnTo>
                  <a:lnTo>
                    <a:pt x="0" y="699"/>
                  </a:lnTo>
                  <a:lnTo>
                    <a:pt x="0" y="709"/>
                  </a:lnTo>
                  <a:lnTo>
                    <a:pt x="0" y="717"/>
                  </a:lnTo>
                  <a:lnTo>
                    <a:pt x="0" y="727"/>
                  </a:lnTo>
                  <a:lnTo>
                    <a:pt x="0" y="736"/>
                  </a:lnTo>
                  <a:lnTo>
                    <a:pt x="0" y="746"/>
                  </a:lnTo>
                  <a:lnTo>
                    <a:pt x="0" y="754"/>
                  </a:lnTo>
                  <a:lnTo>
                    <a:pt x="0" y="762"/>
                  </a:lnTo>
                  <a:lnTo>
                    <a:pt x="0" y="770"/>
                  </a:lnTo>
                  <a:lnTo>
                    <a:pt x="2" y="780"/>
                  </a:lnTo>
                  <a:lnTo>
                    <a:pt x="2" y="788"/>
                  </a:lnTo>
                  <a:lnTo>
                    <a:pt x="4" y="796"/>
                  </a:lnTo>
                  <a:lnTo>
                    <a:pt x="4" y="803"/>
                  </a:lnTo>
                  <a:lnTo>
                    <a:pt x="6" y="813"/>
                  </a:lnTo>
                  <a:lnTo>
                    <a:pt x="6" y="821"/>
                  </a:lnTo>
                  <a:lnTo>
                    <a:pt x="8" y="829"/>
                  </a:lnTo>
                  <a:lnTo>
                    <a:pt x="10" y="837"/>
                  </a:lnTo>
                  <a:lnTo>
                    <a:pt x="12" y="845"/>
                  </a:lnTo>
                  <a:lnTo>
                    <a:pt x="12" y="851"/>
                  </a:lnTo>
                  <a:lnTo>
                    <a:pt x="16" y="861"/>
                  </a:lnTo>
                  <a:lnTo>
                    <a:pt x="16" y="867"/>
                  </a:lnTo>
                  <a:lnTo>
                    <a:pt x="20" y="877"/>
                  </a:lnTo>
                  <a:lnTo>
                    <a:pt x="22" y="884"/>
                  </a:lnTo>
                  <a:lnTo>
                    <a:pt x="24" y="892"/>
                  </a:lnTo>
                  <a:lnTo>
                    <a:pt x="26" y="900"/>
                  </a:lnTo>
                  <a:lnTo>
                    <a:pt x="28" y="908"/>
                  </a:lnTo>
                  <a:lnTo>
                    <a:pt x="32" y="916"/>
                  </a:lnTo>
                  <a:lnTo>
                    <a:pt x="34" y="926"/>
                  </a:lnTo>
                  <a:lnTo>
                    <a:pt x="38" y="932"/>
                  </a:lnTo>
                  <a:lnTo>
                    <a:pt x="42" y="942"/>
                  </a:lnTo>
                  <a:lnTo>
                    <a:pt x="44" y="950"/>
                  </a:lnTo>
                  <a:lnTo>
                    <a:pt x="47" y="957"/>
                  </a:lnTo>
                  <a:lnTo>
                    <a:pt x="49" y="965"/>
                  </a:lnTo>
                  <a:lnTo>
                    <a:pt x="53" y="973"/>
                  </a:lnTo>
                  <a:lnTo>
                    <a:pt x="55" y="981"/>
                  </a:lnTo>
                  <a:lnTo>
                    <a:pt x="61" y="989"/>
                  </a:lnTo>
                  <a:lnTo>
                    <a:pt x="65" y="997"/>
                  </a:lnTo>
                  <a:lnTo>
                    <a:pt x="69" y="1007"/>
                  </a:lnTo>
                  <a:lnTo>
                    <a:pt x="73" y="1013"/>
                  </a:lnTo>
                  <a:lnTo>
                    <a:pt x="77" y="1021"/>
                  </a:lnTo>
                  <a:lnTo>
                    <a:pt x="83" y="1030"/>
                  </a:lnTo>
                  <a:lnTo>
                    <a:pt x="87" y="1038"/>
                  </a:lnTo>
                  <a:lnTo>
                    <a:pt x="91" y="1046"/>
                  </a:lnTo>
                  <a:lnTo>
                    <a:pt x="97" y="1054"/>
                  </a:lnTo>
                  <a:lnTo>
                    <a:pt x="103" y="1062"/>
                  </a:lnTo>
                  <a:lnTo>
                    <a:pt x="109" y="1070"/>
                  </a:lnTo>
                  <a:lnTo>
                    <a:pt x="113" y="1076"/>
                  </a:lnTo>
                  <a:lnTo>
                    <a:pt x="117" y="1084"/>
                  </a:lnTo>
                  <a:lnTo>
                    <a:pt x="122" y="1092"/>
                  </a:lnTo>
                  <a:lnTo>
                    <a:pt x="128" y="1100"/>
                  </a:lnTo>
                  <a:lnTo>
                    <a:pt x="134" y="1105"/>
                  </a:lnTo>
                  <a:lnTo>
                    <a:pt x="140" y="1113"/>
                  </a:lnTo>
                  <a:lnTo>
                    <a:pt x="146" y="1121"/>
                  </a:lnTo>
                  <a:lnTo>
                    <a:pt x="154" y="1129"/>
                  </a:lnTo>
                  <a:lnTo>
                    <a:pt x="160" y="1135"/>
                  </a:lnTo>
                  <a:lnTo>
                    <a:pt x="166" y="1143"/>
                  </a:lnTo>
                  <a:lnTo>
                    <a:pt x="172" y="1149"/>
                  </a:lnTo>
                  <a:lnTo>
                    <a:pt x="180" y="1157"/>
                  </a:lnTo>
                  <a:lnTo>
                    <a:pt x="186" y="1163"/>
                  </a:lnTo>
                  <a:lnTo>
                    <a:pt x="194" y="1169"/>
                  </a:lnTo>
                  <a:lnTo>
                    <a:pt x="201" y="1177"/>
                  </a:lnTo>
                  <a:lnTo>
                    <a:pt x="209" y="1184"/>
                  </a:lnTo>
                  <a:lnTo>
                    <a:pt x="215" y="1190"/>
                  </a:lnTo>
                  <a:lnTo>
                    <a:pt x="223" y="1196"/>
                  </a:lnTo>
                  <a:lnTo>
                    <a:pt x="231" y="1202"/>
                  </a:lnTo>
                  <a:lnTo>
                    <a:pt x="241" y="1208"/>
                  </a:lnTo>
                  <a:lnTo>
                    <a:pt x="247" y="1214"/>
                  </a:lnTo>
                  <a:lnTo>
                    <a:pt x="257" y="1220"/>
                  </a:lnTo>
                  <a:lnTo>
                    <a:pt x="265" y="1226"/>
                  </a:lnTo>
                  <a:lnTo>
                    <a:pt x="274" y="1232"/>
                  </a:lnTo>
                  <a:lnTo>
                    <a:pt x="282" y="1238"/>
                  </a:lnTo>
                  <a:lnTo>
                    <a:pt x="292" y="1244"/>
                  </a:lnTo>
                  <a:lnTo>
                    <a:pt x="302" y="1248"/>
                  </a:lnTo>
                  <a:lnTo>
                    <a:pt x="312" y="1254"/>
                  </a:lnTo>
                  <a:lnTo>
                    <a:pt x="320" y="1259"/>
                  </a:lnTo>
                  <a:lnTo>
                    <a:pt x="330" y="1265"/>
                  </a:lnTo>
                  <a:lnTo>
                    <a:pt x="340" y="1269"/>
                  </a:lnTo>
                  <a:lnTo>
                    <a:pt x="351" y="1275"/>
                  </a:lnTo>
                  <a:lnTo>
                    <a:pt x="361" y="1277"/>
                  </a:lnTo>
                  <a:lnTo>
                    <a:pt x="371" y="1283"/>
                  </a:lnTo>
                  <a:lnTo>
                    <a:pt x="381" y="1287"/>
                  </a:lnTo>
                  <a:lnTo>
                    <a:pt x="393" y="1291"/>
                  </a:lnTo>
                  <a:lnTo>
                    <a:pt x="403" y="1295"/>
                  </a:lnTo>
                  <a:lnTo>
                    <a:pt x="415" y="1299"/>
                  </a:lnTo>
                  <a:lnTo>
                    <a:pt x="424" y="1303"/>
                  </a:lnTo>
                  <a:lnTo>
                    <a:pt x="438" y="1307"/>
                  </a:lnTo>
                  <a:lnTo>
                    <a:pt x="448" y="1311"/>
                  </a:lnTo>
                  <a:lnTo>
                    <a:pt x="460" y="1315"/>
                  </a:lnTo>
                  <a:lnTo>
                    <a:pt x="470" y="1317"/>
                  </a:lnTo>
                  <a:lnTo>
                    <a:pt x="484" y="1321"/>
                  </a:lnTo>
                  <a:lnTo>
                    <a:pt x="494" y="1325"/>
                  </a:lnTo>
                  <a:lnTo>
                    <a:pt x="507" y="1329"/>
                  </a:lnTo>
                  <a:lnTo>
                    <a:pt x="519" y="1330"/>
                  </a:lnTo>
                  <a:lnTo>
                    <a:pt x="531" y="1334"/>
                  </a:lnTo>
                  <a:lnTo>
                    <a:pt x="543" y="1336"/>
                  </a:lnTo>
                  <a:lnTo>
                    <a:pt x="555" y="1338"/>
                  </a:lnTo>
                  <a:lnTo>
                    <a:pt x="569" y="1340"/>
                  </a:lnTo>
                  <a:lnTo>
                    <a:pt x="580" y="1344"/>
                  </a:lnTo>
                  <a:lnTo>
                    <a:pt x="592" y="1346"/>
                  </a:lnTo>
                  <a:lnTo>
                    <a:pt x="604" y="1348"/>
                  </a:lnTo>
                  <a:lnTo>
                    <a:pt x="618" y="1350"/>
                  </a:lnTo>
                  <a:lnTo>
                    <a:pt x="630" y="1354"/>
                  </a:lnTo>
                  <a:lnTo>
                    <a:pt x="642" y="1354"/>
                  </a:lnTo>
                  <a:lnTo>
                    <a:pt x="653" y="1356"/>
                  </a:lnTo>
                  <a:lnTo>
                    <a:pt x="665" y="1358"/>
                  </a:lnTo>
                  <a:lnTo>
                    <a:pt x="679" y="1360"/>
                  </a:lnTo>
                  <a:lnTo>
                    <a:pt x="691" y="1360"/>
                  </a:lnTo>
                  <a:lnTo>
                    <a:pt x="703" y="1362"/>
                  </a:lnTo>
                  <a:lnTo>
                    <a:pt x="715" y="1364"/>
                  </a:lnTo>
                  <a:lnTo>
                    <a:pt x="728" y="1366"/>
                  </a:lnTo>
                  <a:lnTo>
                    <a:pt x="740" y="1366"/>
                  </a:lnTo>
                  <a:lnTo>
                    <a:pt x="750" y="1368"/>
                  </a:lnTo>
                  <a:lnTo>
                    <a:pt x="762" y="1368"/>
                  </a:lnTo>
                  <a:lnTo>
                    <a:pt x="774" y="1368"/>
                  </a:lnTo>
                  <a:lnTo>
                    <a:pt x="786" y="1368"/>
                  </a:lnTo>
                  <a:lnTo>
                    <a:pt x="798" y="1368"/>
                  </a:lnTo>
                  <a:lnTo>
                    <a:pt x="809" y="1368"/>
                  </a:lnTo>
                  <a:lnTo>
                    <a:pt x="821" y="1370"/>
                  </a:lnTo>
                  <a:lnTo>
                    <a:pt x="833" y="1368"/>
                  </a:lnTo>
                  <a:lnTo>
                    <a:pt x="845" y="1368"/>
                  </a:lnTo>
                  <a:lnTo>
                    <a:pt x="855" y="1368"/>
                  </a:lnTo>
                  <a:lnTo>
                    <a:pt x="867" y="1368"/>
                  </a:lnTo>
                  <a:lnTo>
                    <a:pt x="878" y="1368"/>
                  </a:lnTo>
                  <a:lnTo>
                    <a:pt x="888" y="1366"/>
                  </a:lnTo>
                  <a:lnTo>
                    <a:pt x="900" y="1364"/>
                  </a:lnTo>
                  <a:lnTo>
                    <a:pt x="910" y="1364"/>
                  </a:lnTo>
                  <a:lnTo>
                    <a:pt x="920" y="1362"/>
                  </a:lnTo>
                  <a:lnTo>
                    <a:pt x="930" y="1362"/>
                  </a:lnTo>
                  <a:lnTo>
                    <a:pt x="942" y="1360"/>
                  </a:lnTo>
                  <a:lnTo>
                    <a:pt x="952" y="1358"/>
                  </a:lnTo>
                  <a:lnTo>
                    <a:pt x="961" y="1356"/>
                  </a:lnTo>
                  <a:lnTo>
                    <a:pt x="969" y="1354"/>
                  </a:lnTo>
                  <a:lnTo>
                    <a:pt x="979" y="1352"/>
                  </a:lnTo>
                  <a:lnTo>
                    <a:pt x="989" y="1350"/>
                  </a:lnTo>
                  <a:lnTo>
                    <a:pt x="997" y="1348"/>
                  </a:lnTo>
                  <a:lnTo>
                    <a:pt x="1007" y="1346"/>
                  </a:lnTo>
                  <a:lnTo>
                    <a:pt x="1015" y="1342"/>
                  </a:lnTo>
                  <a:lnTo>
                    <a:pt x="1023" y="1340"/>
                  </a:lnTo>
                  <a:lnTo>
                    <a:pt x="1030" y="1336"/>
                  </a:lnTo>
                  <a:lnTo>
                    <a:pt x="1038" y="1334"/>
                  </a:lnTo>
                  <a:lnTo>
                    <a:pt x="1046" y="1330"/>
                  </a:lnTo>
                  <a:lnTo>
                    <a:pt x="1056" y="1329"/>
                  </a:lnTo>
                  <a:lnTo>
                    <a:pt x="1062" y="1323"/>
                  </a:lnTo>
                  <a:lnTo>
                    <a:pt x="1068" y="1319"/>
                  </a:lnTo>
                  <a:lnTo>
                    <a:pt x="1074" y="1317"/>
                  </a:lnTo>
                  <a:lnTo>
                    <a:pt x="1082" y="1313"/>
                  </a:lnTo>
                  <a:lnTo>
                    <a:pt x="1086" y="1311"/>
                  </a:lnTo>
                  <a:lnTo>
                    <a:pt x="1094" y="1307"/>
                  </a:lnTo>
                  <a:lnTo>
                    <a:pt x="1098" y="1305"/>
                  </a:lnTo>
                  <a:lnTo>
                    <a:pt x="1103" y="1301"/>
                  </a:lnTo>
                  <a:lnTo>
                    <a:pt x="1111" y="1295"/>
                  </a:lnTo>
                  <a:lnTo>
                    <a:pt x="1121" y="1291"/>
                  </a:lnTo>
                  <a:lnTo>
                    <a:pt x="1127" y="1285"/>
                  </a:lnTo>
                  <a:lnTo>
                    <a:pt x="1135" y="1281"/>
                  </a:lnTo>
                  <a:lnTo>
                    <a:pt x="1145" y="1271"/>
                  </a:lnTo>
                  <a:lnTo>
                    <a:pt x="1151" y="1263"/>
                  </a:lnTo>
                  <a:lnTo>
                    <a:pt x="1155" y="1254"/>
                  </a:lnTo>
                  <a:lnTo>
                    <a:pt x="1157" y="1246"/>
                  </a:lnTo>
                  <a:lnTo>
                    <a:pt x="1153" y="1236"/>
                  </a:lnTo>
                  <a:lnTo>
                    <a:pt x="1151" y="1226"/>
                  </a:lnTo>
                  <a:lnTo>
                    <a:pt x="1149" y="1220"/>
                  </a:lnTo>
                  <a:lnTo>
                    <a:pt x="1147" y="1212"/>
                  </a:lnTo>
                  <a:lnTo>
                    <a:pt x="1143" y="1206"/>
                  </a:lnTo>
                  <a:lnTo>
                    <a:pt x="1141" y="1202"/>
                  </a:lnTo>
                  <a:lnTo>
                    <a:pt x="1137" y="1192"/>
                  </a:lnTo>
                  <a:lnTo>
                    <a:pt x="1133" y="1186"/>
                  </a:lnTo>
                  <a:lnTo>
                    <a:pt x="1131" y="1179"/>
                  </a:lnTo>
                  <a:lnTo>
                    <a:pt x="1127" y="1171"/>
                  </a:lnTo>
                  <a:lnTo>
                    <a:pt x="1125" y="1161"/>
                  </a:lnTo>
                  <a:lnTo>
                    <a:pt x="1121" y="1151"/>
                  </a:lnTo>
                  <a:lnTo>
                    <a:pt x="1119" y="1141"/>
                  </a:lnTo>
                  <a:lnTo>
                    <a:pt x="1115" y="1131"/>
                  </a:lnTo>
                  <a:lnTo>
                    <a:pt x="1113" y="1125"/>
                  </a:lnTo>
                  <a:lnTo>
                    <a:pt x="1111" y="1119"/>
                  </a:lnTo>
                  <a:lnTo>
                    <a:pt x="1109" y="1113"/>
                  </a:lnTo>
                  <a:lnTo>
                    <a:pt x="1107" y="1105"/>
                  </a:lnTo>
                  <a:lnTo>
                    <a:pt x="1105" y="1100"/>
                  </a:lnTo>
                  <a:lnTo>
                    <a:pt x="1105" y="1094"/>
                  </a:lnTo>
                  <a:lnTo>
                    <a:pt x="1103" y="1086"/>
                  </a:lnTo>
                  <a:lnTo>
                    <a:pt x="1102" y="1080"/>
                  </a:lnTo>
                  <a:lnTo>
                    <a:pt x="1100" y="1074"/>
                  </a:lnTo>
                  <a:lnTo>
                    <a:pt x="1098" y="1066"/>
                  </a:lnTo>
                  <a:lnTo>
                    <a:pt x="1096" y="1058"/>
                  </a:lnTo>
                  <a:lnTo>
                    <a:pt x="1096" y="1052"/>
                  </a:lnTo>
                  <a:lnTo>
                    <a:pt x="1094" y="1046"/>
                  </a:lnTo>
                  <a:lnTo>
                    <a:pt x="1092" y="1038"/>
                  </a:lnTo>
                  <a:lnTo>
                    <a:pt x="1090" y="1032"/>
                  </a:lnTo>
                  <a:lnTo>
                    <a:pt x="1090" y="1025"/>
                  </a:lnTo>
                  <a:lnTo>
                    <a:pt x="1086" y="1017"/>
                  </a:lnTo>
                  <a:lnTo>
                    <a:pt x="1084" y="1011"/>
                  </a:lnTo>
                  <a:lnTo>
                    <a:pt x="1082" y="1003"/>
                  </a:lnTo>
                  <a:lnTo>
                    <a:pt x="1082" y="995"/>
                  </a:lnTo>
                  <a:lnTo>
                    <a:pt x="1080" y="989"/>
                  </a:lnTo>
                  <a:lnTo>
                    <a:pt x="1078" y="981"/>
                  </a:lnTo>
                  <a:lnTo>
                    <a:pt x="1076" y="973"/>
                  </a:lnTo>
                  <a:lnTo>
                    <a:pt x="1076" y="967"/>
                  </a:lnTo>
                  <a:lnTo>
                    <a:pt x="1074" y="959"/>
                  </a:lnTo>
                  <a:lnTo>
                    <a:pt x="1072" y="953"/>
                  </a:lnTo>
                  <a:lnTo>
                    <a:pt x="1070" y="946"/>
                  </a:lnTo>
                  <a:lnTo>
                    <a:pt x="1070" y="940"/>
                  </a:lnTo>
                  <a:lnTo>
                    <a:pt x="1066" y="932"/>
                  </a:lnTo>
                  <a:lnTo>
                    <a:pt x="1066" y="926"/>
                  </a:lnTo>
                  <a:lnTo>
                    <a:pt x="1064" y="920"/>
                  </a:lnTo>
                  <a:lnTo>
                    <a:pt x="1064" y="912"/>
                  </a:lnTo>
                  <a:lnTo>
                    <a:pt x="1062" y="906"/>
                  </a:lnTo>
                  <a:lnTo>
                    <a:pt x="1062" y="898"/>
                  </a:lnTo>
                  <a:lnTo>
                    <a:pt x="1060" y="890"/>
                  </a:lnTo>
                  <a:lnTo>
                    <a:pt x="1060" y="884"/>
                  </a:lnTo>
                  <a:lnTo>
                    <a:pt x="1058" y="878"/>
                  </a:lnTo>
                  <a:lnTo>
                    <a:pt x="1058" y="873"/>
                  </a:lnTo>
                  <a:lnTo>
                    <a:pt x="1056" y="867"/>
                  </a:lnTo>
                  <a:lnTo>
                    <a:pt x="1056" y="861"/>
                  </a:lnTo>
                  <a:lnTo>
                    <a:pt x="1056" y="855"/>
                  </a:lnTo>
                  <a:lnTo>
                    <a:pt x="1054" y="849"/>
                  </a:lnTo>
                  <a:lnTo>
                    <a:pt x="1054" y="843"/>
                  </a:lnTo>
                  <a:lnTo>
                    <a:pt x="1054" y="839"/>
                  </a:lnTo>
                  <a:lnTo>
                    <a:pt x="1054" y="827"/>
                  </a:lnTo>
                  <a:lnTo>
                    <a:pt x="1054" y="819"/>
                  </a:lnTo>
                  <a:lnTo>
                    <a:pt x="1054" y="809"/>
                  </a:lnTo>
                  <a:lnTo>
                    <a:pt x="1054" y="802"/>
                  </a:lnTo>
                  <a:lnTo>
                    <a:pt x="1054" y="794"/>
                  </a:lnTo>
                  <a:lnTo>
                    <a:pt x="1056" y="788"/>
                  </a:lnTo>
                  <a:lnTo>
                    <a:pt x="1058" y="778"/>
                  </a:lnTo>
                  <a:lnTo>
                    <a:pt x="1064" y="774"/>
                  </a:lnTo>
                  <a:lnTo>
                    <a:pt x="1068" y="772"/>
                  </a:lnTo>
                  <a:lnTo>
                    <a:pt x="1074" y="772"/>
                  </a:lnTo>
                  <a:lnTo>
                    <a:pt x="1078" y="772"/>
                  </a:lnTo>
                  <a:lnTo>
                    <a:pt x="1086" y="774"/>
                  </a:lnTo>
                  <a:lnTo>
                    <a:pt x="1094" y="776"/>
                  </a:lnTo>
                  <a:lnTo>
                    <a:pt x="1103" y="780"/>
                  </a:lnTo>
                  <a:lnTo>
                    <a:pt x="1107" y="782"/>
                  </a:lnTo>
                  <a:lnTo>
                    <a:pt x="1113" y="784"/>
                  </a:lnTo>
                  <a:lnTo>
                    <a:pt x="1119" y="786"/>
                  </a:lnTo>
                  <a:lnTo>
                    <a:pt x="1125" y="788"/>
                  </a:lnTo>
                  <a:lnTo>
                    <a:pt x="1131" y="792"/>
                  </a:lnTo>
                  <a:lnTo>
                    <a:pt x="1137" y="794"/>
                  </a:lnTo>
                  <a:lnTo>
                    <a:pt x="1143" y="796"/>
                  </a:lnTo>
                  <a:lnTo>
                    <a:pt x="1149" y="800"/>
                  </a:lnTo>
                  <a:lnTo>
                    <a:pt x="1155" y="802"/>
                  </a:lnTo>
                  <a:lnTo>
                    <a:pt x="1161" y="805"/>
                  </a:lnTo>
                  <a:lnTo>
                    <a:pt x="1167" y="807"/>
                  </a:lnTo>
                  <a:lnTo>
                    <a:pt x="1175" y="813"/>
                  </a:lnTo>
                  <a:lnTo>
                    <a:pt x="1180" y="815"/>
                  </a:lnTo>
                  <a:lnTo>
                    <a:pt x="1186" y="819"/>
                  </a:lnTo>
                  <a:lnTo>
                    <a:pt x="1192" y="821"/>
                  </a:lnTo>
                  <a:lnTo>
                    <a:pt x="1200" y="825"/>
                  </a:lnTo>
                  <a:lnTo>
                    <a:pt x="1206" y="829"/>
                  </a:lnTo>
                  <a:lnTo>
                    <a:pt x="1214" y="833"/>
                  </a:lnTo>
                  <a:lnTo>
                    <a:pt x="1220" y="837"/>
                  </a:lnTo>
                  <a:lnTo>
                    <a:pt x="1228" y="841"/>
                  </a:lnTo>
                  <a:lnTo>
                    <a:pt x="1234" y="845"/>
                  </a:lnTo>
                  <a:lnTo>
                    <a:pt x="1240" y="847"/>
                  </a:lnTo>
                  <a:lnTo>
                    <a:pt x="1248" y="851"/>
                  </a:lnTo>
                  <a:lnTo>
                    <a:pt x="1254" y="857"/>
                  </a:lnTo>
                  <a:lnTo>
                    <a:pt x="1259" y="859"/>
                  </a:lnTo>
                  <a:lnTo>
                    <a:pt x="1267" y="863"/>
                  </a:lnTo>
                  <a:lnTo>
                    <a:pt x="1273" y="867"/>
                  </a:lnTo>
                  <a:lnTo>
                    <a:pt x="1279" y="871"/>
                  </a:lnTo>
                  <a:lnTo>
                    <a:pt x="1283" y="875"/>
                  </a:lnTo>
                  <a:lnTo>
                    <a:pt x="1291" y="877"/>
                  </a:lnTo>
                  <a:lnTo>
                    <a:pt x="1297" y="880"/>
                  </a:lnTo>
                  <a:lnTo>
                    <a:pt x="1303" y="882"/>
                  </a:lnTo>
                  <a:lnTo>
                    <a:pt x="1313" y="888"/>
                  </a:lnTo>
                  <a:lnTo>
                    <a:pt x="1323" y="896"/>
                  </a:lnTo>
                  <a:lnTo>
                    <a:pt x="1332" y="900"/>
                  </a:lnTo>
                  <a:lnTo>
                    <a:pt x="1340" y="906"/>
                  </a:lnTo>
                  <a:lnTo>
                    <a:pt x="1346" y="910"/>
                  </a:lnTo>
                  <a:lnTo>
                    <a:pt x="1354" y="914"/>
                  </a:lnTo>
                  <a:lnTo>
                    <a:pt x="1362" y="920"/>
                  </a:lnTo>
                  <a:lnTo>
                    <a:pt x="1366" y="922"/>
                  </a:lnTo>
                  <a:close/>
                </a:path>
              </a:pathLst>
            </a:custGeom>
            <a:solidFill>
              <a:srgbClr val="FFE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1" name="Google Shape;1211;p113"/>
            <p:cNvSpPr/>
            <p:nvPr/>
          </p:nvSpPr>
          <p:spPr>
            <a:xfrm>
              <a:off x="1517" y="1866"/>
              <a:ext cx="1196" cy="1143"/>
            </a:xfrm>
            <a:custGeom>
              <a:rect b="b" l="l" r="r" t="t"/>
              <a:pathLst>
                <a:path extrusionOk="0" h="1143" w="1196">
                  <a:moveTo>
                    <a:pt x="648" y="113"/>
                  </a:moveTo>
                  <a:lnTo>
                    <a:pt x="642" y="113"/>
                  </a:lnTo>
                  <a:lnTo>
                    <a:pt x="638" y="111"/>
                  </a:lnTo>
                  <a:lnTo>
                    <a:pt x="632" y="111"/>
                  </a:lnTo>
                  <a:lnTo>
                    <a:pt x="626" y="111"/>
                  </a:lnTo>
                  <a:lnTo>
                    <a:pt x="618" y="109"/>
                  </a:lnTo>
                  <a:lnTo>
                    <a:pt x="610" y="109"/>
                  </a:lnTo>
                  <a:lnTo>
                    <a:pt x="602" y="109"/>
                  </a:lnTo>
                  <a:lnTo>
                    <a:pt x="594" y="109"/>
                  </a:lnTo>
                  <a:lnTo>
                    <a:pt x="586" y="107"/>
                  </a:lnTo>
                  <a:lnTo>
                    <a:pt x="577" y="107"/>
                  </a:lnTo>
                  <a:lnTo>
                    <a:pt x="567" y="107"/>
                  </a:lnTo>
                  <a:lnTo>
                    <a:pt x="559" y="107"/>
                  </a:lnTo>
                  <a:lnTo>
                    <a:pt x="549" y="105"/>
                  </a:lnTo>
                  <a:lnTo>
                    <a:pt x="539" y="105"/>
                  </a:lnTo>
                  <a:lnTo>
                    <a:pt x="529" y="105"/>
                  </a:lnTo>
                  <a:lnTo>
                    <a:pt x="521" y="105"/>
                  </a:lnTo>
                  <a:lnTo>
                    <a:pt x="509" y="103"/>
                  </a:lnTo>
                  <a:lnTo>
                    <a:pt x="502" y="103"/>
                  </a:lnTo>
                  <a:lnTo>
                    <a:pt x="492" y="103"/>
                  </a:lnTo>
                  <a:lnTo>
                    <a:pt x="482" y="103"/>
                  </a:lnTo>
                  <a:lnTo>
                    <a:pt x="474" y="103"/>
                  </a:lnTo>
                  <a:lnTo>
                    <a:pt x="464" y="105"/>
                  </a:lnTo>
                  <a:lnTo>
                    <a:pt x="454" y="105"/>
                  </a:lnTo>
                  <a:lnTo>
                    <a:pt x="446" y="107"/>
                  </a:lnTo>
                  <a:lnTo>
                    <a:pt x="438" y="107"/>
                  </a:lnTo>
                  <a:lnTo>
                    <a:pt x="430" y="109"/>
                  </a:lnTo>
                  <a:lnTo>
                    <a:pt x="423" y="109"/>
                  </a:lnTo>
                  <a:lnTo>
                    <a:pt x="417" y="113"/>
                  </a:lnTo>
                  <a:lnTo>
                    <a:pt x="411" y="115"/>
                  </a:lnTo>
                  <a:lnTo>
                    <a:pt x="405" y="117"/>
                  </a:lnTo>
                  <a:lnTo>
                    <a:pt x="401" y="121"/>
                  </a:lnTo>
                  <a:lnTo>
                    <a:pt x="397" y="125"/>
                  </a:lnTo>
                  <a:lnTo>
                    <a:pt x="391" y="131"/>
                  </a:lnTo>
                  <a:lnTo>
                    <a:pt x="387" y="138"/>
                  </a:lnTo>
                  <a:lnTo>
                    <a:pt x="385" y="144"/>
                  </a:lnTo>
                  <a:lnTo>
                    <a:pt x="385" y="152"/>
                  </a:lnTo>
                  <a:lnTo>
                    <a:pt x="387" y="158"/>
                  </a:lnTo>
                  <a:lnTo>
                    <a:pt x="391" y="164"/>
                  </a:lnTo>
                  <a:lnTo>
                    <a:pt x="393" y="170"/>
                  </a:lnTo>
                  <a:lnTo>
                    <a:pt x="399" y="176"/>
                  </a:lnTo>
                  <a:lnTo>
                    <a:pt x="405" y="184"/>
                  </a:lnTo>
                  <a:lnTo>
                    <a:pt x="411" y="192"/>
                  </a:lnTo>
                  <a:lnTo>
                    <a:pt x="411" y="194"/>
                  </a:lnTo>
                  <a:lnTo>
                    <a:pt x="405" y="192"/>
                  </a:lnTo>
                  <a:lnTo>
                    <a:pt x="399" y="192"/>
                  </a:lnTo>
                  <a:lnTo>
                    <a:pt x="391" y="190"/>
                  </a:lnTo>
                  <a:lnTo>
                    <a:pt x="385" y="186"/>
                  </a:lnTo>
                  <a:lnTo>
                    <a:pt x="379" y="182"/>
                  </a:lnTo>
                  <a:lnTo>
                    <a:pt x="373" y="180"/>
                  </a:lnTo>
                  <a:lnTo>
                    <a:pt x="365" y="174"/>
                  </a:lnTo>
                  <a:lnTo>
                    <a:pt x="355" y="168"/>
                  </a:lnTo>
                  <a:lnTo>
                    <a:pt x="348" y="162"/>
                  </a:lnTo>
                  <a:lnTo>
                    <a:pt x="340" y="160"/>
                  </a:lnTo>
                  <a:lnTo>
                    <a:pt x="334" y="158"/>
                  </a:lnTo>
                  <a:lnTo>
                    <a:pt x="330" y="160"/>
                  </a:lnTo>
                  <a:lnTo>
                    <a:pt x="324" y="160"/>
                  </a:lnTo>
                  <a:lnTo>
                    <a:pt x="320" y="164"/>
                  </a:lnTo>
                  <a:lnTo>
                    <a:pt x="310" y="166"/>
                  </a:lnTo>
                  <a:lnTo>
                    <a:pt x="300" y="170"/>
                  </a:lnTo>
                  <a:lnTo>
                    <a:pt x="290" y="176"/>
                  </a:lnTo>
                  <a:lnTo>
                    <a:pt x="280" y="182"/>
                  </a:lnTo>
                  <a:lnTo>
                    <a:pt x="275" y="184"/>
                  </a:lnTo>
                  <a:lnTo>
                    <a:pt x="267" y="188"/>
                  </a:lnTo>
                  <a:lnTo>
                    <a:pt x="261" y="192"/>
                  </a:lnTo>
                  <a:lnTo>
                    <a:pt x="255" y="196"/>
                  </a:lnTo>
                  <a:lnTo>
                    <a:pt x="249" y="198"/>
                  </a:lnTo>
                  <a:lnTo>
                    <a:pt x="243" y="202"/>
                  </a:lnTo>
                  <a:lnTo>
                    <a:pt x="237" y="206"/>
                  </a:lnTo>
                  <a:lnTo>
                    <a:pt x="231" y="211"/>
                  </a:lnTo>
                  <a:lnTo>
                    <a:pt x="225" y="213"/>
                  </a:lnTo>
                  <a:lnTo>
                    <a:pt x="219" y="217"/>
                  </a:lnTo>
                  <a:lnTo>
                    <a:pt x="213" y="221"/>
                  </a:lnTo>
                  <a:lnTo>
                    <a:pt x="209" y="225"/>
                  </a:lnTo>
                  <a:lnTo>
                    <a:pt x="198" y="235"/>
                  </a:lnTo>
                  <a:lnTo>
                    <a:pt x="190" y="243"/>
                  </a:lnTo>
                  <a:lnTo>
                    <a:pt x="182" y="251"/>
                  </a:lnTo>
                  <a:lnTo>
                    <a:pt x="176" y="259"/>
                  </a:lnTo>
                  <a:lnTo>
                    <a:pt x="172" y="267"/>
                  </a:lnTo>
                  <a:lnTo>
                    <a:pt x="172" y="277"/>
                  </a:lnTo>
                  <a:lnTo>
                    <a:pt x="172" y="281"/>
                  </a:lnTo>
                  <a:lnTo>
                    <a:pt x="170" y="286"/>
                  </a:lnTo>
                  <a:lnTo>
                    <a:pt x="170" y="292"/>
                  </a:lnTo>
                  <a:lnTo>
                    <a:pt x="170" y="298"/>
                  </a:lnTo>
                  <a:lnTo>
                    <a:pt x="166" y="308"/>
                  </a:lnTo>
                  <a:lnTo>
                    <a:pt x="164" y="318"/>
                  </a:lnTo>
                  <a:lnTo>
                    <a:pt x="158" y="324"/>
                  </a:lnTo>
                  <a:lnTo>
                    <a:pt x="152" y="332"/>
                  </a:lnTo>
                  <a:lnTo>
                    <a:pt x="148" y="334"/>
                  </a:lnTo>
                  <a:lnTo>
                    <a:pt x="144" y="336"/>
                  </a:lnTo>
                  <a:lnTo>
                    <a:pt x="138" y="340"/>
                  </a:lnTo>
                  <a:lnTo>
                    <a:pt x="134" y="344"/>
                  </a:lnTo>
                  <a:lnTo>
                    <a:pt x="126" y="344"/>
                  </a:lnTo>
                  <a:lnTo>
                    <a:pt x="121" y="346"/>
                  </a:lnTo>
                  <a:lnTo>
                    <a:pt x="115" y="350"/>
                  </a:lnTo>
                  <a:lnTo>
                    <a:pt x="109" y="352"/>
                  </a:lnTo>
                  <a:lnTo>
                    <a:pt x="103" y="356"/>
                  </a:lnTo>
                  <a:lnTo>
                    <a:pt x="97" y="359"/>
                  </a:lnTo>
                  <a:lnTo>
                    <a:pt x="91" y="363"/>
                  </a:lnTo>
                  <a:lnTo>
                    <a:pt x="87" y="369"/>
                  </a:lnTo>
                  <a:lnTo>
                    <a:pt x="81" y="373"/>
                  </a:lnTo>
                  <a:lnTo>
                    <a:pt x="77" y="377"/>
                  </a:lnTo>
                  <a:lnTo>
                    <a:pt x="73" y="385"/>
                  </a:lnTo>
                  <a:lnTo>
                    <a:pt x="71" y="391"/>
                  </a:lnTo>
                  <a:lnTo>
                    <a:pt x="69" y="397"/>
                  </a:lnTo>
                  <a:lnTo>
                    <a:pt x="71" y="403"/>
                  </a:lnTo>
                  <a:lnTo>
                    <a:pt x="71" y="411"/>
                  </a:lnTo>
                  <a:lnTo>
                    <a:pt x="75" y="419"/>
                  </a:lnTo>
                  <a:lnTo>
                    <a:pt x="81" y="425"/>
                  </a:lnTo>
                  <a:lnTo>
                    <a:pt x="87" y="431"/>
                  </a:lnTo>
                  <a:lnTo>
                    <a:pt x="93" y="434"/>
                  </a:lnTo>
                  <a:lnTo>
                    <a:pt x="101" y="438"/>
                  </a:lnTo>
                  <a:lnTo>
                    <a:pt x="109" y="440"/>
                  </a:lnTo>
                  <a:lnTo>
                    <a:pt x="117" y="442"/>
                  </a:lnTo>
                  <a:lnTo>
                    <a:pt x="125" y="444"/>
                  </a:lnTo>
                  <a:lnTo>
                    <a:pt x="132" y="446"/>
                  </a:lnTo>
                  <a:lnTo>
                    <a:pt x="138" y="448"/>
                  </a:lnTo>
                  <a:lnTo>
                    <a:pt x="146" y="450"/>
                  </a:lnTo>
                  <a:lnTo>
                    <a:pt x="150" y="452"/>
                  </a:lnTo>
                  <a:lnTo>
                    <a:pt x="154" y="454"/>
                  </a:lnTo>
                  <a:lnTo>
                    <a:pt x="154" y="458"/>
                  </a:lnTo>
                  <a:lnTo>
                    <a:pt x="154" y="462"/>
                  </a:lnTo>
                  <a:lnTo>
                    <a:pt x="150" y="468"/>
                  </a:lnTo>
                  <a:lnTo>
                    <a:pt x="146" y="476"/>
                  </a:lnTo>
                  <a:lnTo>
                    <a:pt x="136" y="480"/>
                  </a:lnTo>
                  <a:lnTo>
                    <a:pt x="128" y="486"/>
                  </a:lnTo>
                  <a:lnTo>
                    <a:pt x="119" y="488"/>
                  </a:lnTo>
                  <a:lnTo>
                    <a:pt x="109" y="490"/>
                  </a:lnTo>
                  <a:lnTo>
                    <a:pt x="99" y="490"/>
                  </a:lnTo>
                  <a:lnTo>
                    <a:pt x="89" y="492"/>
                  </a:lnTo>
                  <a:lnTo>
                    <a:pt x="77" y="492"/>
                  </a:lnTo>
                  <a:lnTo>
                    <a:pt x="67" y="492"/>
                  </a:lnTo>
                  <a:lnTo>
                    <a:pt x="57" y="492"/>
                  </a:lnTo>
                  <a:lnTo>
                    <a:pt x="48" y="494"/>
                  </a:lnTo>
                  <a:lnTo>
                    <a:pt x="38" y="498"/>
                  </a:lnTo>
                  <a:lnTo>
                    <a:pt x="30" y="504"/>
                  </a:lnTo>
                  <a:lnTo>
                    <a:pt x="22" y="510"/>
                  </a:lnTo>
                  <a:lnTo>
                    <a:pt x="16" y="519"/>
                  </a:lnTo>
                  <a:lnTo>
                    <a:pt x="12" y="525"/>
                  </a:lnTo>
                  <a:lnTo>
                    <a:pt x="10" y="533"/>
                  </a:lnTo>
                  <a:lnTo>
                    <a:pt x="8" y="539"/>
                  </a:lnTo>
                  <a:lnTo>
                    <a:pt x="6" y="549"/>
                  </a:lnTo>
                  <a:lnTo>
                    <a:pt x="4" y="557"/>
                  </a:lnTo>
                  <a:lnTo>
                    <a:pt x="2" y="563"/>
                  </a:lnTo>
                  <a:lnTo>
                    <a:pt x="0" y="571"/>
                  </a:lnTo>
                  <a:lnTo>
                    <a:pt x="0" y="579"/>
                  </a:lnTo>
                  <a:lnTo>
                    <a:pt x="0" y="585"/>
                  </a:lnTo>
                  <a:lnTo>
                    <a:pt x="0" y="592"/>
                  </a:lnTo>
                  <a:lnTo>
                    <a:pt x="0" y="598"/>
                  </a:lnTo>
                  <a:lnTo>
                    <a:pt x="0" y="606"/>
                  </a:lnTo>
                  <a:lnTo>
                    <a:pt x="0" y="616"/>
                  </a:lnTo>
                  <a:lnTo>
                    <a:pt x="0" y="628"/>
                  </a:lnTo>
                  <a:lnTo>
                    <a:pt x="2" y="638"/>
                  </a:lnTo>
                  <a:lnTo>
                    <a:pt x="6" y="648"/>
                  </a:lnTo>
                  <a:lnTo>
                    <a:pt x="8" y="654"/>
                  </a:lnTo>
                  <a:lnTo>
                    <a:pt x="12" y="663"/>
                  </a:lnTo>
                  <a:lnTo>
                    <a:pt x="16" y="669"/>
                  </a:lnTo>
                  <a:lnTo>
                    <a:pt x="20" y="679"/>
                  </a:lnTo>
                  <a:lnTo>
                    <a:pt x="24" y="685"/>
                  </a:lnTo>
                  <a:lnTo>
                    <a:pt x="28" y="691"/>
                  </a:lnTo>
                  <a:lnTo>
                    <a:pt x="34" y="699"/>
                  </a:lnTo>
                  <a:lnTo>
                    <a:pt x="40" y="707"/>
                  </a:lnTo>
                  <a:lnTo>
                    <a:pt x="44" y="711"/>
                  </a:lnTo>
                  <a:lnTo>
                    <a:pt x="48" y="717"/>
                  </a:lnTo>
                  <a:lnTo>
                    <a:pt x="51" y="719"/>
                  </a:lnTo>
                  <a:lnTo>
                    <a:pt x="55" y="725"/>
                  </a:lnTo>
                  <a:lnTo>
                    <a:pt x="57" y="729"/>
                  </a:lnTo>
                  <a:lnTo>
                    <a:pt x="61" y="735"/>
                  </a:lnTo>
                  <a:lnTo>
                    <a:pt x="63" y="740"/>
                  </a:lnTo>
                  <a:lnTo>
                    <a:pt x="65" y="750"/>
                  </a:lnTo>
                  <a:lnTo>
                    <a:pt x="67" y="756"/>
                  </a:lnTo>
                  <a:lnTo>
                    <a:pt x="69" y="764"/>
                  </a:lnTo>
                  <a:lnTo>
                    <a:pt x="69" y="768"/>
                  </a:lnTo>
                  <a:lnTo>
                    <a:pt x="71" y="774"/>
                  </a:lnTo>
                  <a:lnTo>
                    <a:pt x="71" y="780"/>
                  </a:lnTo>
                  <a:lnTo>
                    <a:pt x="73" y="786"/>
                  </a:lnTo>
                  <a:lnTo>
                    <a:pt x="73" y="792"/>
                  </a:lnTo>
                  <a:lnTo>
                    <a:pt x="75" y="798"/>
                  </a:lnTo>
                  <a:lnTo>
                    <a:pt x="77" y="804"/>
                  </a:lnTo>
                  <a:lnTo>
                    <a:pt x="81" y="811"/>
                  </a:lnTo>
                  <a:lnTo>
                    <a:pt x="83" y="819"/>
                  </a:lnTo>
                  <a:lnTo>
                    <a:pt x="85" y="827"/>
                  </a:lnTo>
                  <a:lnTo>
                    <a:pt x="89" y="835"/>
                  </a:lnTo>
                  <a:lnTo>
                    <a:pt x="93" y="843"/>
                  </a:lnTo>
                  <a:lnTo>
                    <a:pt x="97" y="851"/>
                  </a:lnTo>
                  <a:lnTo>
                    <a:pt x="99" y="859"/>
                  </a:lnTo>
                  <a:lnTo>
                    <a:pt x="103" y="867"/>
                  </a:lnTo>
                  <a:lnTo>
                    <a:pt x="109" y="877"/>
                  </a:lnTo>
                  <a:lnTo>
                    <a:pt x="113" y="885"/>
                  </a:lnTo>
                  <a:lnTo>
                    <a:pt x="117" y="892"/>
                  </a:lnTo>
                  <a:lnTo>
                    <a:pt x="123" y="900"/>
                  </a:lnTo>
                  <a:lnTo>
                    <a:pt x="126" y="908"/>
                  </a:lnTo>
                  <a:lnTo>
                    <a:pt x="130" y="916"/>
                  </a:lnTo>
                  <a:lnTo>
                    <a:pt x="136" y="924"/>
                  </a:lnTo>
                  <a:lnTo>
                    <a:pt x="140" y="930"/>
                  </a:lnTo>
                  <a:lnTo>
                    <a:pt x="146" y="938"/>
                  </a:lnTo>
                  <a:lnTo>
                    <a:pt x="150" y="944"/>
                  </a:lnTo>
                  <a:lnTo>
                    <a:pt x="154" y="950"/>
                  </a:lnTo>
                  <a:lnTo>
                    <a:pt x="158" y="954"/>
                  </a:lnTo>
                  <a:lnTo>
                    <a:pt x="164" y="962"/>
                  </a:lnTo>
                  <a:lnTo>
                    <a:pt x="172" y="969"/>
                  </a:lnTo>
                  <a:lnTo>
                    <a:pt x="182" y="975"/>
                  </a:lnTo>
                  <a:lnTo>
                    <a:pt x="190" y="979"/>
                  </a:lnTo>
                  <a:lnTo>
                    <a:pt x="198" y="981"/>
                  </a:lnTo>
                  <a:lnTo>
                    <a:pt x="203" y="979"/>
                  </a:lnTo>
                  <a:lnTo>
                    <a:pt x="211" y="979"/>
                  </a:lnTo>
                  <a:lnTo>
                    <a:pt x="217" y="975"/>
                  </a:lnTo>
                  <a:lnTo>
                    <a:pt x="225" y="975"/>
                  </a:lnTo>
                  <a:lnTo>
                    <a:pt x="233" y="973"/>
                  </a:lnTo>
                  <a:lnTo>
                    <a:pt x="241" y="971"/>
                  </a:lnTo>
                  <a:lnTo>
                    <a:pt x="249" y="969"/>
                  </a:lnTo>
                  <a:lnTo>
                    <a:pt x="259" y="969"/>
                  </a:lnTo>
                  <a:lnTo>
                    <a:pt x="267" y="967"/>
                  </a:lnTo>
                  <a:lnTo>
                    <a:pt x="275" y="967"/>
                  </a:lnTo>
                  <a:lnTo>
                    <a:pt x="284" y="967"/>
                  </a:lnTo>
                  <a:lnTo>
                    <a:pt x="292" y="969"/>
                  </a:lnTo>
                  <a:lnTo>
                    <a:pt x="302" y="971"/>
                  </a:lnTo>
                  <a:lnTo>
                    <a:pt x="312" y="973"/>
                  </a:lnTo>
                  <a:lnTo>
                    <a:pt x="322" y="979"/>
                  </a:lnTo>
                  <a:lnTo>
                    <a:pt x="330" y="985"/>
                  </a:lnTo>
                  <a:lnTo>
                    <a:pt x="338" y="991"/>
                  </a:lnTo>
                  <a:lnTo>
                    <a:pt x="346" y="999"/>
                  </a:lnTo>
                  <a:lnTo>
                    <a:pt x="353" y="1007"/>
                  </a:lnTo>
                  <a:lnTo>
                    <a:pt x="363" y="1015"/>
                  </a:lnTo>
                  <a:lnTo>
                    <a:pt x="369" y="1025"/>
                  </a:lnTo>
                  <a:lnTo>
                    <a:pt x="377" y="1033"/>
                  </a:lnTo>
                  <a:lnTo>
                    <a:pt x="387" y="1042"/>
                  </a:lnTo>
                  <a:lnTo>
                    <a:pt x="397" y="1052"/>
                  </a:lnTo>
                  <a:lnTo>
                    <a:pt x="407" y="1060"/>
                  </a:lnTo>
                  <a:lnTo>
                    <a:pt x="417" y="1070"/>
                  </a:lnTo>
                  <a:lnTo>
                    <a:pt x="423" y="1074"/>
                  </a:lnTo>
                  <a:lnTo>
                    <a:pt x="430" y="1078"/>
                  </a:lnTo>
                  <a:lnTo>
                    <a:pt x="436" y="1082"/>
                  </a:lnTo>
                  <a:lnTo>
                    <a:pt x="442" y="1088"/>
                  </a:lnTo>
                  <a:lnTo>
                    <a:pt x="450" y="1092"/>
                  </a:lnTo>
                  <a:lnTo>
                    <a:pt x="456" y="1096"/>
                  </a:lnTo>
                  <a:lnTo>
                    <a:pt x="462" y="1100"/>
                  </a:lnTo>
                  <a:lnTo>
                    <a:pt x="472" y="1104"/>
                  </a:lnTo>
                  <a:lnTo>
                    <a:pt x="480" y="1108"/>
                  </a:lnTo>
                  <a:lnTo>
                    <a:pt x="488" y="1113"/>
                  </a:lnTo>
                  <a:lnTo>
                    <a:pt x="498" y="1115"/>
                  </a:lnTo>
                  <a:lnTo>
                    <a:pt x="507" y="1121"/>
                  </a:lnTo>
                  <a:lnTo>
                    <a:pt x="515" y="1123"/>
                  </a:lnTo>
                  <a:lnTo>
                    <a:pt x="523" y="1125"/>
                  </a:lnTo>
                  <a:lnTo>
                    <a:pt x="531" y="1127"/>
                  </a:lnTo>
                  <a:lnTo>
                    <a:pt x="541" y="1131"/>
                  </a:lnTo>
                  <a:lnTo>
                    <a:pt x="547" y="1131"/>
                  </a:lnTo>
                  <a:lnTo>
                    <a:pt x="555" y="1133"/>
                  </a:lnTo>
                  <a:lnTo>
                    <a:pt x="563" y="1135"/>
                  </a:lnTo>
                  <a:lnTo>
                    <a:pt x="569" y="1137"/>
                  </a:lnTo>
                  <a:lnTo>
                    <a:pt x="575" y="1139"/>
                  </a:lnTo>
                  <a:lnTo>
                    <a:pt x="580" y="1139"/>
                  </a:lnTo>
                  <a:lnTo>
                    <a:pt x="586" y="1141"/>
                  </a:lnTo>
                  <a:lnTo>
                    <a:pt x="592" y="1141"/>
                  </a:lnTo>
                  <a:lnTo>
                    <a:pt x="598" y="1141"/>
                  </a:lnTo>
                  <a:lnTo>
                    <a:pt x="604" y="1141"/>
                  </a:lnTo>
                  <a:lnTo>
                    <a:pt x="610" y="1141"/>
                  </a:lnTo>
                  <a:lnTo>
                    <a:pt x="616" y="1143"/>
                  </a:lnTo>
                  <a:lnTo>
                    <a:pt x="628" y="1141"/>
                  </a:lnTo>
                  <a:lnTo>
                    <a:pt x="638" y="1141"/>
                  </a:lnTo>
                  <a:lnTo>
                    <a:pt x="644" y="1141"/>
                  </a:lnTo>
                  <a:lnTo>
                    <a:pt x="652" y="1141"/>
                  </a:lnTo>
                  <a:lnTo>
                    <a:pt x="657" y="1139"/>
                  </a:lnTo>
                  <a:lnTo>
                    <a:pt x="663" y="1139"/>
                  </a:lnTo>
                  <a:lnTo>
                    <a:pt x="671" y="1139"/>
                  </a:lnTo>
                  <a:lnTo>
                    <a:pt x="677" y="1139"/>
                  </a:lnTo>
                  <a:lnTo>
                    <a:pt x="683" y="1137"/>
                  </a:lnTo>
                  <a:lnTo>
                    <a:pt x="693" y="1137"/>
                  </a:lnTo>
                  <a:lnTo>
                    <a:pt x="699" y="1137"/>
                  </a:lnTo>
                  <a:lnTo>
                    <a:pt x="707" y="1137"/>
                  </a:lnTo>
                  <a:lnTo>
                    <a:pt x="717" y="1137"/>
                  </a:lnTo>
                  <a:lnTo>
                    <a:pt x="727" y="1137"/>
                  </a:lnTo>
                  <a:lnTo>
                    <a:pt x="734" y="1137"/>
                  </a:lnTo>
                  <a:lnTo>
                    <a:pt x="744" y="1135"/>
                  </a:lnTo>
                  <a:lnTo>
                    <a:pt x="752" y="1135"/>
                  </a:lnTo>
                  <a:lnTo>
                    <a:pt x="760" y="1133"/>
                  </a:lnTo>
                  <a:lnTo>
                    <a:pt x="766" y="1131"/>
                  </a:lnTo>
                  <a:lnTo>
                    <a:pt x="774" y="1129"/>
                  </a:lnTo>
                  <a:lnTo>
                    <a:pt x="780" y="1127"/>
                  </a:lnTo>
                  <a:lnTo>
                    <a:pt x="788" y="1125"/>
                  </a:lnTo>
                  <a:lnTo>
                    <a:pt x="792" y="1123"/>
                  </a:lnTo>
                  <a:lnTo>
                    <a:pt x="798" y="1121"/>
                  </a:lnTo>
                  <a:lnTo>
                    <a:pt x="804" y="1117"/>
                  </a:lnTo>
                  <a:lnTo>
                    <a:pt x="807" y="1115"/>
                  </a:lnTo>
                  <a:lnTo>
                    <a:pt x="815" y="1112"/>
                  </a:lnTo>
                  <a:lnTo>
                    <a:pt x="823" y="1106"/>
                  </a:lnTo>
                  <a:lnTo>
                    <a:pt x="829" y="1100"/>
                  </a:lnTo>
                  <a:lnTo>
                    <a:pt x="833" y="1094"/>
                  </a:lnTo>
                  <a:lnTo>
                    <a:pt x="835" y="1090"/>
                  </a:lnTo>
                  <a:lnTo>
                    <a:pt x="839" y="1086"/>
                  </a:lnTo>
                  <a:lnTo>
                    <a:pt x="843" y="1080"/>
                  </a:lnTo>
                  <a:lnTo>
                    <a:pt x="845" y="1078"/>
                  </a:lnTo>
                  <a:lnTo>
                    <a:pt x="521" y="701"/>
                  </a:lnTo>
                  <a:lnTo>
                    <a:pt x="1196" y="243"/>
                  </a:lnTo>
                  <a:lnTo>
                    <a:pt x="1194" y="241"/>
                  </a:lnTo>
                  <a:lnTo>
                    <a:pt x="1194" y="237"/>
                  </a:lnTo>
                  <a:lnTo>
                    <a:pt x="1192" y="227"/>
                  </a:lnTo>
                  <a:lnTo>
                    <a:pt x="1192" y="217"/>
                  </a:lnTo>
                  <a:lnTo>
                    <a:pt x="1192" y="211"/>
                  </a:lnTo>
                  <a:lnTo>
                    <a:pt x="1190" y="204"/>
                  </a:lnTo>
                  <a:lnTo>
                    <a:pt x="1190" y="198"/>
                  </a:lnTo>
                  <a:lnTo>
                    <a:pt x="1190" y="190"/>
                  </a:lnTo>
                  <a:lnTo>
                    <a:pt x="1188" y="182"/>
                  </a:lnTo>
                  <a:lnTo>
                    <a:pt x="1188" y="174"/>
                  </a:lnTo>
                  <a:lnTo>
                    <a:pt x="1186" y="166"/>
                  </a:lnTo>
                  <a:lnTo>
                    <a:pt x="1186" y="158"/>
                  </a:lnTo>
                  <a:lnTo>
                    <a:pt x="1184" y="150"/>
                  </a:lnTo>
                  <a:lnTo>
                    <a:pt x="1184" y="140"/>
                  </a:lnTo>
                  <a:lnTo>
                    <a:pt x="1183" y="133"/>
                  </a:lnTo>
                  <a:lnTo>
                    <a:pt x="1181" y="125"/>
                  </a:lnTo>
                  <a:lnTo>
                    <a:pt x="1179" y="117"/>
                  </a:lnTo>
                  <a:lnTo>
                    <a:pt x="1177" y="109"/>
                  </a:lnTo>
                  <a:lnTo>
                    <a:pt x="1175" y="99"/>
                  </a:lnTo>
                  <a:lnTo>
                    <a:pt x="1175" y="93"/>
                  </a:lnTo>
                  <a:lnTo>
                    <a:pt x="1171" y="85"/>
                  </a:lnTo>
                  <a:lnTo>
                    <a:pt x="1169" y="77"/>
                  </a:lnTo>
                  <a:lnTo>
                    <a:pt x="1167" y="71"/>
                  </a:lnTo>
                  <a:lnTo>
                    <a:pt x="1165" y="65"/>
                  </a:lnTo>
                  <a:lnTo>
                    <a:pt x="1161" y="59"/>
                  </a:lnTo>
                  <a:lnTo>
                    <a:pt x="1159" y="54"/>
                  </a:lnTo>
                  <a:lnTo>
                    <a:pt x="1157" y="50"/>
                  </a:lnTo>
                  <a:lnTo>
                    <a:pt x="1155" y="48"/>
                  </a:lnTo>
                  <a:lnTo>
                    <a:pt x="1149" y="44"/>
                  </a:lnTo>
                  <a:lnTo>
                    <a:pt x="1145" y="38"/>
                  </a:lnTo>
                  <a:lnTo>
                    <a:pt x="1139" y="34"/>
                  </a:lnTo>
                  <a:lnTo>
                    <a:pt x="1133" y="32"/>
                  </a:lnTo>
                  <a:lnTo>
                    <a:pt x="1125" y="28"/>
                  </a:lnTo>
                  <a:lnTo>
                    <a:pt x="1117" y="26"/>
                  </a:lnTo>
                  <a:lnTo>
                    <a:pt x="1109" y="22"/>
                  </a:lnTo>
                  <a:lnTo>
                    <a:pt x="1100" y="20"/>
                  </a:lnTo>
                  <a:lnTo>
                    <a:pt x="1090" y="18"/>
                  </a:lnTo>
                  <a:lnTo>
                    <a:pt x="1080" y="14"/>
                  </a:lnTo>
                  <a:lnTo>
                    <a:pt x="1070" y="10"/>
                  </a:lnTo>
                  <a:lnTo>
                    <a:pt x="1058" y="10"/>
                  </a:lnTo>
                  <a:lnTo>
                    <a:pt x="1052" y="8"/>
                  </a:lnTo>
                  <a:lnTo>
                    <a:pt x="1048" y="6"/>
                  </a:lnTo>
                  <a:lnTo>
                    <a:pt x="1042" y="6"/>
                  </a:lnTo>
                  <a:lnTo>
                    <a:pt x="1036" y="6"/>
                  </a:lnTo>
                  <a:lnTo>
                    <a:pt x="1031" y="4"/>
                  </a:lnTo>
                  <a:lnTo>
                    <a:pt x="1025" y="4"/>
                  </a:lnTo>
                  <a:lnTo>
                    <a:pt x="1019" y="4"/>
                  </a:lnTo>
                  <a:lnTo>
                    <a:pt x="1013" y="4"/>
                  </a:lnTo>
                  <a:lnTo>
                    <a:pt x="1007" y="2"/>
                  </a:lnTo>
                  <a:lnTo>
                    <a:pt x="1001" y="2"/>
                  </a:lnTo>
                  <a:lnTo>
                    <a:pt x="995" y="0"/>
                  </a:lnTo>
                  <a:lnTo>
                    <a:pt x="989" y="0"/>
                  </a:lnTo>
                  <a:lnTo>
                    <a:pt x="983" y="0"/>
                  </a:lnTo>
                  <a:lnTo>
                    <a:pt x="975" y="0"/>
                  </a:lnTo>
                  <a:lnTo>
                    <a:pt x="969" y="0"/>
                  </a:lnTo>
                  <a:lnTo>
                    <a:pt x="963" y="0"/>
                  </a:lnTo>
                  <a:lnTo>
                    <a:pt x="957" y="0"/>
                  </a:lnTo>
                  <a:lnTo>
                    <a:pt x="952" y="0"/>
                  </a:lnTo>
                  <a:lnTo>
                    <a:pt x="946" y="0"/>
                  </a:lnTo>
                  <a:lnTo>
                    <a:pt x="940" y="0"/>
                  </a:lnTo>
                  <a:lnTo>
                    <a:pt x="934" y="0"/>
                  </a:lnTo>
                  <a:lnTo>
                    <a:pt x="928" y="0"/>
                  </a:lnTo>
                  <a:lnTo>
                    <a:pt x="922" y="2"/>
                  </a:lnTo>
                  <a:lnTo>
                    <a:pt x="918" y="2"/>
                  </a:lnTo>
                  <a:lnTo>
                    <a:pt x="906" y="2"/>
                  </a:lnTo>
                  <a:lnTo>
                    <a:pt x="896" y="4"/>
                  </a:lnTo>
                  <a:lnTo>
                    <a:pt x="884" y="6"/>
                  </a:lnTo>
                  <a:lnTo>
                    <a:pt x="877" y="10"/>
                  </a:lnTo>
                  <a:lnTo>
                    <a:pt x="867" y="12"/>
                  </a:lnTo>
                  <a:lnTo>
                    <a:pt x="859" y="16"/>
                  </a:lnTo>
                  <a:lnTo>
                    <a:pt x="851" y="20"/>
                  </a:lnTo>
                  <a:lnTo>
                    <a:pt x="845" y="24"/>
                  </a:lnTo>
                  <a:lnTo>
                    <a:pt x="837" y="28"/>
                  </a:lnTo>
                  <a:lnTo>
                    <a:pt x="831" y="32"/>
                  </a:lnTo>
                  <a:lnTo>
                    <a:pt x="825" y="36"/>
                  </a:lnTo>
                  <a:lnTo>
                    <a:pt x="817" y="40"/>
                  </a:lnTo>
                  <a:lnTo>
                    <a:pt x="807" y="48"/>
                  </a:lnTo>
                  <a:lnTo>
                    <a:pt x="800" y="56"/>
                  </a:lnTo>
                  <a:lnTo>
                    <a:pt x="790" y="63"/>
                  </a:lnTo>
                  <a:lnTo>
                    <a:pt x="784" y="69"/>
                  </a:lnTo>
                  <a:lnTo>
                    <a:pt x="778" y="75"/>
                  </a:lnTo>
                  <a:lnTo>
                    <a:pt x="770" y="83"/>
                  </a:lnTo>
                  <a:lnTo>
                    <a:pt x="764" y="87"/>
                  </a:lnTo>
                  <a:lnTo>
                    <a:pt x="758" y="91"/>
                  </a:lnTo>
                  <a:lnTo>
                    <a:pt x="752" y="95"/>
                  </a:lnTo>
                  <a:lnTo>
                    <a:pt x="746" y="99"/>
                  </a:lnTo>
                  <a:lnTo>
                    <a:pt x="740" y="101"/>
                  </a:lnTo>
                  <a:lnTo>
                    <a:pt x="734" y="105"/>
                  </a:lnTo>
                  <a:lnTo>
                    <a:pt x="727" y="105"/>
                  </a:lnTo>
                  <a:lnTo>
                    <a:pt x="721" y="107"/>
                  </a:lnTo>
                  <a:lnTo>
                    <a:pt x="711" y="105"/>
                  </a:lnTo>
                  <a:lnTo>
                    <a:pt x="705" y="105"/>
                  </a:lnTo>
                  <a:lnTo>
                    <a:pt x="697" y="105"/>
                  </a:lnTo>
                  <a:lnTo>
                    <a:pt x="691" y="105"/>
                  </a:lnTo>
                  <a:lnTo>
                    <a:pt x="683" y="105"/>
                  </a:lnTo>
                  <a:lnTo>
                    <a:pt x="677" y="105"/>
                  </a:lnTo>
                  <a:lnTo>
                    <a:pt x="673" y="107"/>
                  </a:lnTo>
                  <a:lnTo>
                    <a:pt x="669" y="109"/>
                  </a:lnTo>
                  <a:lnTo>
                    <a:pt x="659" y="109"/>
                  </a:lnTo>
                  <a:lnTo>
                    <a:pt x="654" y="111"/>
                  </a:lnTo>
                  <a:lnTo>
                    <a:pt x="650" y="113"/>
                  </a:lnTo>
                  <a:lnTo>
                    <a:pt x="648" y="113"/>
                  </a:lnTo>
                  <a:close/>
                </a:path>
              </a:pathLst>
            </a:custGeom>
            <a:solidFill>
              <a:srgbClr val="FFFF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2" name="Google Shape;1212;p113"/>
            <p:cNvSpPr/>
            <p:nvPr/>
          </p:nvSpPr>
          <p:spPr>
            <a:xfrm>
              <a:off x="3136" y="2237"/>
              <a:ext cx="296" cy="585"/>
            </a:xfrm>
            <a:custGeom>
              <a:rect b="b" l="l" r="r" t="t"/>
              <a:pathLst>
                <a:path extrusionOk="0" h="585" w="296">
                  <a:moveTo>
                    <a:pt x="2" y="547"/>
                  </a:moveTo>
                  <a:lnTo>
                    <a:pt x="4" y="537"/>
                  </a:lnTo>
                  <a:lnTo>
                    <a:pt x="8" y="529"/>
                  </a:lnTo>
                  <a:lnTo>
                    <a:pt x="16" y="521"/>
                  </a:lnTo>
                  <a:lnTo>
                    <a:pt x="25" y="514"/>
                  </a:lnTo>
                  <a:lnTo>
                    <a:pt x="29" y="508"/>
                  </a:lnTo>
                  <a:lnTo>
                    <a:pt x="33" y="504"/>
                  </a:lnTo>
                  <a:lnTo>
                    <a:pt x="41" y="500"/>
                  </a:lnTo>
                  <a:lnTo>
                    <a:pt x="47" y="496"/>
                  </a:lnTo>
                  <a:lnTo>
                    <a:pt x="53" y="490"/>
                  </a:lnTo>
                  <a:lnTo>
                    <a:pt x="59" y="486"/>
                  </a:lnTo>
                  <a:lnTo>
                    <a:pt x="65" y="482"/>
                  </a:lnTo>
                  <a:lnTo>
                    <a:pt x="73" y="478"/>
                  </a:lnTo>
                  <a:lnTo>
                    <a:pt x="79" y="472"/>
                  </a:lnTo>
                  <a:lnTo>
                    <a:pt x="85" y="468"/>
                  </a:lnTo>
                  <a:lnTo>
                    <a:pt x="91" y="464"/>
                  </a:lnTo>
                  <a:lnTo>
                    <a:pt x="98" y="460"/>
                  </a:lnTo>
                  <a:lnTo>
                    <a:pt x="104" y="454"/>
                  </a:lnTo>
                  <a:lnTo>
                    <a:pt x="110" y="450"/>
                  </a:lnTo>
                  <a:lnTo>
                    <a:pt x="116" y="444"/>
                  </a:lnTo>
                  <a:lnTo>
                    <a:pt x="122" y="440"/>
                  </a:lnTo>
                  <a:lnTo>
                    <a:pt x="134" y="431"/>
                  </a:lnTo>
                  <a:lnTo>
                    <a:pt x="144" y="423"/>
                  </a:lnTo>
                  <a:lnTo>
                    <a:pt x="152" y="413"/>
                  </a:lnTo>
                  <a:lnTo>
                    <a:pt x="158" y="405"/>
                  </a:lnTo>
                  <a:lnTo>
                    <a:pt x="160" y="399"/>
                  </a:lnTo>
                  <a:lnTo>
                    <a:pt x="162" y="393"/>
                  </a:lnTo>
                  <a:lnTo>
                    <a:pt x="164" y="387"/>
                  </a:lnTo>
                  <a:lnTo>
                    <a:pt x="168" y="379"/>
                  </a:lnTo>
                  <a:lnTo>
                    <a:pt x="171" y="369"/>
                  </a:lnTo>
                  <a:lnTo>
                    <a:pt x="173" y="362"/>
                  </a:lnTo>
                  <a:lnTo>
                    <a:pt x="177" y="350"/>
                  </a:lnTo>
                  <a:lnTo>
                    <a:pt x="179" y="342"/>
                  </a:lnTo>
                  <a:lnTo>
                    <a:pt x="181" y="336"/>
                  </a:lnTo>
                  <a:lnTo>
                    <a:pt x="183" y="330"/>
                  </a:lnTo>
                  <a:lnTo>
                    <a:pt x="183" y="324"/>
                  </a:lnTo>
                  <a:lnTo>
                    <a:pt x="185" y="318"/>
                  </a:lnTo>
                  <a:lnTo>
                    <a:pt x="187" y="312"/>
                  </a:lnTo>
                  <a:lnTo>
                    <a:pt x="189" y="306"/>
                  </a:lnTo>
                  <a:lnTo>
                    <a:pt x="191" y="300"/>
                  </a:lnTo>
                  <a:lnTo>
                    <a:pt x="193" y="294"/>
                  </a:lnTo>
                  <a:lnTo>
                    <a:pt x="195" y="287"/>
                  </a:lnTo>
                  <a:lnTo>
                    <a:pt x="197" y="281"/>
                  </a:lnTo>
                  <a:lnTo>
                    <a:pt x="197" y="275"/>
                  </a:lnTo>
                  <a:lnTo>
                    <a:pt x="199" y="269"/>
                  </a:lnTo>
                  <a:lnTo>
                    <a:pt x="201" y="261"/>
                  </a:lnTo>
                  <a:lnTo>
                    <a:pt x="203" y="255"/>
                  </a:lnTo>
                  <a:lnTo>
                    <a:pt x="205" y="249"/>
                  </a:lnTo>
                  <a:lnTo>
                    <a:pt x="207" y="243"/>
                  </a:lnTo>
                  <a:lnTo>
                    <a:pt x="207" y="235"/>
                  </a:lnTo>
                  <a:lnTo>
                    <a:pt x="209" y="229"/>
                  </a:lnTo>
                  <a:lnTo>
                    <a:pt x="209" y="221"/>
                  </a:lnTo>
                  <a:lnTo>
                    <a:pt x="211" y="215"/>
                  </a:lnTo>
                  <a:lnTo>
                    <a:pt x="213" y="208"/>
                  </a:lnTo>
                  <a:lnTo>
                    <a:pt x="215" y="200"/>
                  </a:lnTo>
                  <a:lnTo>
                    <a:pt x="217" y="194"/>
                  </a:lnTo>
                  <a:lnTo>
                    <a:pt x="219" y="188"/>
                  </a:lnTo>
                  <a:lnTo>
                    <a:pt x="219" y="182"/>
                  </a:lnTo>
                  <a:lnTo>
                    <a:pt x="221" y="174"/>
                  </a:lnTo>
                  <a:lnTo>
                    <a:pt x="221" y="166"/>
                  </a:lnTo>
                  <a:lnTo>
                    <a:pt x="223" y="160"/>
                  </a:lnTo>
                  <a:lnTo>
                    <a:pt x="223" y="154"/>
                  </a:lnTo>
                  <a:lnTo>
                    <a:pt x="225" y="148"/>
                  </a:lnTo>
                  <a:lnTo>
                    <a:pt x="225" y="142"/>
                  </a:lnTo>
                  <a:lnTo>
                    <a:pt x="227" y="135"/>
                  </a:lnTo>
                  <a:lnTo>
                    <a:pt x="227" y="129"/>
                  </a:lnTo>
                  <a:lnTo>
                    <a:pt x="229" y="123"/>
                  </a:lnTo>
                  <a:lnTo>
                    <a:pt x="229" y="117"/>
                  </a:lnTo>
                  <a:lnTo>
                    <a:pt x="231" y="111"/>
                  </a:lnTo>
                  <a:lnTo>
                    <a:pt x="231" y="105"/>
                  </a:lnTo>
                  <a:lnTo>
                    <a:pt x="231" y="99"/>
                  </a:lnTo>
                  <a:lnTo>
                    <a:pt x="233" y="93"/>
                  </a:lnTo>
                  <a:lnTo>
                    <a:pt x="235" y="87"/>
                  </a:lnTo>
                  <a:lnTo>
                    <a:pt x="235" y="77"/>
                  </a:lnTo>
                  <a:lnTo>
                    <a:pt x="237" y="67"/>
                  </a:lnTo>
                  <a:lnTo>
                    <a:pt x="237" y="58"/>
                  </a:lnTo>
                  <a:lnTo>
                    <a:pt x="237" y="50"/>
                  </a:lnTo>
                  <a:lnTo>
                    <a:pt x="237" y="40"/>
                  </a:lnTo>
                  <a:lnTo>
                    <a:pt x="237" y="34"/>
                  </a:lnTo>
                  <a:lnTo>
                    <a:pt x="237" y="26"/>
                  </a:lnTo>
                  <a:lnTo>
                    <a:pt x="237" y="22"/>
                  </a:lnTo>
                  <a:lnTo>
                    <a:pt x="239" y="12"/>
                  </a:lnTo>
                  <a:lnTo>
                    <a:pt x="243" y="6"/>
                  </a:lnTo>
                  <a:lnTo>
                    <a:pt x="248" y="0"/>
                  </a:lnTo>
                  <a:lnTo>
                    <a:pt x="258" y="4"/>
                  </a:lnTo>
                  <a:lnTo>
                    <a:pt x="262" y="8"/>
                  </a:lnTo>
                  <a:lnTo>
                    <a:pt x="268" y="16"/>
                  </a:lnTo>
                  <a:lnTo>
                    <a:pt x="272" y="22"/>
                  </a:lnTo>
                  <a:lnTo>
                    <a:pt x="278" y="34"/>
                  </a:lnTo>
                  <a:lnTo>
                    <a:pt x="278" y="38"/>
                  </a:lnTo>
                  <a:lnTo>
                    <a:pt x="282" y="44"/>
                  </a:lnTo>
                  <a:lnTo>
                    <a:pt x="284" y="50"/>
                  </a:lnTo>
                  <a:lnTo>
                    <a:pt x="286" y="56"/>
                  </a:lnTo>
                  <a:lnTo>
                    <a:pt x="286" y="62"/>
                  </a:lnTo>
                  <a:lnTo>
                    <a:pt x="288" y="67"/>
                  </a:lnTo>
                  <a:lnTo>
                    <a:pt x="290" y="75"/>
                  </a:lnTo>
                  <a:lnTo>
                    <a:pt x="292" y="83"/>
                  </a:lnTo>
                  <a:lnTo>
                    <a:pt x="292" y="89"/>
                  </a:lnTo>
                  <a:lnTo>
                    <a:pt x="292" y="97"/>
                  </a:lnTo>
                  <a:lnTo>
                    <a:pt x="292" y="105"/>
                  </a:lnTo>
                  <a:lnTo>
                    <a:pt x="294" y="115"/>
                  </a:lnTo>
                  <a:lnTo>
                    <a:pt x="294" y="123"/>
                  </a:lnTo>
                  <a:lnTo>
                    <a:pt x="294" y="133"/>
                  </a:lnTo>
                  <a:lnTo>
                    <a:pt x="296" y="142"/>
                  </a:lnTo>
                  <a:lnTo>
                    <a:pt x="296" y="154"/>
                  </a:lnTo>
                  <a:lnTo>
                    <a:pt x="296" y="164"/>
                  </a:lnTo>
                  <a:lnTo>
                    <a:pt x="296" y="174"/>
                  </a:lnTo>
                  <a:lnTo>
                    <a:pt x="296" y="180"/>
                  </a:lnTo>
                  <a:lnTo>
                    <a:pt x="296" y="186"/>
                  </a:lnTo>
                  <a:lnTo>
                    <a:pt x="296" y="192"/>
                  </a:lnTo>
                  <a:lnTo>
                    <a:pt x="296" y="198"/>
                  </a:lnTo>
                  <a:lnTo>
                    <a:pt x="294" y="204"/>
                  </a:lnTo>
                  <a:lnTo>
                    <a:pt x="294" y="210"/>
                  </a:lnTo>
                  <a:lnTo>
                    <a:pt x="294" y="215"/>
                  </a:lnTo>
                  <a:lnTo>
                    <a:pt x="294" y="221"/>
                  </a:lnTo>
                  <a:lnTo>
                    <a:pt x="294" y="229"/>
                  </a:lnTo>
                  <a:lnTo>
                    <a:pt x="294" y="235"/>
                  </a:lnTo>
                  <a:lnTo>
                    <a:pt x="292" y="241"/>
                  </a:lnTo>
                  <a:lnTo>
                    <a:pt x="292" y="249"/>
                  </a:lnTo>
                  <a:lnTo>
                    <a:pt x="290" y="255"/>
                  </a:lnTo>
                  <a:lnTo>
                    <a:pt x="290" y="261"/>
                  </a:lnTo>
                  <a:lnTo>
                    <a:pt x="288" y="267"/>
                  </a:lnTo>
                  <a:lnTo>
                    <a:pt x="288" y="273"/>
                  </a:lnTo>
                  <a:lnTo>
                    <a:pt x="286" y="279"/>
                  </a:lnTo>
                  <a:lnTo>
                    <a:pt x="284" y="285"/>
                  </a:lnTo>
                  <a:lnTo>
                    <a:pt x="284" y="292"/>
                  </a:lnTo>
                  <a:lnTo>
                    <a:pt x="282" y="298"/>
                  </a:lnTo>
                  <a:lnTo>
                    <a:pt x="280" y="304"/>
                  </a:lnTo>
                  <a:lnTo>
                    <a:pt x="278" y="310"/>
                  </a:lnTo>
                  <a:lnTo>
                    <a:pt x="276" y="316"/>
                  </a:lnTo>
                  <a:lnTo>
                    <a:pt x="274" y="324"/>
                  </a:lnTo>
                  <a:lnTo>
                    <a:pt x="272" y="330"/>
                  </a:lnTo>
                  <a:lnTo>
                    <a:pt x="270" y="338"/>
                  </a:lnTo>
                  <a:lnTo>
                    <a:pt x="268" y="344"/>
                  </a:lnTo>
                  <a:lnTo>
                    <a:pt x="268" y="350"/>
                  </a:lnTo>
                  <a:lnTo>
                    <a:pt x="264" y="358"/>
                  </a:lnTo>
                  <a:lnTo>
                    <a:pt x="262" y="364"/>
                  </a:lnTo>
                  <a:lnTo>
                    <a:pt x="260" y="369"/>
                  </a:lnTo>
                  <a:lnTo>
                    <a:pt x="258" y="375"/>
                  </a:lnTo>
                  <a:lnTo>
                    <a:pt x="254" y="381"/>
                  </a:lnTo>
                  <a:lnTo>
                    <a:pt x="250" y="387"/>
                  </a:lnTo>
                  <a:lnTo>
                    <a:pt x="248" y="393"/>
                  </a:lnTo>
                  <a:lnTo>
                    <a:pt x="244" y="401"/>
                  </a:lnTo>
                  <a:lnTo>
                    <a:pt x="241" y="407"/>
                  </a:lnTo>
                  <a:lnTo>
                    <a:pt x="239" y="413"/>
                  </a:lnTo>
                  <a:lnTo>
                    <a:pt x="235" y="421"/>
                  </a:lnTo>
                  <a:lnTo>
                    <a:pt x="231" y="427"/>
                  </a:lnTo>
                  <a:lnTo>
                    <a:pt x="227" y="433"/>
                  </a:lnTo>
                  <a:lnTo>
                    <a:pt x="223" y="439"/>
                  </a:lnTo>
                  <a:lnTo>
                    <a:pt x="219" y="444"/>
                  </a:lnTo>
                  <a:lnTo>
                    <a:pt x="217" y="452"/>
                  </a:lnTo>
                  <a:lnTo>
                    <a:pt x="207" y="462"/>
                  </a:lnTo>
                  <a:lnTo>
                    <a:pt x="197" y="474"/>
                  </a:lnTo>
                  <a:lnTo>
                    <a:pt x="189" y="484"/>
                  </a:lnTo>
                  <a:lnTo>
                    <a:pt x="181" y="494"/>
                  </a:lnTo>
                  <a:lnTo>
                    <a:pt x="173" y="504"/>
                  </a:lnTo>
                  <a:lnTo>
                    <a:pt x="166" y="512"/>
                  </a:lnTo>
                  <a:lnTo>
                    <a:pt x="160" y="519"/>
                  </a:lnTo>
                  <a:lnTo>
                    <a:pt x="154" y="529"/>
                  </a:lnTo>
                  <a:lnTo>
                    <a:pt x="146" y="535"/>
                  </a:lnTo>
                  <a:lnTo>
                    <a:pt x="138" y="541"/>
                  </a:lnTo>
                  <a:lnTo>
                    <a:pt x="132" y="547"/>
                  </a:lnTo>
                  <a:lnTo>
                    <a:pt x="126" y="553"/>
                  </a:lnTo>
                  <a:lnTo>
                    <a:pt x="118" y="557"/>
                  </a:lnTo>
                  <a:lnTo>
                    <a:pt x="112" y="561"/>
                  </a:lnTo>
                  <a:lnTo>
                    <a:pt x="108" y="567"/>
                  </a:lnTo>
                  <a:lnTo>
                    <a:pt x="102" y="571"/>
                  </a:lnTo>
                  <a:lnTo>
                    <a:pt x="91" y="575"/>
                  </a:lnTo>
                  <a:lnTo>
                    <a:pt x="81" y="579"/>
                  </a:lnTo>
                  <a:lnTo>
                    <a:pt x="71" y="581"/>
                  </a:lnTo>
                  <a:lnTo>
                    <a:pt x="63" y="585"/>
                  </a:lnTo>
                  <a:lnTo>
                    <a:pt x="53" y="585"/>
                  </a:lnTo>
                  <a:lnTo>
                    <a:pt x="47" y="585"/>
                  </a:lnTo>
                  <a:lnTo>
                    <a:pt x="41" y="583"/>
                  </a:lnTo>
                  <a:lnTo>
                    <a:pt x="35" y="583"/>
                  </a:lnTo>
                  <a:lnTo>
                    <a:pt x="29" y="579"/>
                  </a:lnTo>
                  <a:lnTo>
                    <a:pt x="23" y="579"/>
                  </a:lnTo>
                  <a:lnTo>
                    <a:pt x="19" y="577"/>
                  </a:lnTo>
                  <a:lnTo>
                    <a:pt x="16" y="575"/>
                  </a:lnTo>
                  <a:lnTo>
                    <a:pt x="8" y="573"/>
                  </a:lnTo>
                  <a:lnTo>
                    <a:pt x="4" y="571"/>
                  </a:lnTo>
                  <a:lnTo>
                    <a:pt x="0" y="567"/>
                  </a:lnTo>
                  <a:lnTo>
                    <a:pt x="0" y="561"/>
                  </a:lnTo>
                  <a:lnTo>
                    <a:pt x="0" y="555"/>
                  </a:lnTo>
                  <a:lnTo>
                    <a:pt x="2" y="547"/>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3" name="Google Shape;1213;p113"/>
            <p:cNvSpPr/>
            <p:nvPr/>
          </p:nvSpPr>
          <p:spPr>
            <a:xfrm>
              <a:off x="1476" y="2583"/>
              <a:ext cx="1091" cy="596"/>
            </a:xfrm>
            <a:custGeom>
              <a:rect b="b" l="l" r="r" t="t"/>
              <a:pathLst>
                <a:path extrusionOk="0" h="596" w="1091">
                  <a:moveTo>
                    <a:pt x="43" y="104"/>
                  </a:moveTo>
                  <a:lnTo>
                    <a:pt x="45" y="110"/>
                  </a:lnTo>
                  <a:lnTo>
                    <a:pt x="51" y="120"/>
                  </a:lnTo>
                  <a:lnTo>
                    <a:pt x="51" y="126"/>
                  </a:lnTo>
                  <a:lnTo>
                    <a:pt x="55" y="132"/>
                  </a:lnTo>
                  <a:lnTo>
                    <a:pt x="57" y="140"/>
                  </a:lnTo>
                  <a:lnTo>
                    <a:pt x="61" y="146"/>
                  </a:lnTo>
                  <a:lnTo>
                    <a:pt x="63" y="152"/>
                  </a:lnTo>
                  <a:lnTo>
                    <a:pt x="67" y="162"/>
                  </a:lnTo>
                  <a:lnTo>
                    <a:pt x="71" y="168"/>
                  </a:lnTo>
                  <a:lnTo>
                    <a:pt x="77" y="175"/>
                  </a:lnTo>
                  <a:lnTo>
                    <a:pt x="81" y="185"/>
                  </a:lnTo>
                  <a:lnTo>
                    <a:pt x="87" y="193"/>
                  </a:lnTo>
                  <a:lnTo>
                    <a:pt x="92" y="203"/>
                  </a:lnTo>
                  <a:lnTo>
                    <a:pt x="98" y="211"/>
                  </a:lnTo>
                  <a:lnTo>
                    <a:pt x="104" y="221"/>
                  </a:lnTo>
                  <a:lnTo>
                    <a:pt x="110" y="229"/>
                  </a:lnTo>
                  <a:lnTo>
                    <a:pt x="118" y="237"/>
                  </a:lnTo>
                  <a:lnTo>
                    <a:pt x="126" y="246"/>
                  </a:lnTo>
                  <a:lnTo>
                    <a:pt x="134" y="254"/>
                  </a:lnTo>
                  <a:lnTo>
                    <a:pt x="144" y="264"/>
                  </a:lnTo>
                  <a:lnTo>
                    <a:pt x="152" y="274"/>
                  </a:lnTo>
                  <a:lnTo>
                    <a:pt x="164" y="282"/>
                  </a:lnTo>
                  <a:lnTo>
                    <a:pt x="171" y="292"/>
                  </a:lnTo>
                  <a:lnTo>
                    <a:pt x="183" y="300"/>
                  </a:lnTo>
                  <a:lnTo>
                    <a:pt x="189" y="304"/>
                  </a:lnTo>
                  <a:lnTo>
                    <a:pt x="195" y="308"/>
                  </a:lnTo>
                  <a:lnTo>
                    <a:pt x="201" y="312"/>
                  </a:lnTo>
                  <a:lnTo>
                    <a:pt x="209" y="318"/>
                  </a:lnTo>
                  <a:lnTo>
                    <a:pt x="215" y="320"/>
                  </a:lnTo>
                  <a:lnTo>
                    <a:pt x="221" y="323"/>
                  </a:lnTo>
                  <a:lnTo>
                    <a:pt x="227" y="329"/>
                  </a:lnTo>
                  <a:lnTo>
                    <a:pt x="235" y="333"/>
                  </a:lnTo>
                  <a:lnTo>
                    <a:pt x="241" y="337"/>
                  </a:lnTo>
                  <a:lnTo>
                    <a:pt x="248" y="341"/>
                  </a:lnTo>
                  <a:lnTo>
                    <a:pt x="256" y="345"/>
                  </a:lnTo>
                  <a:lnTo>
                    <a:pt x="264" y="349"/>
                  </a:lnTo>
                  <a:lnTo>
                    <a:pt x="270" y="353"/>
                  </a:lnTo>
                  <a:lnTo>
                    <a:pt x="278" y="355"/>
                  </a:lnTo>
                  <a:lnTo>
                    <a:pt x="286" y="359"/>
                  </a:lnTo>
                  <a:lnTo>
                    <a:pt x="294" y="363"/>
                  </a:lnTo>
                  <a:lnTo>
                    <a:pt x="302" y="365"/>
                  </a:lnTo>
                  <a:lnTo>
                    <a:pt x="310" y="369"/>
                  </a:lnTo>
                  <a:lnTo>
                    <a:pt x="318" y="373"/>
                  </a:lnTo>
                  <a:lnTo>
                    <a:pt x="325" y="377"/>
                  </a:lnTo>
                  <a:lnTo>
                    <a:pt x="333" y="381"/>
                  </a:lnTo>
                  <a:lnTo>
                    <a:pt x="341" y="383"/>
                  </a:lnTo>
                  <a:lnTo>
                    <a:pt x="349" y="387"/>
                  </a:lnTo>
                  <a:lnTo>
                    <a:pt x="357" y="391"/>
                  </a:lnTo>
                  <a:lnTo>
                    <a:pt x="367" y="395"/>
                  </a:lnTo>
                  <a:lnTo>
                    <a:pt x="375" y="398"/>
                  </a:lnTo>
                  <a:lnTo>
                    <a:pt x="383" y="400"/>
                  </a:lnTo>
                  <a:lnTo>
                    <a:pt x="393" y="404"/>
                  </a:lnTo>
                  <a:lnTo>
                    <a:pt x="400" y="408"/>
                  </a:lnTo>
                  <a:lnTo>
                    <a:pt x="408" y="410"/>
                  </a:lnTo>
                  <a:lnTo>
                    <a:pt x="416" y="414"/>
                  </a:lnTo>
                  <a:lnTo>
                    <a:pt x="426" y="418"/>
                  </a:lnTo>
                  <a:lnTo>
                    <a:pt x="434" y="420"/>
                  </a:lnTo>
                  <a:lnTo>
                    <a:pt x="442" y="424"/>
                  </a:lnTo>
                  <a:lnTo>
                    <a:pt x="452" y="426"/>
                  </a:lnTo>
                  <a:lnTo>
                    <a:pt x="460" y="430"/>
                  </a:lnTo>
                  <a:lnTo>
                    <a:pt x="469" y="432"/>
                  </a:lnTo>
                  <a:lnTo>
                    <a:pt x="477" y="436"/>
                  </a:lnTo>
                  <a:lnTo>
                    <a:pt x="485" y="440"/>
                  </a:lnTo>
                  <a:lnTo>
                    <a:pt x="495" y="442"/>
                  </a:lnTo>
                  <a:lnTo>
                    <a:pt x="503" y="446"/>
                  </a:lnTo>
                  <a:lnTo>
                    <a:pt x="511" y="448"/>
                  </a:lnTo>
                  <a:lnTo>
                    <a:pt x="521" y="452"/>
                  </a:lnTo>
                  <a:lnTo>
                    <a:pt x="529" y="456"/>
                  </a:lnTo>
                  <a:lnTo>
                    <a:pt x="537" y="458"/>
                  </a:lnTo>
                  <a:lnTo>
                    <a:pt x="544" y="460"/>
                  </a:lnTo>
                  <a:lnTo>
                    <a:pt x="552" y="462"/>
                  </a:lnTo>
                  <a:lnTo>
                    <a:pt x="562" y="464"/>
                  </a:lnTo>
                  <a:lnTo>
                    <a:pt x="568" y="466"/>
                  </a:lnTo>
                  <a:lnTo>
                    <a:pt x="578" y="468"/>
                  </a:lnTo>
                  <a:lnTo>
                    <a:pt x="586" y="470"/>
                  </a:lnTo>
                  <a:lnTo>
                    <a:pt x="594" y="473"/>
                  </a:lnTo>
                  <a:lnTo>
                    <a:pt x="602" y="473"/>
                  </a:lnTo>
                  <a:lnTo>
                    <a:pt x="610" y="475"/>
                  </a:lnTo>
                  <a:lnTo>
                    <a:pt x="618" y="479"/>
                  </a:lnTo>
                  <a:lnTo>
                    <a:pt x="625" y="481"/>
                  </a:lnTo>
                  <a:lnTo>
                    <a:pt x="633" y="481"/>
                  </a:lnTo>
                  <a:lnTo>
                    <a:pt x="641" y="483"/>
                  </a:lnTo>
                  <a:lnTo>
                    <a:pt x="649" y="485"/>
                  </a:lnTo>
                  <a:lnTo>
                    <a:pt x="657" y="487"/>
                  </a:lnTo>
                  <a:lnTo>
                    <a:pt x="663" y="487"/>
                  </a:lnTo>
                  <a:lnTo>
                    <a:pt x="671" y="487"/>
                  </a:lnTo>
                  <a:lnTo>
                    <a:pt x="677" y="489"/>
                  </a:lnTo>
                  <a:lnTo>
                    <a:pt x="683" y="489"/>
                  </a:lnTo>
                  <a:lnTo>
                    <a:pt x="691" y="489"/>
                  </a:lnTo>
                  <a:lnTo>
                    <a:pt x="696" y="491"/>
                  </a:lnTo>
                  <a:lnTo>
                    <a:pt x="702" y="491"/>
                  </a:lnTo>
                  <a:lnTo>
                    <a:pt x="710" y="491"/>
                  </a:lnTo>
                  <a:lnTo>
                    <a:pt x="716" y="491"/>
                  </a:lnTo>
                  <a:lnTo>
                    <a:pt x="722" y="491"/>
                  </a:lnTo>
                  <a:lnTo>
                    <a:pt x="728" y="491"/>
                  </a:lnTo>
                  <a:lnTo>
                    <a:pt x="736" y="491"/>
                  </a:lnTo>
                  <a:lnTo>
                    <a:pt x="746" y="491"/>
                  </a:lnTo>
                  <a:lnTo>
                    <a:pt x="758" y="491"/>
                  </a:lnTo>
                  <a:lnTo>
                    <a:pt x="766" y="487"/>
                  </a:lnTo>
                  <a:lnTo>
                    <a:pt x="775" y="485"/>
                  </a:lnTo>
                  <a:lnTo>
                    <a:pt x="787" y="483"/>
                  </a:lnTo>
                  <a:lnTo>
                    <a:pt x="799" y="481"/>
                  </a:lnTo>
                  <a:lnTo>
                    <a:pt x="809" y="477"/>
                  </a:lnTo>
                  <a:lnTo>
                    <a:pt x="821" y="473"/>
                  </a:lnTo>
                  <a:lnTo>
                    <a:pt x="831" y="471"/>
                  </a:lnTo>
                  <a:lnTo>
                    <a:pt x="843" y="470"/>
                  </a:lnTo>
                  <a:lnTo>
                    <a:pt x="852" y="466"/>
                  </a:lnTo>
                  <a:lnTo>
                    <a:pt x="862" y="464"/>
                  </a:lnTo>
                  <a:lnTo>
                    <a:pt x="872" y="460"/>
                  </a:lnTo>
                  <a:lnTo>
                    <a:pt x="884" y="458"/>
                  </a:lnTo>
                  <a:lnTo>
                    <a:pt x="894" y="454"/>
                  </a:lnTo>
                  <a:lnTo>
                    <a:pt x="906" y="450"/>
                  </a:lnTo>
                  <a:lnTo>
                    <a:pt x="916" y="448"/>
                  </a:lnTo>
                  <a:lnTo>
                    <a:pt x="927" y="446"/>
                  </a:lnTo>
                  <a:lnTo>
                    <a:pt x="937" y="442"/>
                  </a:lnTo>
                  <a:lnTo>
                    <a:pt x="945" y="440"/>
                  </a:lnTo>
                  <a:lnTo>
                    <a:pt x="955" y="438"/>
                  </a:lnTo>
                  <a:lnTo>
                    <a:pt x="965" y="436"/>
                  </a:lnTo>
                  <a:lnTo>
                    <a:pt x="975" y="432"/>
                  </a:lnTo>
                  <a:lnTo>
                    <a:pt x="983" y="432"/>
                  </a:lnTo>
                  <a:lnTo>
                    <a:pt x="991" y="430"/>
                  </a:lnTo>
                  <a:lnTo>
                    <a:pt x="1000" y="430"/>
                  </a:lnTo>
                  <a:lnTo>
                    <a:pt x="1006" y="430"/>
                  </a:lnTo>
                  <a:lnTo>
                    <a:pt x="1014" y="430"/>
                  </a:lnTo>
                  <a:lnTo>
                    <a:pt x="1020" y="430"/>
                  </a:lnTo>
                  <a:lnTo>
                    <a:pt x="1028" y="430"/>
                  </a:lnTo>
                  <a:lnTo>
                    <a:pt x="1032" y="430"/>
                  </a:lnTo>
                  <a:lnTo>
                    <a:pt x="1040" y="432"/>
                  </a:lnTo>
                  <a:lnTo>
                    <a:pt x="1044" y="436"/>
                  </a:lnTo>
                  <a:lnTo>
                    <a:pt x="1048" y="440"/>
                  </a:lnTo>
                  <a:lnTo>
                    <a:pt x="1056" y="444"/>
                  </a:lnTo>
                  <a:lnTo>
                    <a:pt x="1064" y="450"/>
                  </a:lnTo>
                  <a:lnTo>
                    <a:pt x="1070" y="458"/>
                  </a:lnTo>
                  <a:lnTo>
                    <a:pt x="1077" y="466"/>
                  </a:lnTo>
                  <a:lnTo>
                    <a:pt x="1083" y="473"/>
                  </a:lnTo>
                  <a:lnTo>
                    <a:pt x="1087" y="481"/>
                  </a:lnTo>
                  <a:lnTo>
                    <a:pt x="1089" y="487"/>
                  </a:lnTo>
                  <a:lnTo>
                    <a:pt x="1091" y="495"/>
                  </a:lnTo>
                  <a:lnTo>
                    <a:pt x="1089" y="503"/>
                  </a:lnTo>
                  <a:lnTo>
                    <a:pt x="1085" y="509"/>
                  </a:lnTo>
                  <a:lnTo>
                    <a:pt x="1079" y="515"/>
                  </a:lnTo>
                  <a:lnTo>
                    <a:pt x="1072" y="523"/>
                  </a:lnTo>
                  <a:lnTo>
                    <a:pt x="1066" y="523"/>
                  </a:lnTo>
                  <a:lnTo>
                    <a:pt x="1062" y="527"/>
                  </a:lnTo>
                  <a:lnTo>
                    <a:pt x="1054" y="527"/>
                  </a:lnTo>
                  <a:lnTo>
                    <a:pt x="1046" y="531"/>
                  </a:lnTo>
                  <a:lnTo>
                    <a:pt x="1036" y="531"/>
                  </a:lnTo>
                  <a:lnTo>
                    <a:pt x="1028" y="533"/>
                  </a:lnTo>
                  <a:lnTo>
                    <a:pt x="1018" y="533"/>
                  </a:lnTo>
                  <a:lnTo>
                    <a:pt x="1008" y="535"/>
                  </a:lnTo>
                  <a:lnTo>
                    <a:pt x="1002" y="535"/>
                  </a:lnTo>
                  <a:lnTo>
                    <a:pt x="997" y="535"/>
                  </a:lnTo>
                  <a:lnTo>
                    <a:pt x="991" y="535"/>
                  </a:lnTo>
                  <a:lnTo>
                    <a:pt x="985" y="537"/>
                  </a:lnTo>
                  <a:lnTo>
                    <a:pt x="979" y="537"/>
                  </a:lnTo>
                  <a:lnTo>
                    <a:pt x="973" y="539"/>
                  </a:lnTo>
                  <a:lnTo>
                    <a:pt x="967" y="539"/>
                  </a:lnTo>
                  <a:lnTo>
                    <a:pt x="961" y="543"/>
                  </a:lnTo>
                  <a:lnTo>
                    <a:pt x="955" y="543"/>
                  </a:lnTo>
                  <a:lnTo>
                    <a:pt x="949" y="545"/>
                  </a:lnTo>
                  <a:lnTo>
                    <a:pt x="943" y="546"/>
                  </a:lnTo>
                  <a:lnTo>
                    <a:pt x="937" y="548"/>
                  </a:lnTo>
                  <a:lnTo>
                    <a:pt x="931" y="550"/>
                  </a:lnTo>
                  <a:lnTo>
                    <a:pt x="925" y="552"/>
                  </a:lnTo>
                  <a:lnTo>
                    <a:pt x="920" y="554"/>
                  </a:lnTo>
                  <a:lnTo>
                    <a:pt x="914" y="556"/>
                  </a:lnTo>
                  <a:lnTo>
                    <a:pt x="908" y="558"/>
                  </a:lnTo>
                  <a:lnTo>
                    <a:pt x="900" y="560"/>
                  </a:lnTo>
                  <a:lnTo>
                    <a:pt x="894" y="562"/>
                  </a:lnTo>
                  <a:lnTo>
                    <a:pt x="888" y="564"/>
                  </a:lnTo>
                  <a:lnTo>
                    <a:pt x="880" y="566"/>
                  </a:lnTo>
                  <a:lnTo>
                    <a:pt x="874" y="568"/>
                  </a:lnTo>
                  <a:lnTo>
                    <a:pt x="866" y="570"/>
                  </a:lnTo>
                  <a:lnTo>
                    <a:pt x="860" y="574"/>
                  </a:lnTo>
                  <a:lnTo>
                    <a:pt x="852" y="574"/>
                  </a:lnTo>
                  <a:lnTo>
                    <a:pt x="846" y="576"/>
                  </a:lnTo>
                  <a:lnTo>
                    <a:pt x="839" y="578"/>
                  </a:lnTo>
                  <a:lnTo>
                    <a:pt x="831" y="580"/>
                  </a:lnTo>
                  <a:lnTo>
                    <a:pt x="825" y="584"/>
                  </a:lnTo>
                  <a:lnTo>
                    <a:pt x="817" y="586"/>
                  </a:lnTo>
                  <a:lnTo>
                    <a:pt x="809" y="588"/>
                  </a:lnTo>
                  <a:lnTo>
                    <a:pt x="803" y="590"/>
                  </a:lnTo>
                  <a:lnTo>
                    <a:pt x="793" y="590"/>
                  </a:lnTo>
                  <a:lnTo>
                    <a:pt x="785" y="592"/>
                  </a:lnTo>
                  <a:lnTo>
                    <a:pt x="777" y="592"/>
                  </a:lnTo>
                  <a:lnTo>
                    <a:pt x="770" y="594"/>
                  </a:lnTo>
                  <a:lnTo>
                    <a:pt x="760" y="594"/>
                  </a:lnTo>
                  <a:lnTo>
                    <a:pt x="752" y="594"/>
                  </a:lnTo>
                  <a:lnTo>
                    <a:pt x="744" y="596"/>
                  </a:lnTo>
                  <a:lnTo>
                    <a:pt x="736" y="596"/>
                  </a:lnTo>
                  <a:lnTo>
                    <a:pt x="726" y="596"/>
                  </a:lnTo>
                  <a:lnTo>
                    <a:pt x="716" y="596"/>
                  </a:lnTo>
                  <a:lnTo>
                    <a:pt x="706" y="596"/>
                  </a:lnTo>
                  <a:lnTo>
                    <a:pt x="698" y="596"/>
                  </a:lnTo>
                  <a:lnTo>
                    <a:pt x="689" y="596"/>
                  </a:lnTo>
                  <a:lnTo>
                    <a:pt x="679" y="594"/>
                  </a:lnTo>
                  <a:lnTo>
                    <a:pt x="669" y="594"/>
                  </a:lnTo>
                  <a:lnTo>
                    <a:pt x="659" y="594"/>
                  </a:lnTo>
                  <a:lnTo>
                    <a:pt x="649" y="592"/>
                  </a:lnTo>
                  <a:lnTo>
                    <a:pt x="637" y="590"/>
                  </a:lnTo>
                  <a:lnTo>
                    <a:pt x="627" y="588"/>
                  </a:lnTo>
                  <a:lnTo>
                    <a:pt x="618" y="586"/>
                  </a:lnTo>
                  <a:lnTo>
                    <a:pt x="606" y="584"/>
                  </a:lnTo>
                  <a:lnTo>
                    <a:pt x="594" y="580"/>
                  </a:lnTo>
                  <a:lnTo>
                    <a:pt x="584" y="576"/>
                  </a:lnTo>
                  <a:lnTo>
                    <a:pt x="572" y="574"/>
                  </a:lnTo>
                  <a:lnTo>
                    <a:pt x="560" y="570"/>
                  </a:lnTo>
                  <a:lnTo>
                    <a:pt x="548" y="566"/>
                  </a:lnTo>
                  <a:lnTo>
                    <a:pt x="537" y="562"/>
                  </a:lnTo>
                  <a:lnTo>
                    <a:pt x="525" y="556"/>
                  </a:lnTo>
                  <a:lnTo>
                    <a:pt x="511" y="552"/>
                  </a:lnTo>
                  <a:lnTo>
                    <a:pt x="499" y="546"/>
                  </a:lnTo>
                  <a:lnTo>
                    <a:pt x="487" y="541"/>
                  </a:lnTo>
                  <a:lnTo>
                    <a:pt x="475" y="535"/>
                  </a:lnTo>
                  <a:lnTo>
                    <a:pt x="460" y="529"/>
                  </a:lnTo>
                  <a:lnTo>
                    <a:pt x="448" y="523"/>
                  </a:lnTo>
                  <a:lnTo>
                    <a:pt x="436" y="515"/>
                  </a:lnTo>
                  <a:lnTo>
                    <a:pt x="422" y="509"/>
                  </a:lnTo>
                  <a:lnTo>
                    <a:pt x="410" y="503"/>
                  </a:lnTo>
                  <a:lnTo>
                    <a:pt x="398" y="499"/>
                  </a:lnTo>
                  <a:lnTo>
                    <a:pt x="389" y="493"/>
                  </a:lnTo>
                  <a:lnTo>
                    <a:pt x="377" y="487"/>
                  </a:lnTo>
                  <a:lnTo>
                    <a:pt x="367" y="481"/>
                  </a:lnTo>
                  <a:lnTo>
                    <a:pt x="355" y="475"/>
                  </a:lnTo>
                  <a:lnTo>
                    <a:pt x="345" y="471"/>
                  </a:lnTo>
                  <a:lnTo>
                    <a:pt x="337" y="468"/>
                  </a:lnTo>
                  <a:lnTo>
                    <a:pt x="327" y="462"/>
                  </a:lnTo>
                  <a:lnTo>
                    <a:pt x="318" y="458"/>
                  </a:lnTo>
                  <a:lnTo>
                    <a:pt x="310" y="452"/>
                  </a:lnTo>
                  <a:lnTo>
                    <a:pt x="302" y="450"/>
                  </a:lnTo>
                  <a:lnTo>
                    <a:pt x="292" y="444"/>
                  </a:lnTo>
                  <a:lnTo>
                    <a:pt x="284" y="440"/>
                  </a:lnTo>
                  <a:lnTo>
                    <a:pt x="276" y="436"/>
                  </a:lnTo>
                  <a:lnTo>
                    <a:pt x="268" y="432"/>
                  </a:lnTo>
                  <a:lnTo>
                    <a:pt x="260" y="428"/>
                  </a:lnTo>
                  <a:lnTo>
                    <a:pt x="252" y="424"/>
                  </a:lnTo>
                  <a:lnTo>
                    <a:pt x="246" y="420"/>
                  </a:lnTo>
                  <a:lnTo>
                    <a:pt x="241" y="416"/>
                  </a:lnTo>
                  <a:lnTo>
                    <a:pt x="233" y="412"/>
                  </a:lnTo>
                  <a:lnTo>
                    <a:pt x="227" y="408"/>
                  </a:lnTo>
                  <a:lnTo>
                    <a:pt x="221" y="404"/>
                  </a:lnTo>
                  <a:lnTo>
                    <a:pt x="215" y="402"/>
                  </a:lnTo>
                  <a:lnTo>
                    <a:pt x="209" y="398"/>
                  </a:lnTo>
                  <a:lnTo>
                    <a:pt x="203" y="395"/>
                  </a:lnTo>
                  <a:lnTo>
                    <a:pt x="197" y="391"/>
                  </a:lnTo>
                  <a:lnTo>
                    <a:pt x="193" y="387"/>
                  </a:lnTo>
                  <a:lnTo>
                    <a:pt x="181" y="379"/>
                  </a:lnTo>
                  <a:lnTo>
                    <a:pt x="171" y="373"/>
                  </a:lnTo>
                  <a:lnTo>
                    <a:pt x="164" y="365"/>
                  </a:lnTo>
                  <a:lnTo>
                    <a:pt x="154" y="357"/>
                  </a:lnTo>
                  <a:lnTo>
                    <a:pt x="146" y="349"/>
                  </a:lnTo>
                  <a:lnTo>
                    <a:pt x="138" y="341"/>
                  </a:lnTo>
                  <a:lnTo>
                    <a:pt x="130" y="333"/>
                  </a:lnTo>
                  <a:lnTo>
                    <a:pt x="124" y="323"/>
                  </a:lnTo>
                  <a:lnTo>
                    <a:pt x="116" y="316"/>
                  </a:lnTo>
                  <a:lnTo>
                    <a:pt x="108" y="306"/>
                  </a:lnTo>
                  <a:lnTo>
                    <a:pt x="102" y="296"/>
                  </a:lnTo>
                  <a:lnTo>
                    <a:pt x="96" y="286"/>
                  </a:lnTo>
                  <a:lnTo>
                    <a:pt x="89" y="274"/>
                  </a:lnTo>
                  <a:lnTo>
                    <a:pt x="83" y="264"/>
                  </a:lnTo>
                  <a:lnTo>
                    <a:pt x="81" y="258"/>
                  </a:lnTo>
                  <a:lnTo>
                    <a:pt x="77" y="252"/>
                  </a:lnTo>
                  <a:lnTo>
                    <a:pt x="75" y="246"/>
                  </a:lnTo>
                  <a:lnTo>
                    <a:pt x="71" y="241"/>
                  </a:lnTo>
                  <a:lnTo>
                    <a:pt x="67" y="233"/>
                  </a:lnTo>
                  <a:lnTo>
                    <a:pt x="63" y="227"/>
                  </a:lnTo>
                  <a:lnTo>
                    <a:pt x="61" y="221"/>
                  </a:lnTo>
                  <a:lnTo>
                    <a:pt x="57" y="213"/>
                  </a:lnTo>
                  <a:lnTo>
                    <a:pt x="55" y="207"/>
                  </a:lnTo>
                  <a:lnTo>
                    <a:pt x="51" y="201"/>
                  </a:lnTo>
                  <a:lnTo>
                    <a:pt x="47" y="195"/>
                  </a:lnTo>
                  <a:lnTo>
                    <a:pt x="45" y="189"/>
                  </a:lnTo>
                  <a:lnTo>
                    <a:pt x="43" y="183"/>
                  </a:lnTo>
                  <a:lnTo>
                    <a:pt x="39" y="177"/>
                  </a:lnTo>
                  <a:lnTo>
                    <a:pt x="37" y="171"/>
                  </a:lnTo>
                  <a:lnTo>
                    <a:pt x="35" y="166"/>
                  </a:lnTo>
                  <a:lnTo>
                    <a:pt x="31" y="156"/>
                  </a:lnTo>
                  <a:lnTo>
                    <a:pt x="27" y="144"/>
                  </a:lnTo>
                  <a:lnTo>
                    <a:pt x="21" y="132"/>
                  </a:lnTo>
                  <a:lnTo>
                    <a:pt x="19" y="122"/>
                  </a:lnTo>
                  <a:lnTo>
                    <a:pt x="16" y="114"/>
                  </a:lnTo>
                  <a:lnTo>
                    <a:pt x="14" y="104"/>
                  </a:lnTo>
                  <a:lnTo>
                    <a:pt x="10" y="94"/>
                  </a:lnTo>
                  <a:lnTo>
                    <a:pt x="10" y="87"/>
                  </a:lnTo>
                  <a:lnTo>
                    <a:pt x="8" y="79"/>
                  </a:lnTo>
                  <a:lnTo>
                    <a:pt x="6" y="71"/>
                  </a:lnTo>
                  <a:lnTo>
                    <a:pt x="4" y="63"/>
                  </a:lnTo>
                  <a:lnTo>
                    <a:pt x="2" y="55"/>
                  </a:lnTo>
                  <a:lnTo>
                    <a:pt x="2" y="49"/>
                  </a:lnTo>
                  <a:lnTo>
                    <a:pt x="2" y="43"/>
                  </a:lnTo>
                  <a:lnTo>
                    <a:pt x="0" y="37"/>
                  </a:lnTo>
                  <a:lnTo>
                    <a:pt x="0" y="31"/>
                  </a:lnTo>
                  <a:lnTo>
                    <a:pt x="0" y="25"/>
                  </a:lnTo>
                  <a:lnTo>
                    <a:pt x="2" y="21"/>
                  </a:lnTo>
                  <a:lnTo>
                    <a:pt x="2" y="14"/>
                  </a:lnTo>
                  <a:lnTo>
                    <a:pt x="4" y="8"/>
                  </a:lnTo>
                  <a:lnTo>
                    <a:pt x="8" y="2"/>
                  </a:lnTo>
                  <a:lnTo>
                    <a:pt x="10" y="0"/>
                  </a:lnTo>
                  <a:lnTo>
                    <a:pt x="16" y="0"/>
                  </a:lnTo>
                  <a:lnTo>
                    <a:pt x="19" y="4"/>
                  </a:lnTo>
                  <a:lnTo>
                    <a:pt x="19" y="10"/>
                  </a:lnTo>
                  <a:lnTo>
                    <a:pt x="21" y="16"/>
                  </a:lnTo>
                  <a:lnTo>
                    <a:pt x="23" y="21"/>
                  </a:lnTo>
                  <a:lnTo>
                    <a:pt x="25" y="29"/>
                  </a:lnTo>
                  <a:lnTo>
                    <a:pt x="27" y="37"/>
                  </a:lnTo>
                  <a:lnTo>
                    <a:pt x="29" y="45"/>
                  </a:lnTo>
                  <a:lnTo>
                    <a:pt x="31" y="55"/>
                  </a:lnTo>
                  <a:lnTo>
                    <a:pt x="33" y="65"/>
                  </a:lnTo>
                  <a:lnTo>
                    <a:pt x="35" y="75"/>
                  </a:lnTo>
                  <a:lnTo>
                    <a:pt x="37" y="83"/>
                  </a:lnTo>
                  <a:lnTo>
                    <a:pt x="39" y="94"/>
                  </a:lnTo>
                  <a:lnTo>
                    <a:pt x="43" y="104"/>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4" name="Google Shape;1214;p113"/>
            <p:cNvSpPr/>
            <p:nvPr/>
          </p:nvSpPr>
          <p:spPr>
            <a:xfrm>
              <a:off x="1464" y="1825"/>
              <a:ext cx="1972" cy="1326"/>
            </a:xfrm>
            <a:custGeom>
              <a:rect b="b" l="l" r="r" t="t"/>
              <a:pathLst>
                <a:path extrusionOk="0" h="1326" w="1972">
                  <a:moveTo>
                    <a:pt x="1014" y="708"/>
                  </a:moveTo>
                  <a:lnTo>
                    <a:pt x="1018" y="710"/>
                  </a:lnTo>
                  <a:lnTo>
                    <a:pt x="1024" y="712"/>
                  </a:lnTo>
                  <a:lnTo>
                    <a:pt x="1032" y="716"/>
                  </a:lnTo>
                  <a:lnTo>
                    <a:pt x="1040" y="722"/>
                  </a:lnTo>
                  <a:lnTo>
                    <a:pt x="1048" y="724"/>
                  </a:lnTo>
                  <a:lnTo>
                    <a:pt x="1058" y="730"/>
                  </a:lnTo>
                  <a:lnTo>
                    <a:pt x="1066" y="736"/>
                  </a:lnTo>
                  <a:lnTo>
                    <a:pt x="1078" y="742"/>
                  </a:lnTo>
                  <a:lnTo>
                    <a:pt x="1087" y="748"/>
                  </a:lnTo>
                  <a:lnTo>
                    <a:pt x="1099" y="754"/>
                  </a:lnTo>
                  <a:lnTo>
                    <a:pt x="1105" y="758"/>
                  </a:lnTo>
                  <a:lnTo>
                    <a:pt x="1111" y="760"/>
                  </a:lnTo>
                  <a:lnTo>
                    <a:pt x="1119" y="764"/>
                  </a:lnTo>
                  <a:lnTo>
                    <a:pt x="1125" y="768"/>
                  </a:lnTo>
                  <a:lnTo>
                    <a:pt x="1131" y="772"/>
                  </a:lnTo>
                  <a:lnTo>
                    <a:pt x="1137" y="774"/>
                  </a:lnTo>
                  <a:lnTo>
                    <a:pt x="1143" y="777"/>
                  </a:lnTo>
                  <a:lnTo>
                    <a:pt x="1149" y="781"/>
                  </a:lnTo>
                  <a:lnTo>
                    <a:pt x="1155" y="785"/>
                  </a:lnTo>
                  <a:lnTo>
                    <a:pt x="1162" y="789"/>
                  </a:lnTo>
                  <a:lnTo>
                    <a:pt x="1168" y="793"/>
                  </a:lnTo>
                  <a:lnTo>
                    <a:pt x="1176" y="797"/>
                  </a:lnTo>
                  <a:lnTo>
                    <a:pt x="1182" y="801"/>
                  </a:lnTo>
                  <a:lnTo>
                    <a:pt x="1188" y="805"/>
                  </a:lnTo>
                  <a:lnTo>
                    <a:pt x="1194" y="809"/>
                  </a:lnTo>
                  <a:lnTo>
                    <a:pt x="1202" y="813"/>
                  </a:lnTo>
                  <a:lnTo>
                    <a:pt x="1208" y="817"/>
                  </a:lnTo>
                  <a:lnTo>
                    <a:pt x="1216" y="821"/>
                  </a:lnTo>
                  <a:lnTo>
                    <a:pt x="1222" y="825"/>
                  </a:lnTo>
                  <a:lnTo>
                    <a:pt x="1230" y="829"/>
                  </a:lnTo>
                  <a:lnTo>
                    <a:pt x="1236" y="833"/>
                  </a:lnTo>
                  <a:lnTo>
                    <a:pt x="1241" y="837"/>
                  </a:lnTo>
                  <a:lnTo>
                    <a:pt x="1247" y="841"/>
                  </a:lnTo>
                  <a:lnTo>
                    <a:pt x="1255" y="845"/>
                  </a:lnTo>
                  <a:lnTo>
                    <a:pt x="1261" y="849"/>
                  </a:lnTo>
                  <a:lnTo>
                    <a:pt x="1267" y="852"/>
                  </a:lnTo>
                  <a:lnTo>
                    <a:pt x="1273" y="856"/>
                  </a:lnTo>
                  <a:lnTo>
                    <a:pt x="1281" y="860"/>
                  </a:lnTo>
                  <a:lnTo>
                    <a:pt x="1285" y="864"/>
                  </a:lnTo>
                  <a:lnTo>
                    <a:pt x="1291" y="868"/>
                  </a:lnTo>
                  <a:lnTo>
                    <a:pt x="1299" y="872"/>
                  </a:lnTo>
                  <a:lnTo>
                    <a:pt x="1305" y="876"/>
                  </a:lnTo>
                  <a:lnTo>
                    <a:pt x="1309" y="878"/>
                  </a:lnTo>
                  <a:lnTo>
                    <a:pt x="1316" y="882"/>
                  </a:lnTo>
                  <a:lnTo>
                    <a:pt x="1320" y="886"/>
                  </a:lnTo>
                  <a:lnTo>
                    <a:pt x="1326" y="890"/>
                  </a:lnTo>
                  <a:lnTo>
                    <a:pt x="1338" y="898"/>
                  </a:lnTo>
                  <a:lnTo>
                    <a:pt x="1348" y="906"/>
                  </a:lnTo>
                  <a:lnTo>
                    <a:pt x="1356" y="912"/>
                  </a:lnTo>
                  <a:lnTo>
                    <a:pt x="1368" y="920"/>
                  </a:lnTo>
                  <a:lnTo>
                    <a:pt x="1376" y="924"/>
                  </a:lnTo>
                  <a:lnTo>
                    <a:pt x="1384" y="929"/>
                  </a:lnTo>
                  <a:lnTo>
                    <a:pt x="1391" y="935"/>
                  </a:lnTo>
                  <a:lnTo>
                    <a:pt x="1401" y="941"/>
                  </a:lnTo>
                  <a:lnTo>
                    <a:pt x="1409" y="947"/>
                  </a:lnTo>
                  <a:lnTo>
                    <a:pt x="1419" y="953"/>
                  </a:lnTo>
                  <a:lnTo>
                    <a:pt x="1429" y="959"/>
                  </a:lnTo>
                  <a:lnTo>
                    <a:pt x="1437" y="965"/>
                  </a:lnTo>
                  <a:lnTo>
                    <a:pt x="1445" y="971"/>
                  </a:lnTo>
                  <a:lnTo>
                    <a:pt x="1455" y="975"/>
                  </a:lnTo>
                  <a:lnTo>
                    <a:pt x="1462" y="981"/>
                  </a:lnTo>
                  <a:lnTo>
                    <a:pt x="1472" y="987"/>
                  </a:lnTo>
                  <a:lnTo>
                    <a:pt x="1480" y="993"/>
                  </a:lnTo>
                  <a:lnTo>
                    <a:pt x="1490" y="997"/>
                  </a:lnTo>
                  <a:lnTo>
                    <a:pt x="1500" y="1003"/>
                  </a:lnTo>
                  <a:lnTo>
                    <a:pt x="1508" y="1008"/>
                  </a:lnTo>
                  <a:lnTo>
                    <a:pt x="1518" y="1012"/>
                  </a:lnTo>
                  <a:lnTo>
                    <a:pt x="1526" y="1016"/>
                  </a:lnTo>
                  <a:lnTo>
                    <a:pt x="1536" y="1022"/>
                  </a:lnTo>
                  <a:lnTo>
                    <a:pt x="1545" y="1026"/>
                  </a:lnTo>
                  <a:lnTo>
                    <a:pt x="1553" y="1028"/>
                  </a:lnTo>
                  <a:lnTo>
                    <a:pt x="1563" y="1032"/>
                  </a:lnTo>
                  <a:lnTo>
                    <a:pt x="1571" y="1036"/>
                  </a:lnTo>
                  <a:lnTo>
                    <a:pt x="1581" y="1040"/>
                  </a:lnTo>
                  <a:lnTo>
                    <a:pt x="1589" y="1042"/>
                  </a:lnTo>
                  <a:lnTo>
                    <a:pt x="1599" y="1046"/>
                  </a:lnTo>
                  <a:lnTo>
                    <a:pt x="1609" y="1048"/>
                  </a:lnTo>
                  <a:lnTo>
                    <a:pt x="1616" y="1050"/>
                  </a:lnTo>
                  <a:lnTo>
                    <a:pt x="1626" y="1050"/>
                  </a:lnTo>
                  <a:lnTo>
                    <a:pt x="1636" y="1052"/>
                  </a:lnTo>
                  <a:lnTo>
                    <a:pt x="1646" y="1054"/>
                  </a:lnTo>
                  <a:lnTo>
                    <a:pt x="1654" y="1054"/>
                  </a:lnTo>
                  <a:lnTo>
                    <a:pt x="1662" y="1054"/>
                  </a:lnTo>
                  <a:lnTo>
                    <a:pt x="1672" y="1052"/>
                  </a:lnTo>
                  <a:lnTo>
                    <a:pt x="1682" y="1050"/>
                  </a:lnTo>
                  <a:lnTo>
                    <a:pt x="1691" y="1048"/>
                  </a:lnTo>
                  <a:lnTo>
                    <a:pt x="1699" y="1046"/>
                  </a:lnTo>
                  <a:lnTo>
                    <a:pt x="1711" y="1042"/>
                  </a:lnTo>
                  <a:lnTo>
                    <a:pt x="1719" y="1036"/>
                  </a:lnTo>
                  <a:lnTo>
                    <a:pt x="1731" y="1032"/>
                  </a:lnTo>
                  <a:lnTo>
                    <a:pt x="1739" y="1026"/>
                  </a:lnTo>
                  <a:lnTo>
                    <a:pt x="1749" y="1020"/>
                  </a:lnTo>
                  <a:lnTo>
                    <a:pt x="1759" y="1012"/>
                  </a:lnTo>
                  <a:lnTo>
                    <a:pt x="1768" y="1006"/>
                  </a:lnTo>
                  <a:lnTo>
                    <a:pt x="1778" y="997"/>
                  </a:lnTo>
                  <a:lnTo>
                    <a:pt x="1786" y="989"/>
                  </a:lnTo>
                  <a:lnTo>
                    <a:pt x="1796" y="981"/>
                  </a:lnTo>
                  <a:lnTo>
                    <a:pt x="1806" y="971"/>
                  </a:lnTo>
                  <a:lnTo>
                    <a:pt x="1814" y="961"/>
                  </a:lnTo>
                  <a:lnTo>
                    <a:pt x="1824" y="951"/>
                  </a:lnTo>
                  <a:lnTo>
                    <a:pt x="1834" y="939"/>
                  </a:lnTo>
                  <a:lnTo>
                    <a:pt x="1843" y="929"/>
                  </a:lnTo>
                  <a:lnTo>
                    <a:pt x="1845" y="924"/>
                  </a:lnTo>
                  <a:lnTo>
                    <a:pt x="1851" y="918"/>
                  </a:lnTo>
                  <a:lnTo>
                    <a:pt x="1855" y="912"/>
                  </a:lnTo>
                  <a:lnTo>
                    <a:pt x="1859" y="906"/>
                  </a:lnTo>
                  <a:lnTo>
                    <a:pt x="1863" y="900"/>
                  </a:lnTo>
                  <a:lnTo>
                    <a:pt x="1869" y="894"/>
                  </a:lnTo>
                  <a:lnTo>
                    <a:pt x="1873" y="888"/>
                  </a:lnTo>
                  <a:lnTo>
                    <a:pt x="1877" y="882"/>
                  </a:lnTo>
                  <a:lnTo>
                    <a:pt x="1881" y="876"/>
                  </a:lnTo>
                  <a:lnTo>
                    <a:pt x="1885" y="868"/>
                  </a:lnTo>
                  <a:lnTo>
                    <a:pt x="1889" y="862"/>
                  </a:lnTo>
                  <a:lnTo>
                    <a:pt x="1893" y="856"/>
                  </a:lnTo>
                  <a:lnTo>
                    <a:pt x="1897" y="851"/>
                  </a:lnTo>
                  <a:lnTo>
                    <a:pt x="1901" y="845"/>
                  </a:lnTo>
                  <a:lnTo>
                    <a:pt x="1905" y="839"/>
                  </a:lnTo>
                  <a:lnTo>
                    <a:pt x="1909" y="833"/>
                  </a:lnTo>
                  <a:lnTo>
                    <a:pt x="1913" y="825"/>
                  </a:lnTo>
                  <a:lnTo>
                    <a:pt x="1915" y="817"/>
                  </a:lnTo>
                  <a:lnTo>
                    <a:pt x="1918" y="811"/>
                  </a:lnTo>
                  <a:lnTo>
                    <a:pt x="1922" y="805"/>
                  </a:lnTo>
                  <a:lnTo>
                    <a:pt x="1924" y="797"/>
                  </a:lnTo>
                  <a:lnTo>
                    <a:pt x="1930" y="791"/>
                  </a:lnTo>
                  <a:lnTo>
                    <a:pt x="1932" y="785"/>
                  </a:lnTo>
                  <a:lnTo>
                    <a:pt x="1936" y="777"/>
                  </a:lnTo>
                  <a:lnTo>
                    <a:pt x="1938" y="770"/>
                  </a:lnTo>
                  <a:lnTo>
                    <a:pt x="1942" y="762"/>
                  </a:lnTo>
                  <a:lnTo>
                    <a:pt x="1944" y="756"/>
                  </a:lnTo>
                  <a:lnTo>
                    <a:pt x="1946" y="748"/>
                  </a:lnTo>
                  <a:lnTo>
                    <a:pt x="1948" y="740"/>
                  </a:lnTo>
                  <a:lnTo>
                    <a:pt x="1950" y="732"/>
                  </a:lnTo>
                  <a:lnTo>
                    <a:pt x="1954" y="726"/>
                  </a:lnTo>
                  <a:lnTo>
                    <a:pt x="1956" y="718"/>
                  </a:lnTo>
                  <a:lnTo>
                    <a:pt x="1958" y="710"/>
                  </a:lnTo>
                  <a:lnTo>
                    <a:pt x="1960" y="702"/>
                  </a:lnTo>
                  <a:lnTo>
                    <a:pt x="1960" y="693"/>
                  </a:lnTo>
                  <a:lnTo>
                    <a:pt x="1962" y="687"/>
                  </a:lnTo>
                  <a:lnTo>
                    <a:pt x="1964" y="679"/>
                  </a:lnTo>
                  <a:lnTo>
                    <a:pt x="1966" y="669"/>
                  </a:lnTo>
                  <a:lnTo>
                    <a:pt x="1966" y="661"/>
                  </a:lnTo>
                  <a:lnTo>
                    <a:pt x="1968" y="653"/>
                  </a:lnTo>
                  <a:lnTo>
                    <a:pt x="1968" y="645"/>
                  </a:lnTo>
                  <a:lnTo>
                    <a:pt x="1970" y="637"/>
                  </a:lnTo>
                  <a:lnTo>
                    <a:pt x="1970" y="627"/>
                  </a:lnTo>
                  <a:lnTo>
                    <a:pt x="1970" y="620"/>
                  </a:lnTo>
                  <a:lnTo>
                    <a:pt x="1970" y="610"/>
                  </a:lnTo>
                  <a:lnTo>
                    <a:pt x="1970" y="602"/>
                  </a:lnTo>
                  <a:lnTo>
                    <a:pt x="1970" y="594"/>
                  </a:lnTo>
                  <a:lnTo>
                    <a:pt x="1972" y="584"/>
                  </a:lnTo>
                  <a:lnTo>
                    <a:pt x="1970" y="576"/>
                  </a:lnTo>
                  <a:lnTo>
                    <a:pt x="1970" y="566"/>
                  </a:lnTo>
                  <a:lnTo>
                    <a:pt x="1970" y="558"/>
                  </a:lnTo>
                  <a:lnTo>
                    <a:pt x="1970" y="551"/>
                  </a:lnTo>
                  <a:lnTo>
                    <a:pt x="1968" y="541"/>
                  </a:lnTo>
                  <a:lnTo>
                    <a:pt x="1968" y="533"/>
                  </a:lnTo>
                  <a:lnTo>
                    <a:pt x="1966" y="523"/>
                  </a:lnTo>
                  <a:lnTo>
                    <a:pt x="1966" y="515"/>
                  </a:lnTo>
                  <a:lnTo>
                    <a:pt x="1964" y="505"/>
                  </a:lnTo>
                  <a:lnTo>
                    <a:pt x="1962" y="495"/>
                  </a:lnTo>
                  <a:lnTo>
                    <a:pt x="1960" y="487"/>
                  </a:lnTo>
                  <a:lnTo>
                    <a:pt x="1958" y="477"/>
                  </a:lnTo>
                  <a:lnTo>
                    <a:pt x="1956" y="468"/>
                  </a:lnTo>
                  <a:lnTo>
                    <a:pt x="1954" y="458"/>
                  </a:lnTo>
                  <a:lnTo>
                    <a:pt x="1950" y="450"/>
                  </a:lnTo>
                  <a:lnTo>
                    <a:pt x="1948" y="440"/>
                  </a:lnTo>
                  <a:lnTo>
                    <a:pt x="1946" y="432"/>
                  </a:lnTo>
                  <a:lnTo>
                    <a:pt x="1942" y="422"/>
                  </a:lnTo>
                  <a:lnTo>
                    <a:pt x="1940" y="412"/>
                  </a:lnTo>
                  <a:lnTo>
                    <a:pt x="1936" y="404"/>
                  </a:lnTo>
                  <a:lnTo>
                    <a:pt x="1932" y="395"/>
                  </a:lnTo>
                  <a:lnTo>
                    <a:pt x="1930" y="387"/>
                  </a:lnTo>
                  <a:lnTo>
                    <a:pt x="1924" y="377"/>
                  </a:lnTo>
                  <a:lnTo>
                    <a:pt x="1922" y="369"/>
                  </a:lnTo>
                  <a:lnTo>
                    <a:pt x="1916" y="361"/>
                  </a:lnTo>
                  <a:lnTo>
                    <a:pt x="1913" y="351"/>
                  </a:lnTo>
                  <a:lnTo>
                    <a:pt x="1909" y="341"/>
                  </a:lnTo>
                  <a:lnTo>
                    <a:pt x="1905" y="333"/>
                  </a:lnTo>
                  <a:lnTo>
                    <a:pt x="1899" y="324"/>
                  </a:lnTo>
                  <a:lnTo>
                    <a:pt x="1895" y="316"/>
                  </a:lnTo>
                  <a:lnTo>
                    <a:pt x="1889" y="308"/>
                  </a:lnTo>
                  <a:lnTo>
                    <a:pt x="1885" y="300"/>
                  </a:lnTo>
                  <a:lnTo>
                    <a:pt x="1879" y="290"/>
                  </a:lnTo>
                  <a:lnTo>
                    <a:pt x="1873" y="282"/>
                  </a:lnTo>
                  <a:lnTo>
                    <a:pt x="1867" y="274"/>
                  </a:lnTo>
                  <a:lnTo>
                    <a:pt x="1861" y="264"/>
                  </a:lnTo>
                  <a:lnTo>
                    <a:pt x="1853" y="256"/>
                  </a:lnTo>
                  <a:lnTo>
                    <a:pt x="1847" y="249"/>
                  </a:lnTo>
                  <a:lnTo>
                    <a:pt x="1841" y="241"/>
                  </a:lnTo>
                  <a:lnTo>
                    <a:pt x="1836" y="233"/>
                  </a:lnTo>
                  <a:lnTo>
                    <a:pt x="1828" y="223"/>
                  </a:lnTo>
                  <a:lnTo>
                    <a:pt x="1820" y="217"/>
                  </a:lnTo>
                  <a:lnTo>
                    <a:pt x="1812" y="207"/>
                  </a:lnTo>
                  <a:lnTo>
                    <a:pt x="1804" y="201"/>
                  </a:lnTo>
                  <a:lnTo>
                    <a:pt x="1794" y="193"/>
                  </a:lnTo>
                  <a:lnTo>
                    <a:pt x="1788" y="185"/>
                  </a:lnTo>
                  <a:lnTo>
                    <a:pt x="1778" y="179"/>
                  </a:lnTo>
                  <a:lnTo>
                    <a:pt x="1770" y="174"/>
                  </a:lnTo>
                  <a:lnTo>
                    <a:pt x="1763" y="166"/>
                  </a:lnTo>
                  <a:lnTo>
                    <a:pt x="1753" y="158"/>
                  </a:lnTo>
                  <a:lnTo>
                    <a:pt x="1743" y="152"/>
                  </a:lnTo>
                  <a:lnTo>
                    <a:pt x="1735" y="146"/>
                  </a:lnTo>
                  <a:lnTo>
                    <a:pt x="1725" y="140"/>
                  </a:lnTo>
                  <a:lnTo>
                    <a:pt x="1717" y="134"/>
                  </a:lnTo>
                  <a:lnTo>
                    <a:pt x="1707" y="128"/>
                  </a:lnTo>
                  <a:lnTo>
                    <a:pt x="1697" y="124"/>
                  </a:lnTo>
                  <a:lnTo>
                    <a:pt x="1688" y="116"/>
                  </a:lnTo>
                  <a:lnTo>
                    <a:pt x="1678" y="110"/>
                  </a:lnTo>
                  <a:lnTo>
                    <a:pt x="1668" y="106"/>
                  </a:lnTo>
                  <a:lnTo>
                    <a:pt x="1658" y="100"/>
                  </a:lnTo>
                  <a:lnTo>
                    <a:pt x="1648" y="95"/>
                  </a:lnTo>
                  <a:lnTo>
                    <a:pt x="1638" y="91"/>
                  </a:lnTo>
                  <a:lnTo>
                    <a:pt x="1628" y="87"/>
                  </a:lnTo>
                  <a:lnTo>
                    <a:pt x="1618" y="83"/>
                  </a:lnTo>
                  <a:lnTo>
                    <a:pt x="1607" y="77"/>
                  </a:lnTo>
                  <a:lnTo>
                    <a:pt x="1597" y="73"/>
                  </a:lnTo>
                  <a:lnTo>
                    <a:pt x="1587" y="69"/>
                  </a:lnTo>
                  <a:lnTo>
                    <a:pt x="1577" y="65"/>
                  </a:lnTo>
                  <a:lnTo>
                    <a:pt x="1567" y="61"/>
                  </a:lnTo>
                  <a:lnTo>
                    <a:pt x="1557" y="57"/>
                  </a:lnTo>
                  <a:lnTo>
                    <a:pt x="1545" y="53"/>
                  </a:lnTo>
                  <a:lnTo>
                    <a:pt x="1538" y="51"/>
                  </a:lnTo>
                  <a:lnTo>
                    <a:pt x="1526" y="47"/>
                  </a:lnTo>
                  <a:lnTo>
                    <a:pt x="1516" y="43"/>
                  </a:lnTo>
                  <a:lnTo>
                    <a:pt x="1504" y="41"/>
                  </a:lnTo>
                  <a:lnTo>
                    <a:pt x="1496" y="37"/>
                  </a:lnTo>
                  <a:lnTo>
                    <a:pt x="1484" y="33"/>
                  </a:lnTo>
                  <a:lnTo>
                    <a:pt x="1474" y="31"/>
                  </a:lnTo>
                  <a:lnTo>
                    <a:pt x="1464" y="29"/>
                  </a:lnTo>
                  <a:lnTo>
                    <a:pt x="1455" y="27"/>
                  </a:lnTo>
                  <a:lnTo>
                    <a:pt x="1445" y="23"/>
                  </a:lnTo>
                  <a:lnTo>
                    <a:pt x="1435" y="22"/>
                  </a:lnTo>
                  <a:lnTo>
                    <a:pt x="1425" y="20"/>
                  </a:lnTo>
                  <a:lnTo>
                    <a:pt x="1415" y="18"/>
                  </a:lnTo>
                  <a:lnTo>
                    <a:pt x="1407" y="16"/>
                  </a:lnTo>
                  <a:lnTo>
                    <a:pt x="1397" y="14"/>
                  </a:lnTo>
                  <a:lnTo>
                    <a:pt x="1387" y="12"/>
                  </a:lnTo>
                  <a:lnTo>
                    <a:pt x="1380" y="12"/>
                  </a:lnTo>
                  <a:lnTo>
                    <a:pt x="1370" y="10"/>
                  </a:lnTo>
                  <a:lnTo>
                    <a:pt x="1362" y="8"/>
                  </a:lnTo>
                  <a:lnTo>
                    <a:pt x="1352" y="6"/>
                  </a:lnTo>
                  <a:lnTo>
                    <a:pt x="1344" y="6"/>
                  </a:lnTo>
                  <a:lnTo>
                    <a:pt x="1334" y="4"/>
                  </a:lnTo>
                  <a:lnTo>
                    <a:pt x="1326" y="4"/>
                  </a:lnTo>
                  <a:lnTo>
                    <a:pt x="1318" y="2"/>
                  </a:lnTo>
                  <a:lnTo>
                    <a:pt x="1311" y="2"/>
                  </a:lnTo>
                  <a:lnTo>
                    <a:pt x="1303" y="2"/>
                  </a:lnTo>
                  <a:lnTo>
                    <a:pt x="1297" y="0"/>
                  </a:lnTo>
                  <a:lnTo>
                    <a:pt x="1289" y="0"/>
                  </a:lnTo>
                  <a:lnTo>
                    <a:pt x="1283" y="0"/>
                  </a:lnTo>
                  <a:lnTo>
                    <a:pt x="1275" y="0"/>
                  </a:lnTo>
                  <a:lnTo>
                    <a:pt x="1269" y="0"/>
                  </a:lnTo>
                  <a:lnTo>
                    <a:pt x="1263" y="0"/>
                  </a:lnTo>
                  <a:lnTo>
                    <a:pt x="1257" y="0"/>
                  </a:lnTo>
                  <a:lnTo>
                    <a:pt x="1251" y="0"/>
                  </a:lnTo>
                  <a:lnTo>
                    <a:pt x="1243" y="0"/>
                  </a:lnTo>
                  <a:lnTo>
                    <a:pt x="1237" y="0"/>
                  </a:lnTo>
                  <a:lnTo>
                    <a:pt x="1232" y="0"/>
                  </a:lnTo>
                  <a:lnTo>
                    <a:pt x="1224" y="0"/>
                  </a:lnTo>
                  <a:lnTo>
                    <a:pt x="1216" y="0"/>
                  </a:lnTo>
                  <a:lnTo>
                    <a:pt x="1210" y="0"/>
                  </a:lnTo>
                  <a:lnTo>
                    <a:pt x="1202" y="0"/>
                  </a:lnTo>
                  <a:lnTo>
                    <a:pt x="1194" y="0"/>
                  </a:lnTo>
                  <a:lnTo>
                    <a:pt x="1188" y="0"/>
                  </a:lnTo>
                  <a:lnTo>
                    <a:pt x="1178" y="0"/>
                  </a:lnTo>
                  <a:lnTo>
                    <a:pt x="1172" y="0"/>
                  </a:lnTo>
                  <a:lnTo>
                    <a:pt x="1162" y="0"/>
                  </a:lnTo>
                  <a:lnTo>
                    <a:pt x="1155" y="0"/>
                  </a:lnTo>
                  <a:lnTo>
                    <a:pt x="1147" y="0"/>
                  </a:lnTo>
                  <a:lnTo>
                    <a:pt x="1139" y="2"/>
                  </a:lnTo>
                  <a:lnTo>
                    <a:pt x="1129" y="2"/>
                  </a:lnTo>
                  <a:lnTo>
                    <a:pt x="1121" y="2"/>
                  </a:lnTo>
                  <a:lnTo>
                    <a:pt x="1111" y="2"/>
                  </a:lnTo>
                  <a:lnTo>
                    <a:pt x="1103" y="2"/>
                  </a:lnTo>
                  <a:lnTo>
                    <a:pt x="1095" y="2"/>
                  </a:lnTo>
                  <a:lnTo>
                    <a:pt x="1085" y="2"/>
                  </a:lnTo>
                  <a:lnTo>
                    <a:pt x="1078" y="2"/>
                  </a:lnTo>
                  <a:lnTo>
                    <a:pt x="1068" y="4"/>
                  </a:lnTo>
                  <a:lnTo>
                    <a:pt x="1060" y="4"/>
                  </a:lnTo>
                  <a:lnTo>
                    <a:pt x="1050" y="4"/>
                  </a:lnTo>
                  <a:lnTo>
                    <a:pt x="1040" y="4"/>
                  </a:lnTo>
                  <a:lnTo>
                    <a:pt x="1032" y="4"/>
                  </a:lnTo>
                  <a:lnTo>
                    <a:pt x="1022" y="4"/>
                  </a:lnTo>
                  <a:lnTo>
                    <a:pt x="1014" y="6"/>
                  </a:lnTo>
                  <a:lnTo>
                    <a:pt x="1005" y="6"/>
                  </a:lnTo>
                  <a:lnTo>
                    <a:pt x="997" y="6"/>
                  </a:lnTo>
                  <a:lnTo>
                    <a:pt x="989" y="6"/>
                  </a:lnTo>
                  <a:lnTo>
                    <a:pt x="979" y="6"/>
                  </a:lnTo>
                  <a:lnTo>
                    <a:pt x="969" y="6"/>
                  </a:lnTo>
                  <a:lnTo>
                    <a:pt x="961" y="6"/>
                  </a:lnTo>
                  <a:lnTo>
                    <a:pt x="951" y="6"/>
                  </a:lnTo>
                  <a:lnTo>
                    <a:pt x="943" y="8"/>
                  </a:lnTo>
                  <a:lnTo>
                    <a:pt x="935" y="8"/>
                  </a:lnTo>
                  <a:lnTo>
                    <a:pt x="928" y="8"/>
                  </a:lnTo>
                  <a:lnTo>
                    <a:pt x="920" y="8"/>
                  </a:lnTo>
                  <a:lnTo>
                    <a:pt x="910" y="8"/>
                  </a:lnTo>
                  <a:lnTo>
                    <a:pt x="902" y="8"/>
                  </a:lnTo>
                  <a:lnTo>
                    <a:pt x="894" y="10"/>
                  </a:lnTo>
                  <a:lnTo>
                    <a:pt x="886" y="10"/>
                  </a:lnTo>
                  <a:lnTo>
                    <a:pt x="880" y="10"/>
                  </a:lnTo>
                  <a:lnTo>
                    <a:pt x="872" y="12"/>
                  </a:lnTo>
                  <a:lnTo>
                    <a:pt x="866" y="12"/>
                  </a:lnTo>
                  <a:lnTo>
                    <a:pt x="858" y="12"/>
                  </a:lnTo>
                  <a:lnTo>
                    <a:pt x="851" y="14"/>
                  </a:lnTo>
                  <a:lnTo>
                    <a:pt x="845" y="14"/>
                  </a:lnTo>
                  <a:lnTo>
                    <a:pt x="839" y="16"/>
                  </a:lnTo>
                  <a:lnTo>
                    <a:pt x="833" y="16"/>
                  </a:lnTo>
                  <a:lnTo>
                    <a:pt x="827" y="18"/>
                  </a:lnTo>
                  <a:lnTo>
                    <a:pt x="821" y="18"/>
                  </a:lnTo>
                  <a:lnTo>
                    <a:pt x="817" y="20"/>
                  </a:lnTo>
                  <a:lnTo>
                    <a:pt x="805" y="20"/>
                  </a:lnTo>
                  <a:lnTo>
                    <a:pt x="797" y="22"/>
                  </a:lnTo>
                  <a:lnTo>
                    <a:pt x="787" y="23"/>
                  </a:lnTo>
                  <a:lnTo>
                    <a:pt x="782" y="25"/>
                  </a:lnTo>
                  <a:lnTo>
                    <a:pt x="776" y="27"/>
                  </a:lnTo>
                  <a:lnTo>
                    <a:pt x="770" y="29"/>
                  </a:lnTo>
                  <a:lnTo>
                    <a:pt x="762" y="29"/>
                  </a:lnTo>
                  <a:lnTo>
                    <a:pt x="756" y="33"/>
                  </a:lnTo>
                  <a:lnTo>
                    <a:pt x="748" y="35"/>
                  </a:lnTo>
                  <a:lnTo>
                    <a:pt x="742" y="37"/>
                  </a:lnTo>
                  <a:lnTo>
                    <a:pt x="736" y="41"/>
                  </a:lnTo>
                  <a:lnTo>
                    <a:pt x="730" y="43"/>
                  </a:lnTo>
                  <a:lnTo>
                    <a:pt x="722" y="45"/>
                  </a:lnTo>
                  <a:lnTo>
                    <a:pt x="714" y="47"/>
                  </a:lnTo>
                  <a:lnTo>
                    <a:pt x="708" y="51"/>
                  </a:lnTo>
                  <a:lnTo>
                    <a:pt x="703" y="53"/>
                  </a:lnTo>
                  <a:lnTo>
                    <a:pt x="695" y="55"/>
                  </a:lnTo>
                  <a:lnTo>
                    <a:pt x="687" y="59"/>
                  </a:lnTo>
                  <a:lnTo>
                    <a:pt x="681" y="63"/>
                  </a:lnTo>
                  <a:lnTo>
                    <a:pt x="673" y="65"/>
                  </a:lnTo>
                  <a:lnTo>
                    <a:pt x="665" y="67"/>
                  </a:lnTo>
                  <a:lnTo>
                    <a:pt x="659" y="69"/>
                  </a:lnTo>
                  <a:lnTo>
                    <a:pt x="651" y="71"/>
                  </a:lnTo>
                  <a:lnTo>
                    <a:pt x="643" y="75"/>
                  </a:lnTo>
                  <a:lnTo>
                    <a:pt x="635" y="77"/>
                  </a:lnTo>
                  <a:lnTo>
                    <a:pt x="628" y="79"/>
                  </a:lnTo>
                  <a:lnTo>
                    <a:pt x="622" y="83"/>
                  </a:lnTo>
                  <a:lnTo>
                    <a:pt x="614" y="85"/>
                  </a:lnTo>
                  <a:lnTo>
                    <a:pt x="606" y="87"/>
                  </a:lnTo>
                  <a:lnTo>
                    <a:pt x="598" y="89"/>
                  </a:lnTo>
                  <a:lnTo>
                    <a:pt x="590" y="91"/>
                  </a:lnTo>
                  <a:lnTo>
                    <a:pt x="582" y="93"/>
                  </a:lnTo>
                  <a:lnTo>
                    <a:pt x="574" y="95"/>
                  </a:lnTo>
                  <a:lnTo>
                    <a:pt x="566" y="97"/>
                  </a:lnTo>
                  <a:lnTo>
                    <a:pt x="558" y="97"/>
                  </a:lnTo>
                  <a:lnTo>
                    <a:pt x="551" y="100"/>
                  </a:lnTo>
                  <a:lnTo>
                    <a:pt x="541" y="100"/>
                  </a:lnTo>
                  <a:lnTo>
                    <a:pt x="533" y="100"/>
                  </a:lnTo>
                  <a:lnTo>
                    <a:pt x="521" y="102"/>
                  </a:lnTo>
                  <a:lnTo>
                    <a:pt x="511" y="104"/>
                  </a:lnTo>
                  <a:lnTo>
                    <a:pt x="503" y="104"/>
                  </a:lnTo>
                  <a:lnTo>
                    <a:pt x="497" y="106"/>
                  </a:lnTo>
                  <a:lnTo>
                    <a:pt x="491" y="106"/>
                  </a:lnTo>
                  <a:lnTo>
                    <a:pt x="485" y="108"/>
                  </a:lnTo>
                  <a:lnTo>
                    <a:pt x="478" y="110"/>
                  </a:lnTo>
                  <a:lnTo>
                    <a:pt x="472" y="112"/>
                  </a:lnTo>
                  <a:lnTo>
                    <a:pt x="464" y="112"/>
                  </a:lnTo>
                  <a:lnTo>
                    <a:pt x="458" y="116"/>
                  </a:lnTo>
                  <a:lnTo>
                    <a:pt x="450" y="116"/>
                  </a:lnTo>
                  <a:lnTo>
                    <a:pt x="442" y="118"/>
                  </a:lnTo>
                  <a:lnTo>
                    <a:pt x="434" y="122"/>
                  </a:lnTo>
                  <a:lnTo>
                    <a:pt x="428" y="124"/>
                  </a:lnTo>
                  <a:lnTo>
                    <a:pt x="420" y="126"/>
                  </a:lnTo>
                  <a:lnTo>
                    <a:pt x="412" y="128"/>
                  </a:lnTo>
                  <a:lnTo>
                    <a:pt x="405" y="132"/>
                  </a:lnTo>
                  <a:lnTo>
                    <a:pt x="397" y="134"/>
                  </a:lnTo>
                  <a:lnTo>
                    <a:pt x="389" y="136"/>
                  </a:lnTo>
                  <a:lnTo>
                    <a:pt x="381" y="140"/>
                  </a:lnTo>
                  <a:lnTo>
                    <a:pt x="373" y="142"/>
                  </a:lnTo>
                  <a:lnTo>
                    <a:pt x="363" y="146"/>
                  </a:lnTo>
                  <a:lnTo>
                    <a:pt x="355" y="150"/>
                  </a:lnTo>
                  <a:lnTo>
                    <a:pt x="347" y="154"/>
                  </a:lnTo>
                  <a:lnTo>
                    <a:pt x="339" y="158"/>
                  </a:lnTo>
                  <a:lnTo>
                    <a:pt x="331" y="162"/>
                  </a:lnTo>
                  <a:lnTo>
                    <a:pt x="322" y="166"/>
                  </a:lnTo>
                  <a:lnTo>
                    <a:pt x="314" y="170"/>
                  </a:lnTo>
                  <a:lnTo>
                    <a:pt x="306" y="174"/>
                  </a:lnTo>
                  <a:lnTo>
                    <a:pt x="298" y="177"/>
                  </a:lnTo>
                  <a:lnTo>
                    <a:pt x="288" y="181"/>
                  </a:lnTo>
                  <a:lnTo>
                    <a:pt x="280" y="187"/>
                  </a:lnTo>
                  <a:lnTo>
                    <a:pt x="272" y="191"/>
                  </a:lnTo>
                  <a:lnTo>
                    <a:pt x="264" y="197"/>
                  </a:lnTo>
                  <a:lnTo>
                    <a:pt x="254" y="201"/>
                  </a:lnTo>
                  <a:lnTo>
                    <a:pt x="247" y="205"/>
                  </a:lnTo>
                  <a:lnTo>
                    <a:pt x="239" y="213"/>
                  </a:lnTo>
                  <a:lnTo>
                    <a:pt x="229" y="219"/>
                  </a:lnTo>
                  <a:lnTo>
                    <a:pt x="221" y="223"/>
                  </a:lnTo>
                  <a:lnTo>
                    <a:pt x="213" y="231"/>
                  </a:lnTo>
                  <a:lnTo>
                    <a:pt x="205" y="237"/>
                  </a:lnTo>
                  <a:lnTo>
                    <a:pt x="199" y="243"/>
                  </a:lnTo>
                  <a:lnTo>
                    <a:pt x="189" y="249"/>
                  </a:lnTo>
                  <a:lnTo>
                    <a:pt x="181" y="256"/>
                  </a:lnTo>
                  <a:lnTo>
                    <a:pt x="174" y="262"/>
                  </a:lnTo>
                  <a:lnTo>
                    <a:pt x="166" y="270"/>
                  </a:lnTo>
                  <a:lnTo>
                    <a:pt x="160" y="276"/>
                  </a:lnTo>
                  <a:lnTo>
                    <a:pt x="152" y="284"/>
                  </a:lnTo>
                  <a:lnTo>
                    <a:pt x="144" y="292"/>
                  </a:lnTo>
                  <a:lnTo>
                    <a:pt x="138" y="302"/>
                  </a:lnTo>
                  <a:lnTo>
                    <a:pt x="132" y="308"/>
                  </a:lnTo>
                  <a:lnTo>
                    <a:pt x="124" y="318"/>
                  </a:lnTo>
                  <a:lnTo>
                    <a:pt x="118" y="325"/>
                  </a:lnTo>
                  <a:lnTo>
                    <a:pt x="112" y="335"/>
                  </a:lnTo>
                  <a:lnTo>
                    <a:pt x="104" y="343"/>
                  </a:lnTo>
                  <a:lnTo>
                    <a:pt x="99" y="353"/>
                  </a:lnTo>
                  <a:lnTo>
                    <a:pt x="93" y="363"/>
                  </a:lnTo>
                  <a:lnTo>
                    <a:pt x="89" y="373"/>
                  </a:lnTo>
                  <a:lnTo>
                    <a:pt x="81" y="383"/>
                  </a:lnTo>
                  <a:lnTo>
                    <a:pt x="75" y="391"/>
                  </a:lnTo>
                  <a:lnTo>
                    <a:pt x="71" y="400"/>
                  </a:lnTo>
                  <a:lnTo>
                    <a:pt x="67" y="410"/>
                  </a:lnTo>
                  <a:lnTo>
                    <a:pt x="59" y="420"/>
                  </a:lnTo>
                  <a:lnTo>
                    <a:pt x="55" y="430"/>
                  </a:lnTo>
                  <a:lnTo>
                    <a:pt x="51" y="440"/>
                  </a:lnTo>
                  <a:lnTo>
                    <a:pt x="47" y="452"/>
                  </a:lnTo>
                  <a:lnTo>
                    <a:pt x="43" y="460"/>
                  </a:lnTo>
                  <a:lnTo>
                    <a:pt x="37" y="472"/>
                  </a:lnTo>
                  <a:lnTo>
                    <a:pt x="35" y="481"/>
                  </a:lnTo>
                  <a:lnTo>
                    <a:pt x="31" y="493"/>
                  </a:lnTo>
                  <a:lnTo>
                    <a:pt x="29" y="503"/>
                  </a:lnTo>
                  <a:lnTo>
                    <a:pt x="26" y="515"/>
                  </a:lnTo>
                  <a:lnTo>
                    <a:pt x="24" y="525"/>
                  </a:lnTo>
                  <a:lnTo>
                    <a:pt x="22" y="537"/>
                  </a:lnTo>
                  <a:lnTo>
                    <a:pt x="18" y="545"/>
                  </a:lnTo>
                  <a:lnTo>
                    <a:pt x="14" y="556"/>
                  </a:lnTo>
                  <a:lnTo>
                    <a:pt x="12" y="566"/>
                  </a:lnTo>
                  <a:lnTo>
                    <a:pt x="10" y="578"/>
                  </a:lnTo>
                  <a:lnTo>
                    <a:pt x="8" y="588"/>
                  </a:lnTo>
                  <a:lnTo>
                    <a:pt x="8" y="600"/>
                  </a:lnTo>
                  <a:lnTo>
                    <a:pt x="6" y="610"/>
                  </a:lnTo>
                  <a:lnTo>
                    <a:pt x="4" y="622"/>
                  </a:lnTo>
                  <a:lnTo>
                    <a:pt x="2" y="631"/>
                  </a:lnTo>
                  <a:lnTo>
                    <a:pt x="2" y="643"/>
                  </a:lnTo>
                  <a:lnTo>
                    <a:pt x="2" y="653"/>
                  </a:lnTo>
                  <a:lnTo>
                    <a:pt x="2" y="665"/>
                  </a:lnTo>
                  <a:lnTo>
                    <a:pt x="0" y="675"/>
                  </a:lnTo>
                  <a:lnTo>
                    <a:pt x="0" y="687"/>
                  </a:lnTo>
                  <a:lnTo>
                    <a:pt x="0" y="697"/>
                  </a:lnTo>
                  <a:lnTo>
                    <a:pt x="2" y="708"/>
                  </a:lnTo>
                  <a:lnTo>
                    <a:pt x="2" y="718"/>
                  </a:lnTo>
                  <a:lnTo>
                    <a:pt x="2" y="730"/>
                  </a:lnTo>
                  <a:lnTo>
                    <a:pt x="2" y="738"/>
                  </a:lnTo>
                  <a:lnTo>
                    <a:pt x="2" y="750"/>
                  </a:lnTo>
                  <a:lnTo>
                    <a:pt x="2" y="760"/>
                  </a:lnTo>
                  <a:lnTo>
                    <a:pt x="4" y="772"/>
                  </a:lnTo>
                  <a:lnTo>
                    <a:pt x="4" y="779"/>
                  </a:lnTo>
                  <a:lnTo>
                    <a:pt x="6" y="791"/>
                  </a:lnTo>
                  <a:lnTo>
                    <a:pt x="6" y="801"/>
                  </a:lnTo>
                  <a:lnTo>
                    <a:pt x="8" y="811"/>
                  </a:lnTo>
                  <a:lnTo>
                    <a:pt x="10" y="821"/>
                  </a:lnTo>
                  <a:lnTo>
                    <a:pt x="12" y="833"/>
                  </a:lnTo>
                  <a:lnTo>
                    <a:pt x="14" y="841"/>
                  </a:lnTo>
                  <a:lnTo>
                    <a:pt x="16" y="852"/>
                  </a:lnTo>
                  <a:lnTo>
                    <a:pt x="20" y="860"/>
                  </a:lnTo>
                  <a:lnTo>
                    <a:pt x="22" y="872"/>
                  </a:lnTo>
                  <a:lnTo>
                    <a:pt x="24" y="880"/>
                  </a:lnTo>
                  <a:lnTo>
                    <a:pt x="26" y="890"/>
                  </a:lnTo>
                  <a:lnTo>
                    <a:pt x="29" y="900"/>
                  </a:lnTo>
                  <a:lnTo>
                    <a:pt x="31" y="908"/>
                  </a:lnTo>
                  <a:lnTo>
                    <a:pt x="35" y="918"/>
                  </a:lnTo>
                  <a:lnTo>
                    <a:pt x="37" y="926"/>
                  </a:lnTo>
                  <a:lnTo>
                    <a:pt x="41" y="935"/>
                  </a:lnTo>
                  <a:lnTo>
                    <a:pt x="45" y="945"/>
                  </a:lnTo>
                  <a:lnTo>
                    <a:pt x="49" y="951"/>
                  </a:lnTo>
                  <a:lnTo>
                    <a:pt x="51" y="961"/>
                  </a:lnTo>
                  <a:lnTo>
                    <a:pt x="55" y="969"/>
                  </a:lnTo>
                  <a:lnTo>
                    <a:pt x="59" y="979"/>
                  </a:lnTo>
                  <a:lnTo>
                    <a:pt x="65" y="985"/>
                  </a:lnTo>
                  <a:lnTo>
                    <a:pt x="69" y="993"/>
                  </a:lnTo>
                  <a:lnTo>
                    <a:pt x="73" y="1001"/>
                  </a:lnTo>
                  <a:lnTo>
                    <a:pt x="79" y="1008"/>
                  </a:lnTo>
                  <a:lnTo>
                    <a:pt x="81" y="1014"/>
                  </a:lnTo>
                  <a:lnTo>
                    <a:pt x="87" y="1022"/>
                  </a:lnTo>
                  <a:lnTo>
                    <a:pt x="91" y="1030"/>
                  </a:lnTo>
                  <a:lnTo>
                    <a:pt x="97" y="1038"/>
                  </a:lnTo>
                  <a:lnTo>
                    <a:pt x="101" y="1044"/>
                  </a:lnTo>
                  <a:lnTo>
                    <a:pt x="106" y="1052"/>
                  </a:lnTo>
                  <a:lnTo>
                    <a:pt x="112" y="1058"/>
                  </a:lnTo>
                  <a:lnTo>
                    <a:pt x="118" y="1068"/>
                  </a:lnTo>
                  <a:lnTo>
                    <a:pt x="122" y="1074"/>
                  </a:lnTo>
                  <a:lnTo>
                    <a:pt x="128" y="1079"/>
                  </a:lnTo>
                  <a:lnTo>
                    <a:pt x="134" y="1087"/>
                  </a:lnTo>
                  <a:lnTo>
                    <a:pt x="140" y="1093"/>
                  </a:lnTo>
                  <a:lnTo>
                    <a:pt x="146" y="1099"/>
                  </a:lnTo>
                  <a:lnTo>
                    <a:pt x="154" y="1107"/>
                  </a:lnTo>
                  <a:lnTo>
                    <a:pt x="160" y="1115"/>
                  </a:lnTo>
                  <a:lnTo>
                    <a:pt x="166" y="1121"/>
                  </a:lnTo>
                  <a:lnTo>
                    <a:pt x="174" y="1127"/>
                  </a:lnTo>
                  <a:lnTo>
                    <a:pt x="179" y="1135"/>
                  </a:lnTo>
                  <a:lnTo>
                    <a:pt x="185" y="1141"/>
                  </a:lnTo>
                  <a:lnTo>
                    <a:pt x="193" y="1147"/>
                  </a:lnTo>
                  <a:lnTo>
                    <a:pt x="199" y="1153"/>
                  </a:lnTo>
                  <a:lnTo>
                    <a:pt x="207" y="1158"/>
                  </a:lnTo>
                  <a:lnTo>
                    <a:pt x="213" y="1164"/>
                  </a:lnTo>
                  <a:lnTo>
                    <a:pt x="223" y="1172"/>
                  </a:lnTo>
                  <a:lnTo>
                    <a:pt x="229" y="1178"/>
                  </a:lnTo>
                  <a:lnTo>
                    <a:pt x="237" y="1184"/>
                  </a:lnTo>
                  <a:lnTo>
                    <a:pt x="245" y="1190"/>
                  </a:lnTo>
                  <a:lnTo>
                    <a:pt x="253" y="1196"/>
                  </a:lnTo>
                  <a:lnTo>
                    <a:pt x="258" y="1202"/>
                  </a:lnTo>
                  <a:lnTo>
                    <a:pt x="268" y="1208"/>
                  </a:lnTo>
                  <a:lnTo>
                    <a:pt x="276" y="1214"/>
                  </a:lnTo>
                  <a:lnTo>
                    <a:pt x="286" y="1220"/>
                  </a:lnTo>
                  <a:lnTo>
                    <a:pt x="292" y="1224"/>
                  </a:lnTo>
                  <a:lnTo>
                    <a:pt x="300" y="1228"/>
                  </a:lnTo>
                  <a:lnTo>
                    <a:pt x="310" y="1233"/>
                  </a:lnTo>
                  <a:lnTo>
                    <a:pt x="318" y="1239"/>
                  </a:lnTo>
                  <a:lnTo>
                    <a:pt x="328" y="1243"/>
                  </a:lnTo>
                  <a:lnTo>
                    <a:pt x="335" y="1247"/>
                  </a:lnTo>
                  <a:lnTo>
                    <a:pt x="343" y="1251"/>
                  </a:lnTo>
                  <a:lnTo>
                    <a:pt x="353" y="1257"/>
                  </a:lnTo>
                  <a:lnTo>
                    <a:pt x="361" y="1261"/>
                  </a:lnTo>
                  <a:lnTo>
                    <a:pt x="369" y="1265"/>
                  </a:lnTo>
                  <a:lnTo>
                    <a:pt x="379" y="1269"/>
                  </a:lnTo>
                  <a:lnTo>
                    <a:pt x="389" y="1273"/>
                  </a:lnTo>
                  <a:lnTo>
                    <a:pt x="399" y="1277"/>
                  </a:lnTo>
                  <a:lnTo>
                    <a:pt x="406" y="1281"/>
                  </a:lnTo>
                  <a:lnTo>
                    <a:pt x="416" y="1285"/>
                  </a:lnTo>
                  <a:lnTo>
                    <a:pt x="426" y="1289"/>
                  </a:lnTo>
                  <a:lnTo>
                    <a:pt x="434" y="1291"/>
                  </a:lnTo>
                  <a:lnTo>
                    <a:pt x="444" y="1295"/>
                  </a:lnTo>
                  <a:lnTo>
                    <a:pt x="454" y="1297"/>
                  </a:lnTo>
                  <a:lnTo>
                    <a:pt x="464" y="1301"/>
                  </a:lnTo>
                  <a:lnTo>
                    <a:pt x="472" y="1303"/>
                  </a:lnTo>
                  <a:lnTo>
                    <a:pt x="483" y="1306"/>
                  </a:lnTo>
                  <a:lnTo>
                    <a:pt x="493" y="1308"/>
                  </a:lnTo>
                  <a:lnTo>
                    <a:pt x="503" y="1310"/>
                  </a:lnTo>
                  <a:lnTo>
                    <a:pt x="513" y="1312"/>
                  </a:lnTo>
                  <a:lnTo>
                    <a:pt x="523" y="1314"/>
                  </a:lnTo>
                  <a:lnTo>
                    <a:pt x="533" y="1316"/>
                  </a:lnTo>
                  <a:lnTo>
                    <a:pt x="543" y="1318"/>
                  </a:lnTo>
                  <a:lnTo>
                    <a:pt x="553" y="1320"/>
                  </a:lnTo>
                  <a:lnTo>
                    <a:pt x="562" y="1320"/>
                  </a:lnTo>
                  <a:lnTo>
                    <a:pt x="574" y="1322"/>
                  </a:lnTo>
                  <a:lnTo>
                    <a:pt x="584" y="1324"/>
                  </a:lnTo>
                  <a:lnTo>
                    <a:pt x="594" y="1324"/>
                  </a:lnTo>
                  <a:lnTo>
                    <a:pt x="604" y="1324"/>
                  </a:lnTo>
                  <a:lnTo>
                    <a:pt x="616" y="1324"/>
                  </a:lnTo>
                  <a:lnTo>
                    <a:pt x="626" y="1326"/>
                  </a:lnTo>
                  <a:lnTo>
                    <a:pt x="635" y="1326"/>
                  </a:lnTo>
                  <a:lnTo>
                    <a:pt x="647" y="1326"/>
                  </a:lnTo>
                  <a:lnTo>
                    <a:pt x="657" y="1326"/>
                  </a:lnTo>
                  <a:lnTo>
                    <a:pt x="669" y="1326"/>
                  </a:lnTo>
                  <a:lnTo>
                    <a:pt x="679" y="1326"/>
                  </a:lnTo>
                  <a:lnTo>
                    <a:pt x="691" y="1326"/>
                  </a:lnTo>
                  <a:lnTo>
                    <a:pt x="701" y="1326"/>
                  </a:lnTo>
                  <a:lnTo>
                    <a:pt x="712" y="1326"/>
                  </a:lnTo>
                  <a:lnTo>
                    <a:pt x="722" y="1326"/>
                  </a:lnTo>
                  <a:lnTo>
                    <a:pt x="734" y="1326"/>
                  </a:lnTo>
                  <a:lnTo>
                    <a:pt x="746" y="1326"/>
                  </a:lnTo>
                  <a:lnTo>
                    <a:pt x="756" y="1326"/>
                  </a:lnTo>
                  <a:lnTo>
                    <a:pt x="768" y="1324"/>
                  </a:lnTo>
                  <a:lnTo>
                    <a:pt x="778" y="1324"/>
                  </a:lnTo>
                  <a:lnTo>
                    <a:pt x="787" y="1322"/>
                  </a:lnTo>
                  <a:lnTo>
                    <a:pt x="799" y="1322"/>
                  </a:lnTo>
                  <a:lnTo>
                    <a:pt x="809" y="1322"/>
                  </a:lnTo>
                  <a:lnTo>
                    <a:pt x="821" y="1322"/>
                  </a:lnTo>
                  <a:lnTo>
                    <a:pt x="831" y="1320"/>
                  </a:lnTo>
                  <a:lnTo>
                    <a:pt x="843" y="1320"/>
                  </a:lnTo>
                  <a:lnTo>
                    <a:pt x="851" y="1320"/>
                  </a:lnTo>
                  <a:lnTo>
                    <a:pt x="862" y="1318"/>
                  </a:lnTo>
                  <a:lnTo>
                    <a:pt x="872" y="1316"/>
                  </a:lnTo>
                  <a:lnTo>
                    <a:pt x="884" y="1316"/>
                  </a:lnTo>
                  <a:lnTo>
                    <a:pt x="892" y="1316"/>
                  </a:lnTo>
                  <a:lnTo>
                    <a:pt x="904" y="1314"/>
                  </a:lnTo>
                  <a:lnTo>
                    <a:pt x="914" y="1314"/>
                  </a:lnTo>
                  <a:lnTo>
                    <a:pt x="924" y="1314"/>
                  </a:lnTo>
                  <a:lnTo>
                    <a:pt x="932" y="1312"/>
                  </a:lnTo>
                  <a:lnTo>
                    <a:pt x="941" y="1310"/>
                  </a:lnTo>
                  <a:lnTo>
                    <a:pt x="951" y="1308"/>
                  </a:lnTo>
                  <a:lnTo>
                    <a:pt x="959" y="1308"/>
                  </a:lnTo>
                  <a:lnTo>
                    <a:pt x="969" y="1306"/>
                  </a:lnTo>
                  <a:lnTo>
                    <a:pt x="977" y="1304"/>
                  </a:lnTo>
                  <a:lnTo>
                    <a:pt x="985" y="1304"/>
                  </a:lnTo>
                  <a:lnTo>
                    <a:pt x="995" y="1303"/>
                  </a:lnTo>
                  <a:lnTo>
                    <a:pt x="1001" y="1301"/>
                  </a:lnTo>
                  <a:lnTo>
                    <a:pt x="1010" y="1301"/>
                  </a:lnTo>
                  <a:lnTo>
                    <a:pt x="1016" y="1297"/>
                  </a:lnTo>
                  <a:lnTo>
                    <a:pt x="1024" y="1297"/>
                  </a:lnTo>
                  <a:lnTo>
                    <a:pt x="1032" y="1295"/>
                  </a:lnTo>
                  <a:lnTo>
                    <a:pt x="1040" y="1293"/>
                  </a:lnTo>
                  <a:lnTo>
                    <a:pt x="1046" y="1293"/>
                  </a:lnTo>
                  <a:lnTo>
                    <a:pt x="1054" y="1291"/>
                  </a:lnTo>
                  <a:lnTo>
                    <a:pt x="1058" y="1289"/>
                  </a:lnTo>
                  <a:lnTo>
                    <a:pt x="1064" y="1289"/>
                  </a:lnTo>
                  <a:lnTo>
                    <a:pt x="1070" y="1287"/>
                  </a:lnTo>
                  <a:lnTo>
                    <a:pt x="1076" y="1285"/>
                  </a:lnTo>
                  <a:lnTo>
                    <a:pt x="1085" y="1283"/>
                  </a:lnTo>
                  <a:lnTo>
                    <a:pt x="1095" y="1279"/>
                  </a:lnTo>
                  <a:lnTo>
                    <a:pt x="1101" y="1277"/>
                  </a:lnTo>
                  <a:lnTo>
                    <a:pt x="1107" y="1273"/>
                  </a:lnTo>
                  <a:lnTo>
                    <a:pt x="1111" y="1269"/>
                  </a:lnTo>
                  <a:lnTo>
                    <a:pt x="1115" y="1267"/>
                  </a:lnTo>
                  <a:lnTo>
                    <a:pt x="1115" y="1263"/>
                  </a:lnTo>
                  <a:lnTo>
                    <a:pt x="1117" y="1257"/>
                  </a:lnTo>
                  <a:lnTo>
                    <a:pt x="1117" y="1247"/>
                  </a:lnTo>
                  <a:lnTo>
                    <a:pt x="1117" y="1239"/>
                  </a:lnTo>
                  <a:lnTo>
                    <a:pt x="1115" y="1233"/>
                  </a:lnTo>
                  <a:lnTo>
                    <a:pt x="1115" y="1228"/>
                  </a:lnTo>
                  <a:lnTo>
                    <a:pt x="1115" y="1222"/>
                  </a:lnTo>
                  <a:lnTo>
                    <a:pt x="1115" y="1216"/>
                  </a:lnTo>
                  <a:lnTo>
                    <a:pt x="1113" y="1208"/>
                  </a:lnTo>
                  <a:lnTo>
                    <a:pt x="1113" y="1202"/>
                  </a:lnTo>
                  <a:lnTo>
                    <a:pt x="1111" y="1196"/>
                  </a:lnTo>
                  <a:lnTo>
                    <a:pt x="1111" y="1188"/>
                  </a:lnTo>
                  <a:lnTo>
                    <a:pt x="1109" y="1178"/>
                  </a:lnTo>
                  <a:lnTo>
                    <a:pt x="1109" y="1170"/>
                  </a:lnTo>
                  <a:lnTo>
                    <a:pt x="1107" y="1162"/>
                  </a:lnTo>
                  <a:lnTo>
                    <a:pt x="1105" y="1154"/>
                  </a:lnTo>
                  <a:lnTo>
                    <a:pt x="1103" y="1145"/>
                  </a:lnTo>
                  <a:lnTo>
                    <a:pt x="1103" y="1135"/>
                  </a:lnTo>
                  <a:lnTo>
                    <a:pt x="1101" y="1125"/>
                  </a:lnTo>
                  <a:lnTo>
                    <a:pt x="1099" y="1117"/>
                  </a:lnTo>
                  <a:lnTo>
                    <a:pt x="1097" y="1107"/>
                  </a:lnTo>
                  <a:lnTo>
                    <a:pt x="1095" y="1097"/>
                  </a:lnTo>
                  <a:lnTo>
                    <a:pt x="1091" y="1087"/>
                  </a:lnTo>
                  <a:lnTo>
                    <a:pt x="1091" y="1078"/>
                  </a:lnTo>
                  <a:lnTo>
                    <a:pt x="1089" y="1068"/>
                  </a:lnTo>
                  <a:lnTo>
                    <a:pt x="1087" y="1058"/>
                  </a:lnTo>
                  <a:lnTo>
                    <a:pt x="1085" y="1050"/>
                  </a:lnTo>
                  <a:lnTo>
                    <a:pt x="1084" y="1040"/>
                  </a:lnTo>
                  <a:lnTo>
                    <a:pt x="1082" y="1030"/>
                  </a:lnTo>
                  <a:lnTo>
                    <a:pt x="1080" y="1020"/>
                  </a:lnTo>
                  <a:lnTo>
                    <a:pt x="1076" y="1008"/>
                  </a:lnTo>
                  <a:lnTo>
                    <a:pt x="1074" y="999"/>
                  </a:lnTo>
                  <a:lnTo>
                    <a:pt x="1072" y="989"/>
                  </a:lnTo>
                  <a:lnTo>
                    <a:pt x="1068" y="979"/>
                  </a:lnTo>
                  <a:lnTo>
                    <a:pt x="1066" y="969"/>
                  </a:lnTo>
                  <a:lnTo>
                    <a:pt x="1064" y="961"/>
                  </a:lnTo>
                  <a:lnTo>
                    <a:pt x="1062" y="949"/>
                  </a:lnTo>
                  <a:lnTo>
                    <a:pt x="1060" y="941"/>
                  </a:lnTo>
                  <a:lnTo>
                    <a:pt x="1058" y="931"/>
                  </a:lnTo>
                  <a:lnTo>
                    <a:pt x="1056" y="924"/>
                  </a:lnTo>
                  <a:lnTo>
                    <a:pt x="1052" y="914"/>
                  </a:lnTo>
                  <a:lnTo>
                    <a:pt x="1050" y="904"/>
                  </a:lnTo>
                  <a:lnTo>
                    <a:pt x="1048" y="896"/>
                  </a:lnTo>
                  <a:lnTo>
                    <a:pt x="1046" y="888"/>
                  </a:lnTo>
                  <a:lnTo>
                    <a:pt x="1044" y="880"/>
                  </a:lnTo>
                  <a:lnTo>
                    <a:pt x="1042" y="872"/>
                  </a:lnTo>
                  <a:lnTo>
                    <a:pt x="1040" y="864"/>
                  </a:lnTo>
                  <a:lnTo>
                    <a:pt x="1038" y="858"/>
                  </a:lnTo>
                  <a:lnTo>
                    <a:pt x="1036" y="852"/>
                  </a:lnTo>
                  <a:lnTo>
                    <a:pt x="1034" y="845"/>
                  </a:lnTo>
                  <a:lnTo>
                    <a:pt x="1032" y="839"/>
                  </a:lnTo>
                  <a:lnTo>
                    <a:pt x="1032" y="835"/>
                  </a:lnTo>
                  <a:lnTo>
                    <a:pt x="1028" y="823"/>
                  </a:lnTo>
                  <a:lnTo>
                    <a:pt x="1024" y="815"/>
                  </a:lnTo>
                  <a:lnTo>
                    <a:pt x="1022" y="809"/>
                  </a:lnTo>
                  <a:lnTo>
                    <a:pt x="1020" y="803"/>
                  </a:lnTo>
                  <a:lnTo>
                    <a:pt x="1016" y="795"/>
                  </a:lnTo>
                  <a:lnTo>
                    <a:pt x="1014" y="791"/>
                  </a:lnTo>
                  <a:lnTo>
                    <a:pt x="1010" y="789"/>
                  </a:lnTo>
                  <a:lnTo>
                    <a:pt x="1007" y="791"/>
                  </a:lnTo>
                  <a:lnTo>
                    <a:pt x="1005" y="795"/>
                  </a:lnTo>
                  <a:lnTo>
                    <a:pt x="1005" y="799"/>
                  </a:lnTo>
                  <a:lnTo>
                    <a:pt x="1005" y="805"/>
                  </a:lnTo>
                  <a:lnTo>
                    <a:pt x="1003" y="813"/>
                  </a:lnTo>
                  <a:lnTo>
                    <a:pt x="1003" y="823"/>
                  </a:lnTo>
                  <a:lnTo>
                    <a:pt x="1003" y="827"/>
                  </a:lnTo>
                  <a:lnTo>
                    <a:pt x="1005" y="833"/>
                  </a:lnTo>
                  <a:lnTo>
                    <a:pt x="1005" y="839"/>
                  </a:lnTo>
                  <a:lnTo>
                    <a:pt x="1005" y="845"/>
                  </a:lnTo>
                  <a:lnTo>
                    <a:pt x="1005" y="851"/>
                  </a:lnTo>
                  <a:lnTo>
                    <a:pt x="1007" y="856"/>
                  </a:lnTo>
                  <a:lnTo>
                    <a:pt x="1009" y="862"/>
                  </a:lnTo>
                  <a:lnTo>
                    <a:pt x="1009" y="868"/>
                  </a:lnTo>
                  <a:lnTo>
                    <a:pt x="1010" y="874"/>
                  </a:lnTo>
                  <a:lnTo>
                    <a:pt x="1012" y="882"/>
                  </a:lnTo>
                  <a:lnTo>
                    <a:pt x="1012" y="888"/>
                  </a:lnTo>
                  <a:lnTo>
                    <a:pt x="1014" y="896"/>
                  </a:lnTo>
                  <a:lnTo>
                    <a:pt x="1016" y="902"/>
                  </a:lnTo>
                  <a:lnTo>
                    <a:pt x="1018" y="910"/>
                  </a:lnTo>
                  <a:lnTo>
                    <a:pt x="1018" y="918"/>
                  </a:lnTo>
                  <a:lnTo>
                    <a:pt x="1022" y="926"/>
                  </a:lnTo>
                  <a:lnTo>
                    <a:pt x="1024" y="931"/>
                  </a:lnTo>
                  <a:lnTo>
                    <a:pt x="1026" y="941"/>
                  </a:lnTo>
                  <a:lnTo>
                    <a:pt x="1028" y="949"/>
                  </a:lnTo>
                  <a:lnTo>
                    <a:pt x="1032" y="959"/>
                  </a:lnTo>
                  <a:lnTo>
                    <a:pt x="1034" y="967"/>
                  </a:lnTo>
                  <a:lnTo>
                    <a:pt x="1036" y="977"/>
                  </a:lnTo>
                  <a:lnTo>
                    <a:pt x="1040" y="987"/>
                  </a:lnTo>
                  <a:lnTo>
                    <a:pt x="1042" y="995"/>
                  </a:lnTo>
                  <a:lnTo>
                    <a:pt x="1044" y="1004"/>
                  </a:lnTo>
                  <a:lnTo>
                    <a:pt x="1048" y="1014"/>
                  </a:lnTo>
                  <a:lnTo>
                    <a:pt x="1050" y="1024"/>
                  </a:lnTo>
                  <a:lnTo>
                    <a:pt x="1054" y="1032"/>
                  </a:lnTo>
                  <a:lnTo>
                    <a:pt x="1054" y="1040"/>
                  </a:lnTo>
                  <a:lnTo>
                    <a:pt x="1058" y="1050"/>
                  </a:lnTo>
                  <a:lnTo>
                    <a:pt x="1058" y="1058"/>
                  </a:lnTo>
                  <a:lnTo>
                    <a:pt x="1062" y="1068"/>
                  </a:lnTo>
                  <a:lnTo>
                    <a:pt x="1062" y="1074"/>
                  </a:lnTo>
                  <a:lnTo>
                    <a:pt x="1064" y="1081"/>
                  </a:lnTo>
                  <a:lnTo>
                    <a:pt x="1066" y="1089"/>
                  </a:lnTo>
                  <a:lnTo>
                    <a:pt x="1068" y="1097"/>
                  </a:lnTo>
                  <a:lnTo>
                    <a:pt x="1068" y="1103"/>
                  </a:lnTo>
                  <a:lnTo>
                    <a:pt x="1068" y="1111"/>
                  </a:lnTo>
                  <a:lnTo>
                    <a:pt x="1068" y="1117"/>
                  </a:lnTo>
                  <a:lnTo>
                    <a:pt x="1068" y="1123"/>
                  </a:lnTo>
                  <a:lnTo>
                    <a:pt x="1068" y="1133"/>
                  </a:lnTo>
                  <a:lnTo>
                    <a:pt x="1066" y="1139"/>
                  </a:lnTo>
                  <a:lnTo>
                    <a:pt x="1062" y="1143"/>
                  </a:lnTo>
                  <a:lnTo>
                    <a:pt x="1058" y="1151"/>
                  </a:lnTo>
                  <a:lnTo>
                    <a:pt x="1054" y="1156"/>
                  </a:lnTo>
                  <a:lnTo>
                    <a:pt x="1052" y="1162"/>
                  </a:lnTo>
                  <a:lnTo>
                    <a:pt x="1046" y="1168"/>
                  </a:lnTo>
                  <a:lnTo>
                    <a:pt x="1040" y="1174"/>
                  </a:lnTo>
                  <a:lnTo>
                    <a:pt x="1034" y="1182"/>
                  </a:lnTo>
                  <a:lnTo>
                    <a:pt x="1028" y="1188"/>
                  </a:lnTo>
                  <a:lnTo>
                    <a:pt x="1020" y="1194"/>
                  </a:lnTo>
                  <a:lnTo>
                    <a:pt x="1012" y="1200"/>
                  </a:lnTo>
                  <a:lnTo>
                    <a:pt x="1003" y="1206"/>
                  </a:lnTo>
                  <a:lnTo>
                    <a:pt x="993" y="1210"/>
                  </a:lnTo>
                  <a:lnTo>
                    <a:pt x="985" y="1214"/>
                  </a:lnTo>
                  <a:lnTo>
                    <a:pt x="979" y="1216"/>
                  </a:lnTo>
                  <a:lnTo>
                    <a:pt x="973" y="1218"/>
                  </a:lnTo>
                  <a:lnTo>
                    <a:pt x="967" y="1220"/>
                  </a:lnTo>
                  <a:lnTo>
                    <a:pt x="957" y="1222"/>
                  </a:lnTo>
                  <a:lnTo>
                    <a:pt x="949" y="1224"/>
                  </a:lnTo>
                  <a:lnTo>
                    <a:pt x="941" y="1224"/>
                  </a:lnTo>
                  <a:lnTo>
                    <a:pt x="934" y="1226"/>
                  </a:lnTo>
                  <a:lnTo>
                    <a:pt x="924" y="1226"/>
                  </a:lnTo>
                  <a:lnTo>
                    <a:pt x="914" y="1228"/>
                  </a:lnTo>
                  <a:lnTo>
                    <a:pt x="908" y="1228"/>
                  </a:lnTo>
                  <a:lnTo>
                    <a:pt x="902" y="1228"/>
                  </a:lnTo>
                  <a:lnTo>
                    <a:pt x="896" y="1228"/>
                  </a:lnTo>
                  <a:lnTo>
                    <a:pt x="890" y="1228"/>
                  </a:lnTo>
                  <a:lnTo>
                    <a:pt x="884" y="1228"/>
                  </a:lnTo>
                  <a:lnTo>
                    <a:pt x="878" y="1228"/>
                  </a:lnTo>
                  <a:lnTo>
                    <a:pt x="872" y="1228"/>
                  </a:lnTo>
                  <a:lnTo>
                    <a:pt x="866" y="1229"/>
                  </a:lnTo>
                  <a:lnTo>
                    <a:pt x="858" y="1229"/>
                  </a:lnTo>
                  <a:lnTo>
                    <a:pt x="853" y="1229"/>
                  </a:lnTo>
                  <a:lnTo>
                    <a:pt x="845" y="1229"/>
                  </a:lnTo>
                  <a:lnTo>
                    <a:pt x="839" y="1231"/>
                  </a:lnTo>
                  <a:lnTo>
                    <a:pt x="831" y="1229"/>
                  </a:lnTo>
                  <a:lnTo>
                    <a:pt x="823" y="1229"/>
                  </a:lnTo>
                  <a:lnTo>
                    <a:pt x="817" y="1229"/>
                  </a:lnTo>
                  <a:lnTo>
                    <a:pt x="809" y="1229"/>
                  </a:lnTo>
                  <a:lnTo>
                    <a:pt x="801" y="1229"/>
                  </a:lnTo>
                  <a:lnTo>
                    <a:pt x="795" y="1229"/>
                  </a:lnTo>
                  <a:lnTo>
                    <a:pt x="785" y="1229"/>
                  </a:lnTo>
                  <a:lnTo>
                    <a:pt x="780" y="1229"/>
                  </a:lnTo>
                  <a:lnTo>
                    <a:pt x="772" y="1229"/>
                  </a:lnTo>
                  <a:lnTo>
                    <a:pt x="764" y="1229"/>
                  </a:lnTo>
                  <a:lnTo>
                    <a:pt x="756" y="1229"/>
                  </a:lnTo>
                  <a:lnTo>
                    <a:pt x="750" y="1229"/>
                  </a:lnTo>
                  <a:lnTo>
                    <a:pt x="740" y="1228"/>
                  </a:lnTo>
                  <a:lnTo>
                    <a:pt x="734" y="1228"/>
                  </a:lnTo>
                  <a:lnTo>
                    <a:pt x="726" y="1228"/>
                  </a:lnTo>
                  <a:lnTo>
                    <a:pt x="718" y="1228"/>
                  </a:lnTo>
                  <a:lnTo>
                    <a:pt x="708" y="1228"/>
                  </a:lnTo>
                  <a:lnTo>
                    <a:pt x="703" y="1226"/>
                  </a:lnTo>
                  <a:lnTo>
                    <a:pt x="693" y="1226"/>
                  </a:lnTo>
                  <a:lnTo>
                    <a:pt x="687" y="1224"/>
                  </a:lnTo>
                  <a:lnTo>
                    <a:pt x="679" y="1224"/>
                  </a:lnTo>
                  <a:lnTo>
                    <a:pt x="671" y="1222"/>
                  </a:lnTo>
                  <a:lnTo>
                    <a:pt x="663" y="1222"/>
                  </a:lnTo>
                  <a:lnTo>
                    <a:pt x="655" y="1222"/>
                  </a:lnTo>
                  <a:lnTo>
                    <a:pt x="647" y="1220"/>
                  </a:lnTo>
                  <a:lnTo>
                    <a:pt x="639" y="1218"/>
                  </a:lnTo>
                  <a:lnTo>
                    <a:pt x="632" y="1218"/>
                  </a:lnTo>
                  <a:lnTo>
                    <a:pt x="624" y="1216"/>
                  </a:lnTo>
                  <a:lnTo>
                    <a:pt x="618" y="1214"/>
                  </a:lnTo>
                  <a:lnTo>
                    <a:pt x="610" y="1214"/>
                  </a:lnTo>
                  <a:lnTo>
                    <a:pt x="602" y="1212"/>
                  </a:lnTo>
                  <a:lnTo>
                    <a:pt x="596" y="1210"/>
                  </a:lnTo>
                  <a:lnTo>
                    <a:pt x="590" y="1208"/>
                  </a:lnTo>
                  <a:lnTo>
                    <a:pt x="582" y="1206"/>
                  </a:lnTo>
                  <a:lnTo>
                    <a:pt x="574" y="1204"/>
                  </a:lnTo>
                  <a:lnTo>
                    <a:pt x="568" y="1204"/>
                  </a:lnTo>
                  <a:lnTo>
                    <a:pt x="562" y="1200"/>
                  </a:lnTo>
                  <a:lnTo>
                    <a:pt x="556" y="1200"/>
                  </a:lnTo>
                  <a:lnTo>
                    <a:pt x="551" y="1196"/>
                  </a:lnTo>
                  <a:lnTo>
                    <a:pt x="545" y="1196"/>
                  </a:lnTo>
                  <a:lnTo>
                    <a:pt x="539" y="1192"/>
                  </a:lnTo>
                  <a:lnTo>
                    <a:pt x="533" y="1190"/>
                  </a:lnTo>
                  <a:lnTo>
                    <a:pt x="527" y="1188"/>
                  </a:lnTo>
                  <a:lnTo>
                    <a:pt x="521" y="1186"/>
                  </a:lnTo>
                  <a:lnTo>
                    <a:pt x="511" y="1180"/>
                  </a:lnTo>
                  <a:lnTo>
                    <a:pt x="503" y="1176"/>
                  </a:lnTo>
                  <a:lnTo>
                    <a:pt x="493" y="1168"/>
                  </a:lnTo>
                  <a:lnTo>
                    <a:pt x="483" y="1162"/>
                  </a:lnTo>
                  <a:lnTo>
                    <a:pt x="474" y="1158"/>
                  </a:lnTo>
                  <a:lnTo>
                    <a:pt x="464" y="1154"/>
                  </a:lnTo>
                  <a:lnTo>
                    <a:pt x="452" y="1149"/>
                  </a:lnTo>
                  <a:lnTo>
                    <a:pt x="442" y="1145"/>
                  </a:lnTo>
                  <a:lnTo>
                    <a:pt x="432" y="1139"/>
                  </a:lnTo>
                  <a:lnTo>
                    <a:pt x="422" y="1137"/>
                  </a:lnTo>
                  <a:lnTo>
                    <a:pt x="410" y="1131"/>
                  </a:lnTo>
                  <a:lnTo>
                    <a:pt x="401" y="1127"/>
                  </a:lnTo>
                  <a:lnTo>
                    <a:pt x="389" y="1123"/>
                  </a:lnTo>
                  <a:lnTo>
                    <a:pt x="379" y="1119"/>
                  </a:lnTo>
                  <a:lnTo>
                    <a:pt x="367" y="1115"/>
                  </a:lnTo>
                  <a:lnTo>
                    <a:pt x="357" y="1111"/>
                  </a:lnTo>
                  <a:lnTo>
                    <a:pt x="345" y="1107"/>
                  </a:lnTo>
                  <a:lnTo>
                    <a:pt x="335" y="1103"/>
                  </a:lnTo>
                  <a:lnTo>
                    <a:pt x="324" y="1099"/>
                  </a:lnTo>
                  <a:lnTo>
                    <a:pt x="314" y="1095"/>
                  </a:lnTo>
                  <a:lnTo>
                    <a:pt x="302" y="1091"/>
                  </a:lnTo>
                  <a:lnTo>
                    <a:pt x="292" y="1087"/>
                  </a:lnTo>
                  <a:lnTo>
                    <a:pt x="282" y="1081"/>
                  </a:lnTo>
                  <a:lnTo>
                    <a:pt x="272" y="1078"/>
                  </a:lnTo>
                  <a:lnTo>
                    <a:pt x="264" y="1072"/>
                  </a:lnTo>
                  <a:lnTo>
                    <a:pt x="254" y="1068"/>
                  </a:lnTo>
                  <a:lnTo>
                    <a:pt x="247" y="1062"/>
                  </a:lnTo>
                  <a:lnTo>
                    <a:pt x="239" y="1056"/>
                  </a:lnTo>
                  <a:lnTo>
                    <a:pt x="229" y="1050"/>
                  </a:lnTo>
                  <a:lnTo>
                    <a:pt x="223" y="1046"/>
                  </a:lnTo>
                  <a:lnTo>
                    <a:pt x="215" y="1038"/>
                  </a:lnTo>
                  <a:lnTo>
                    <a:pt x="209" y="1032"/>
                  </a:lnTo>
                  <a:lnTo>
                    <a:pt x="203" y="1024"/>
                  </a:lnTo>
                  <a:lnTo>
                    <a:pt x="199" y="1016"/>
                  </a:lnTo>
                  <a:lnTo>
                    <a:pt x="191" y="1008"/>
                  </a:lnTo>
                  <a:lnTo>
                    <a:pt x="187" y="999"/>
                  </a:lnTo>
                  <a:lnTo>
                    <a:pt x="181" y="991"/>
                  </a:lnTo>
                  <a:lnTo>
                    <a:pt x="178" y="983"/>
                  </a:lnTo>
                  <a:lnTo>
                    <a:pt x="172" y="973"/>
                  </a:lnTo>
                  <a:lnTo>
                    <a:pt x="168" y="963"/>
                  </a:lnTo>
                  <a:lnTo>
                    <a:pt x="162" y="953"/>
                  </a:lnTo>
                  <a:lnTo>
                    <a:pt x="158" y="945"/>
                  </a:lnTo>
                  <a:lnTo>
                    <a:pt x="152" y="937"/>
                  </a:lnTo>
                  <a:lnTo>
                    <a:pt x="148" y="927"/>
                  </a:lnTo>
                  <a:lnTo>
                    <a:pt x="142" y="920"/>
                  </a:lnTo>
                  <a:lnTo>
                    <a:pt x="138" y="910"/>
                  </a:lnTo>
                  <a:lnTo>
                    <a:pt x="134" y="902"/>
                  </a:lnTo>
                  <a:lnTo>
                    <a:pt x="128" y="894"/>
                  </a:lnTo>
                  <a:lnTo>
                    <a:pt x="124" y="884"/>
                  </a:lnTo>
                  <a:lnTo>
                    <a:pt x="122" y="878"/>
                  </a:lnTo>
                  <a:lnTo>
                    <a:pt x="116" y="870"/>
                  </a:lnTo>
                  <a:lnTo>
                    <a:pt x="112" y="862"/>
                  </a:lnTo>
                  <a:lnTo>
                    <a:pt x="108" y="856"/>
                  </a:lnTo>
                  <a:lnTo>
                    <a:pt x="104" y="852"/>
                  </a:lnTo>
                  <a:lnTo>
                    <a:pt x="101" y="845"/>
                  </a:lnTo>
                  <a:lnTo>
                    <a:pt x="99" y="841"/>
                  </a:lnTo>
                  <a:lnTo>
                    <a:pt x="95" y="837"/>
                  </a:lnTo>
                  <a:lnTo>
                    <a:pt x="93" y="835"/>
                  </a:lnTo>
                  <a:lnTo>
                    <a:pt x="87" y="829"/>
                  </a:lnTo>
                  <a:lnTo>
                    <a:pt x="81" y="827"/>
                  </a:lnTo>
                  <a:lnTo>
                    <a:pt x="79" y="829"/>
                  </a:lnTo>
                  <a:lnTo>
                    <a:pt x="77" y="837"/>
                  </a:lnTo>
                  <a:lnTo>
                    <a:pt x="75" y="839"/>
                  </a:lnTo>
                  <a:lnTo>
                    <a:pt x="75" y="845"/>
                  </a:lnTo>
                  <a:lnTo>
                    <a:pt x="75" y="852"/>
                  </a:lnTo>
                  <a:lnTo>
                    <a:pt x="75" y="858"/>
                  </a:lnTo>
                  <a:lnTo>
                    <a:pt x="75" y="864"/>
                  </a:lnTo>
                  <a:lnTo>
                    <a:pt x="77" y="874"/>
                  </a:lnTo>
                  <a:lnTo>
                    <a:pt x="81" y="882"/>
                  </a:lnTo>
                  <a:lnTo>
                    <a:pt x="85" y="890"/>
                  </a:lnTo>
                  <a:lnTo>
                    <a:pt x="87" y="900"/>
                  </a:lnTo>
                  <a:lnTo>
                    <a:pt x="89" y="908"/>
                  </a:lnTo>
                  <a:lnTo>
                    <a:pt x="93" y="920"/>
                  </a:lnTo>
                  <a:lnTo>
                    <a:pt x="99" y="929"/>
                  </a:lnTo>
                  <a:lnTo>
                    <a:pt x="103" y="939"/>
                  </a:lnTo>
                  <a:lnTo>
                    <a:pt x="108" y="949"/>
                  </a:lnTo>
                  <a:lnTo>
                    <a:pt x="114" y="959"/>
                  </a:lnTo>
                  <a:lnTo>
                    <a:pt x="120" y="971"/>
                  </a:lnTo>
                  <a:lnTo>
                    <a:pt x="126" y="981"/>
                  </a:lnTo>
                  <a:lnTo>
                    <a:pt x="132" y="991"/>
                  </a:lnTo>
                  <a:lnTo>
                    <a:pt x="138" y="1001"/>
                  </a:lnTo>
                  <a:lnTo>
                    <a:pt x="146" y="1010"/>
                  </a:lnTo>
                  <a:lnTo>
                    <a:pt x="154" y="1020"/>
                  </a:lnTo>
                  <a:lnTo>
                    <a:pt x="162" y="1030"/>
                  </a:lnTo>
                  <a:lnTo>
                    <a:pt x="170" y="1038"/>
                  </a:lnTo>
                  <a:lnTo>
                    <a:pt x="179" y="1048"/>
                  </a:lnTo>
                  <a:lnTo>
                    <a:pt x="187" y="1056"/>
                  </a:lnTo>
                  <a:lnTo>
                    <a:pt x="195" y="1064"/>
                  </a:lnTo>
                  <a:lnTo>
                    <a:pt x="205" y="1072"/>
                  </a:lnTo>
                  <a:lnTo>
                    <a:pt x="215" y="1078"/>
                  </a:lnTo>
                  <a:lnTo>
                    <a:pt x="225" y="1085"/>
                  </a:lnTo>
                  <a:lnTo>
                    <a:pt x="233" y="1091"/>
                  </a:lnTo>
                  <a:lnTo>
                    <a:pt x="245" y="1095"/>
                  </a:lnTo>
                  <a:lnTo>
                    <a:pt x="254" y="1099"/>
                  </a:lnTo>
                  <a:lnTo>
                    <a:pt x="264" y="1103"/>
                  </a:lnTo>
                  <a:lnTo>
                    <a:pt x="274" y="1107"/>
                  </a:lnTo>
                  <a:lnTo>
                    <a:pt x="284" y="1109"/>
                  </a:lnTo>
                  <a:lnTo>
                    <a:pt x="294" y="1113"/>
                  </a:lnTo>
                  <a:lnTo>
                    <a:pt x="302" y="1115"/>
                  </a:lnTo>
                  <a:lnTo>
                    <a:pt x="312" y="1119"/>
                  </a:lnTo>
                  <a:lnTo>
                    <a:pt x="320" y="1123"/>
                  </a:lnTo>
                  <a:lnTo>
                    <a:pt x="330" y="1127"/>
                  </a:lnTo>
                  <a:lnTo>
                    <a:pt x="335" y="1131"/>
                  </a:lnTo>
                  <a:lnTo>
                    <a:pt x="343" y="1133"/>
                  </a:lnTo>
                  <a:lnTo>
                    <a:pt x="351" y="1137"/>
                  </a:lnTo>
                  <a:lnTo>
                    <a:pt x="359" y="1141"/>
                  </a:lnTo>
                  <a:lnTo>
                    <a:pt x="367" y="1143"/>
                  </a:lnTo>
                  <a:lnTo>
                    <a:pt x="375" y="1149"/>
                  </a:lnTo>
                  <a:lnTo>
                    <a:pt x="381" y="1153"/>
                  </a:lnTo>
                  <a:lnTo>
                    <a:pt x="389" y="1156"/>
                  </a:lnTo>
                  <a:lnTo>
                    <a:pt x="397" y="1158"/>
                  </a:lnTo>
                  <a:lnTo>
                    <a:pt x="403" y="1162"/>
                  </a:lnTo>
                  <a:lnTo>
                    <a:pt x="408" y="1164"/>
                  </a:lnTo>
                  <a:lnTo>
                    <a:pt x="416" y="1168"/>
                  </a:lnTo>
                  <a:lnTo>
                    <a:pt x="422" y="1172"/>
                  </a:lnTo>
                  <a:lnTo>
                    <a:pt x="428" y="1176"/>
                  </a:lnTo>
                  <a:lnTo>
                    <a:pt x="434" y="1180"/>
                  </a:lnTo>
                  <a:lnTo>
                    <a:pt x="442" y="1184"/>
                  </a:lnTo>
                  <a:lnTo>
                    <a:pt x="448" y="1188"/>
                  </a:lnTo>
                  <a:lnTo>
                    <a:pt x="454" y="1190"/>
                  </a:lnTo>
                  <a:lnTo>
                    <a:pt x="462" y="1196"/>
                  </a:lnTo>
                  <a:lnTo>
                    <a:pt x="468" y="1200"/>
                  </a:lnTo>
                  <a:lnTo>
                    <a:pt x="474" y="1202"/>
                  </a:lnTo>
                  <a:lnTo>
                    <a:pt x="481" y="1206"/>
                  </a:lnTo>
                  <a:lnTo>
                    <a:pt x="489" y="1210"/>
                  </a:lnTo>
                  <a:lnTo>
                    <a:pt x="495" y="1216"/>
                  </a:lnTo>
                  <a:lnTo>
                    <a:pt x="503" y="1218"/>
                  </a:lnTo>
                  <a:lnTo>
                    <a:pt x="509" y="1222"/>
                  </a:lnTo>
                  <a:lnTo>
                    <a:pt x="517" y="1224"/>
                  </a:lnTo>
                  <a:lnTo>
                    <a:pt x="527" y="1228"/>
                  </a:lnTo>
                  <a:lnTo>
                    <a:pt x="535" y="1229"/>
                  </a:lnTo>
                  <a:lnTo>
                    <a:pt x="543" y="1231"/>
                  </a:lnTo>
                  <a:lnTo>
                    <a:pt x="555" y="1235"/>
                  </a:lnTo>
                  <a:lnTo>
                    <a:pt x="564" y="1239"/>
                  </a:lnTo>
                  <a:lnTo>
                    <a:pt x="574" y="1241"/>
                  </a:lnTo>
                  <a:lnTo>
                    <a:pt x="584" y="1243"/>
                  </a:lnTo>
                  <a:lnTo>
                    <a:pt x="590" y="1243"/>
                  </a:lnTo>
                  <a:lnTo>
                    <a:pt x="594" y="1245"/>
                  </a:lnTo>
                  <a:lnTo>
                    <a:pt x="600" y="1245"/>
                  </a:lnTo>
                  <a:lnTo>
                    <a:pt x="606" y="1247"/>
                  </a:lnTo>
                  <a:lnTo>
                    <a:pt x="618" y="1249"/>
                  </a:lnTo>
                  <a:lnTo>
                    <a:pt x="628" y="1251"/>
                  </a:lnTo>
                  <a:lnTo>
                    <a:pt x="633" y="1251"/>
                  </a:lnTo>
                  <a:lnTo>
                    <a:pt x="639" y="1253"/>
                  </a:lnTo>
                  <a:lnTo>
                    <a:pt x="645" y="1253"/>
                  </a:lnTo>
                  <a:lnTo>
                    <a:pt x="651" y="1255"/>
                  </a:lnTo>
                  <a:lnTo>
                    <a:pt x="657" y="1255"/>
                  </a:lnTo>
                  <a:lnTo>
                    <a:pt x="663" y="1255"/>
                  </a:lnTo>
                  <a:lnTo>
                    <a:pt x="669" y="1255"/>
                  </a:lnTo>
                  <a:lnTo>
                    <a:pt x="675" y="1257"/>
                  </a:lnTo>
                  <a:lnTo>
                    <a:pt x="681" y="1257"/>
                  </a:lnTo>
                  <a:lnTo>
                    <a:pt x="687" y="1257"/>
                  </a:lnTo>
                  <a:lnTo>
                    <a:pt x="691" y="1257"/>
                  </a:lnTo>
                  <a:lnTo>
                    <a:pt x="697" y="1259"/>
                  </a:lnTo>
                  <a:lnTo>
                    <a:pt x="708" y="1259"/>
                  </a:lnTo>
                  <a:lnTo>
                    <a:pt x="718" y="1259"/>
                  </a:lnTo>
                  <a:lnTo>
                    <a:pt x="724" y="1259"/>
                  </a:lnTo>
                  <a:lnTo>
                    <a:pt x="730" y="1261"/>
                  </a:lnTo>
                  <a:lnTo>
                    <a:pt x="736" y="1261"/>
                  </a:lnTo>
                  <a:lnTo>
                    <a:pt x="742" y="1261"/>
                  </a:lnTo>
                  <a:lnTo>
                    <a:pt x="752" y="1261"/>
                  </a:lnTo>
                  <a:lnTo>
                    <a:pt x="762" y="1261"/>
                  </a:lnTo>
                  <a:lnTo>
                    <a:pt x="772" y="1261"/>
                  </a:lnTo>
                  <a:lnTo>
                    <a:pt x="782" y="1261"/>
                  </a:lnTo>
                  <a:lnTo>
                    <a:pt x="789" y="1261"/>
                  </a:lnTo>
                  <a:lnTo>
                    <a:pt x="799" y="1261"/>
                  </a:lnTo>
                  <a:lnTo>
                    <a:pt x="807" y="1261"/>
                  </a:lnTo>
                  <a:lnTo>
                    <a:pt x="815" y="1261"/>
                  </a:lnTo>
                  <a:lnTo>
                    <a:pt x="821" y="1261"/>
                  </a:lnTo>
                  <a:lnTo>
                    <a:pt x="829" y="1259"/>
                  </a:lnTo>
                  <a:lnTo>
                    <a:pt x="837" y="1259"/>
                  </a:lnTo>
                  <a:lnTo>
                    <a:pt x="843" y="1259"/>
                  </a:lnTo>
                  <a:lnTo>
                    <a:pt x="849" y="1257"/>
                  </a:lnTo>
                  <a:lnTo>
                    <a:pt x="857" y="1257"/>
                  </a:lnTo>
                  <a:lnTo>
                    <a:pt x="864" y="1257"/>
                  </a:lnTo>
                  <a:lnTo>
                    <a:pt x="870" y="1257"/>
                  </a:lnTo>
                  <a:lnTo>
                    <a:pt x="878" y="1255"/>
                  </a:lnTo>
                  <a:lnTo>
                    <a:pt x="884" y="1253"/>
                  </a:lnTo>
                  <a:lnTo>
                    <a:pt x="890" y="1253"/>
                  </a:lnTo>
                  <a:lnTo>
                    <a:pt x="896" y="1253"/>
                  </a:lnTo>
                  <a:lnTo>
                    <a:pt x="902" y="1251"/>
                  </a:lnTo>
                  <a:lnTo>
                    <a:pt x="908" y="1251"/>
                  </a:lnTo>
                  <a:lnTo>
                    <a:pt x="914" y="1251"/>
                  </a:lnTo>
                  <a:lnTo>
                    <a:pt x="922" y="1251"/>
                  </a:lnTo>
                  <a:lnTo>
                    <a:pt x="932" y="1249"/>
                  </a:lnTo>
                  <a:lnTo>
                    <a:pt x="943" y="1247"/>
                  </a:lnTo>
                  <a:lnTo>
                    <a:pt x="953" y="1245"/>
                  </a:lnTo>
                  <a:lnTo>
                    <a:pt x="963" y="1243"/>
                  </a:lnTo>
                  <a:lnTo>
                    <a:pt x="971" y="1241"/>
                  </a:lnTo>
                  <a:lnTo>
                    <a:pt x="981" y="1239"/>
                  </a:lnTo>
                  <a:lnTo>
                    <a:pt x="989" y="1235"/>
                  </a:lnTo>
                  <a:lnTo>
                    <a:pt x="999" y="1233"/>
                  </a:lnTo>
                  <a:lnTo>
                    <a:pt x="1005" y="1229"/>
                  </a:lnTo>
                  <a:lnTo>
                    <a:pt x="1012" y="1226"/>
                  </a:lnTo>
                  <a:lnTo>
                    <a:pt x="1020" y="1224"/>
                  </a:lnTo>
                  <a:lnTo>
                    <a:pt x="1028" y="1222"/>
                  </a:lnTo>
                  <a:lnTo>
                    <a:pt x="1034" y="1218"/>
                  </a:lnTo>
                  <a:lnTo>
                    <a:pt x="1040" y="1216"/>
                  </a:lnTo>
                  <a:lnTo>
                    <a:pt x="1046" y="1214"/>
                  </a:lnTo>
                  <a:lnTo>
                    <a:pt x="1054" y="1214"/>
                  </a:lnTo>
                  <a:lnTo>
                    <a:pt x="1062" y="1210"/>
                  </a:lnTo>
                  <a:lnTo>
                    <a:pt x="1070" y="1212"/>
                  </a:lnTo>
                  <a:lnTo>
                    <a:pt x="1076" y="1218"/>
                  </a:lnTo>
                  <a:lnTo>
                    <a:pt x="1078" y="1226"/>
                  </a:lnTo>
                  <a:lnTo>
                    <a:pt x="1074" y="1235"/>
                  </a:lnTo>
                  <a:lnTo>
                    <a:pt x="1066" y="1245"/>
                  </a:lnTo>
                  <a:lnTo>
                    <a:pt x="1060" y="1249"/>
                  </a:lnTo>
                  <a:lnTo>
                    <a:pt x="1054" y="1255"/>
                  </a:lnTo>
                  <a:lnTo>
                    <a:pt x="1046" y="1261"/>
                  </a:lnTo>
                  <a:lnTo>
                    <a:pt x="1038" y="1265"/>
                  </a:lnTo>
                  <a:lnTo>
                    <a:pt x="1026" y="1269"/>
                  </a:lnTo>
                  <a:lnTo>
                    <a:pt x="1016" y="1271"/>
                  </a:lnTo>
                  <a:lnTo>
                    <a:pt x="1010" y="1273"/>
                  </a:lnTo>
                  <a:lnTo>
                    <a:pt x="1005" y="1275"/>
                  </a:lnTo>
                  <a:lnTo>
                    <a:pt x="999" y="1277"/>
                  </a:lnTo>
                  <a:lnTo>
                    <a:pt x="993" y="1279"/>
                  </a:lnTo>
                  <a:lnTo>
                    <a:pt x="987" y="1279"/>
                  </a:lnTo>
                  <a:lnTo>
                    <a:pt x="979" y="1281"/>
                  </a:lnTo>
                  <a:lnTo>
                    <a:pt x="973" y="1281"/>
                  </a:lnTo>
                  <a:lnTo>
                    <a:pt x="967" y="1283"/>
                  </a:lnTo>
                  <a:lnTo>
                    <a:pt x="957" y="1283"/>
                  </a:lnTo>
                  <a:lnTo>
                    <a:pt x="951" y="1283"/>
                  </a:lnTo>
                  <a:lnTo>
                    <a:pt x="943" y="1283"/>
                  </a:lnTo>
                  <a:lnTo>
                    <a:pt x="935" y="1285"/>
                  </a:lnTo>
                  <a:lnTo>
                    <a:pt x="928" y="1285"/>
                  </a:lnTo>
                  <a:lnTo>
                    <a:pt x="920" y="1285"/>
                  </a:lnTo>
                  <a:lnTo>
                    <a:pt x="910" y="1285"/>
                  </a:lnTo>
                  <a:lnTo>
                    <a:pt x="902" y="1285"/>
                  </a:lnTo>
                  <a:lnTo>
                    <a:pt x="892" y="1285"/>
                  </a:lnTo>
                  <a:lnTo>
                    <a:pt x="884" y="1287"/>
                  </a:lnTo>
                  <a:lnTo>
                    <a:pt x="874" y="1289"/>
                  </a:lnTo>
                  <a:lnTo>
                    <a:pt x="864" y="1291"/>
                  </a:lnTo>
                  <a:lnTo>
                    <a:pt x="855" y="1291"/>
                  </a:lnTo>
                  <a:lnTo>
                    <a:pt x="843" y="1293"/>
                  </a:lnTo>
                  <a:lnTo>
                    <a:pt x="833" y="1293"/>
                  </a:lnTo>
                  <a:lnTo>
                    <a:pt x="823" y="1295"/>
                  </a:lnTo>
                  <a:lnTo>
                    <a:pt x="817" y="1295"/>
                  </a:lnTo>
                  <a:lnTo>
                    <a:pt x="811" y="1297"/>
                  </a:lnTo>
                  <a:lnTo>
                    <a:pt x="805" y="1297"/>
                  </a:lnTo>
                  <a:lnTo>
                    <a:pt x="799" y="1299"/>
                  </a:lnTo>
                  <a:lnTo>
                    <a:pt x="787" y="1301"/>
                  </a:lnTo>
                  <a:lnTo>
                    <a:pt x="778" y="1303"/>
                  </a:lnTo>
                  <a:lnTo>
                    <a:pt x="772" y="1303"/>
                  </a:lnTo>
                  <a:lnTo>
                    <a:pt x="766" y="1303"/>
                  </a:lnTo>
                  <a:lnTo>
                    <a:pt x="760" y="1303"/>
                  </a:lnTo>
                  <a:lnTo>
                    <a:pt x="754" y="1303"/>
                  </a:lnTo>
                  <a:lnTo>
                    <a:pt x="748" y="1303"/>
                  </a:lnTo>
                  <a:lnTo>
                    <a:pt x="740" y="1304"/>
                  </a:lnTo>
                  <a:lnTo>
                    <a:pt x="734" y="1304"/>
                  </a:lnTo>
                  <a:lnTo>
                    <a:pt x="730" y="1304"/>
                  </a:lnTo>
                  <a:lnTo>
                    <a:pt x="724" y="1304"/>
                  </a:lnTo>
                  <a:lnTo>
                    <a:pt x="716" y="1304"/>
                  </a:lnTo>
                  <a:lnTo>
                    <a:pt x="710" y="1304"/>
                  </a:lnTo>
                  <a:lnTo>
                    <a:pt x="705" y="1304"/>
                  </a:lnTo>
                  <a:lnTo>
                    <a:pt x="699" y="1304"/>
                  </a:lnTo>
                  <a:lnTo>
                    <a:pt x="693" y="1304"/>
                  </a:lnTo>
                  <a:lnTo>
                    <a:pt x="687" y="1304"/>
                  </a:lnTo>
                  <a:lnTo>
                    <a:pt x="681" y="1304"/>
                  </a:lnTo>
                  <a:lnTo>
                    <a:pt x="673" y="1304"/>
                  </a:lnTo>
                  <a:lnTo>
                    <a:pt x="667" y="1303"/>
                  </a:lnTo>
                  <a:lnTo>
                    <a:pt x="659" y="1303"/>
                  </a:lnTo>
                  <a:lnTo>
                    <a:pt x="653" y="1303"/>
                  </a:lnTo>
                  <a:lnTo>
                    <a:pt x="645" y="1301"/>
                  </a:lnTo>
                  <a:lnTo>
                    <a:pt x="639" y="1301"/>
                  </a:lnTo>
                  <a:lnTo>
                    <a:pt x="633" y="1301"/>
                  </a:lnTo>
                  <a:lnTo>
                    <a:pt x="628" y="1301"/>
                  </a:lnTo>
                  <a:lnTo>
                    <a:pt x="620" y="1297"/>
                  </a:lnTo>
                  <a:lnTo>
                    <a:pt x="614" y="1297"/>
                  </a:lnTo>
                  <a:lnTo>
                    <a:pt x="606" y="1295"/>
                  </a:lnTo>
                  <a:lnTo>
                    <a:pt x="600" y="1295"/>
                  </a:lnTo>
                  <a:lnTo>
                    <a:pt x="594" y="1293"/>
                  </a:lnTo>
                  <a:lnTo>
                    <a:pt x="586" y="1291"/>
                  </a:lnTo>
                  <a:lnTo>
                    <a:pt x="580" y="1289"/>
                  </a:lnTo>
                  <a:lnTo>
                    <a:pt x="574" y="1289"/>
                  </a:lnTo>
                  <a:lnTo>
                    <a:pt x="566" y="1285"/>
                  </a:lnTo>
                  <a:lnTo>
                    <a:pt x="558" y="1283"/>
                  </a:lnTo>
                  <a:lnTo>
                    <a:pt x="553" y="1281"/>
                  </a:lnTo>
                  <a:lnTo>
                    <a:pt x="545" y="1279"/>
                  </a:lnTo>
                  <a:lnTo>
                    <a:pt x="539" y="1277"/>
                  </a:lnTo>
                  <a:lnTo>
                    <a:pt x="531" y="1275"/>
                  </a:lnTo>
                  <a:lnTo>
                    <a:pt x="525" y="1273"/>
                  </a:lnTo>
                  <a:lnTo>
                    <a:pt x="519" y="1271"/>
                  </a:lnTo>
                  <a:lnTo>
                    <a:pt x="511" y="1269"/>
                  </a:lnTo>
                  <a:lnTo>
                    <a:pt x="505" y="1267"/>
                  </a:lnTo>
                  <a:lnTo>
                    <a:pt x="499" y="1265"/>
                  </a:lnTo>
                  <a:lnTo>
                    <a:pt x="493" y="1265"/>
                  </a:lnTo>
                  <a:lnTo>
                    <a:pt x="487" y="1263"/>
                  </a:lnTo>
                  <a:lnTo>
                    <a:pt x="481" y="1261"/>
                  </a:lnTo>
                  <a:lnTo>
                    <a:pt x="474" y="1259"/>
                  </a:lnTo>
                  <a:lnTo>
                    <a:pt x="468" y="1259"/>
                  </a:lnTo>
                  <a:lnTo>
                    <a:pt x="462" y="1255"/>
                  </a:lnTo>
                  <a:lnTo>
                    <a:pt x="454" y="1253"/>
                  </a:lnTo>
                  <a:lnTo>
                    <a:pt x="448" y="1251"/>
                  </a:lnTo>
                  <a:lnTo>
                    <a:pt x="442" y="1251"/>
                  </a:lnTo>
                  <a:lnTo>
                    <a:pt x="436" y="1247"/>
                  </a:lnTo>
                  <a:lnTo>
                    <a:pt x="430" y="1247"/>
                  </a:lnTo>
                  <a:lnTo>
                    <a:pt x="424" y="1245"/>
                  </a:lnTo>
                  <a:lnTo>
                    <a:pt x="418" y="1243"/>
                  </a:lnTo>
                  <a:lnTo>
                    <a:pt x="412" y="1241"/>
                  </a:lnTo>
                  <a:lnTo>
                    <a:pt x="406" y="1239"/>
                  </a:lnTo>
                  <a:lnTo>
                    <a:pt x="401" y="1237"/>
                  </a:lnTo>
                  <a:lnTo>
                    <a:pt x="395" y="1237"/>
                  </a:lnTo>
                  <a:lnTo>
                    <a:pt x="383" y="1231"/>
                  </a:lnTo>
                  <a:lnTo>
                    <a:pt x="373" y="1229"/>
                  </a:lnTo>
                  <a:lnTo>
                    <a:pt x="367" y="1226"/>
                  </a:lnTo>
                  <a:lnTo>
                    <a:pt x="361" y="1224"/>
                  </a:lnTo>
                  <a:lnTo>
                    <a:pt x="355" y="1222"/>
                  </a:lnTo>
                  <a:lnTo>
                    <a:pt x="349" y="1220"/>
                  </a:lnTo>
                  <a:lnTo>
                    <a:pt x="337" y="1214"/>
                  </a:lnTo>
                  <a:lnTo>
                    <a:pt x="328" y="1210"/>
                  </a:lnTo>
                  <a:lnTo>
                    <a:pt x="316" y="1204"/>
                  </a:lnTo>
                  <a:lnTo>
                    <a:pt x="306" y="1200"/>
                  </a:lnTo>
                  <a:lnTo>
                    <a:pt x="296" y="1194"/>
                  </a:lnTo>
                  <a:lnTo>
                    <a:pt x="286" y="1188"/>
                  </a:lnTo>
                  <a:lnTo>
                    <a:pt x="274" y="1180"/>
                  </a:lnTo>
                  <a:lnTo>
                    <a:pt x="264" y="1174"/>
                  </a:lnTo>
                  <a:lnTo>
                    <a:pt x="254" y="1166"/>
                  </a:lnTo>
                  <a:lnTo>
                    <a:pt x="247" y="1160"/>
                  </a:lnTo>
                  <a:lnTo>
                    <a:pt x="237" y="1153"/>
                  </a:lnTo>
                  <a:lnTo>
                    <a:pt x="227" y="1145"/>
                  </a:lnTo>
                  <a:lnTo>
                    <a:pt x="219" y="1137"/>
                  </a:lnTo>
                  <a:lnTo>
                    <a:pt x="209" y="1127"/>
                  </a:lnTo>
                  <a:lnTo>
                    <a:pt x="201" y="1117"/>
                  </a:lnTo>
                  <a:lnTo>
                    <a:pt x="191" y="1109"/>
                  </a:lnTo>
                  <a:lnTo>
                    <a:pt x="183" y="1097"/>
                  </a:lnTo>
                  <a:lnTo>
                    <a:pt x="176" y="1089"/>
                  </a:lnTo>
                  <a:lnTo>
                    <a:pt x="166" y="1078"/>
                  </a:lnTo>
                  <a:lnTo>
                    <a:pt x="158" y="1070"/>
                  </a:lnTo>
                  <a:lnTo>
                    <a:pt x="150" y="1060"/>
                  </a:lnTo>
                  <a:lnTo>
                    <a:pt x="144" y="1050"/>
                  </a:lnTo>
                  <a:lnTo>
                    <a:pt x="136" y="1040"/>
                  </a:lnTo>
                  <a:lnTo>
                    <a:pt x="128" y="1030"/>
                  </a:lnTo>
                  <a:lnTo>
                    <a:pt x="120" y="1020"/>
                  </a:lnTo>
                  <a:lnTo>
                    <a:pt x="114" y="1010"/>
                  </a:lnTo>
                  <a:lnTo>
                    <a:pt x="108" y="1003"/>
                  </a:lnTo>
                  <a:lnTo>
                    <a:pt x="101" y="993"/>
                  </a:lnTo>
                  <a:lnTo>
                    <a:pt x="97" y="983"/>
                  </a:lnTo>
                  <a:lnTo>
                    <a:pt x="91" y="973"/>
                  </a:lnTo>
                  <a:lnTo>
                    <a:pt x="85" y="963"/>
                  </a:lnTo>
                  <a:lnTo>
                    <a:pt x="79" y="953"/>
                  </a:lnTo>
                  <a:lnTo>
                    <a:pt x="73" y="945"/>
                  </a:lnTo>
                  <a:lnTo>
                    <a:pt x="69" y="935"/>
                  </a:lnTo>
                  <a:lnTo>
                    <a:pt x="65" y="926"/>
                  </a:lnTo>
                  <a:lnTo>
                    <a:pt x="59" y="918"/>
                  </a:lnTo>
                  <a:lnTo>
                    <a:pt x="55" y="908"/>
                  </a:lnTo>
                  <a:lnTo>
                    <a:pt x="53" y="898"/>
                  </a:lnTo>
                  <a:lnTo>
                    <a:pt x="49" y="888"/>
                  </a:lnTo>
                  <a:lnTo>
                    <a:pt x="47" y="880"/>
                  </a:lnTo>
                  <a:lnTo>
                    <a:pt x="43" y="870"/>
                  </a:lnTo>
                  <a:lnTo>
                    <a:pt x="41" y="862"/>
                  </a:lnTo>
                  <a:lnTo>
                    <a:pt x="39" y="852"/>
                  </a:lnTo>
                  <a:lnTo>
                    <a:pt x="37" y="845"/>
                  </a:lnTo>
                  <a:lnTo>
                    <a:pt x="37" y="837"/>
                  </a:lnTo>
                  <a:lnTo>
                    <a:pt x="37" y="829"/>
                  </a:lnTo>
                  <a:lnTo>
                    <a:pt x="35" y="819"/>
                  </a:lnTo>
                  <a:lnTo>
                    <a:pt x="33" y="811"/>
                  </a:lnTo>
                  <a:lnTo>
                    <a:pt x="31" y="801"/>
                  </a:lnTo>
                  <a:lnTo>
                    <a:pt x="31" y="791"/>
                  </a:lnTo>
                  <a:lnTo>
                    <a:pt x="29" y="781"/>
                  </a:lnTo>
                  <a:lnTo>
                    <a:pt x="29" y="772"/>
                  </a:lnTo>
                  <a:lnTo>
                    <a:pt x="28" y="762"/>
                  </a:lnTo>
                  <a:lnTo>
                    <a:pt x="28" y="752"/>
                  </a:lnTo>
                  <a:lnTo>
                    <a:pt x="26" y="746"/>
                  </a:lnTo>
                  <a:lnTo>
                    <a:pt x="26" y="740"/>
                  </a:lnTo>
                  <a:lnTo>
                    <a:pt x="24" y="734"/>
                  </a:lnTo>
                  <a:lnTo>
                    <a:pt x="24" y="728"/>
                  </a:lnTo>
                  <a:lnTo>
                    <a:pt x="24" y="716"/>
                  </a:lnTo>
                  <a:lnTo>
                    <a:pt x="24" y="706"/>
                  </a:lnTo>
                  <a:lnTo>
                    <a:pt x="24" y="701"/>
                  </a:lnTo>
                  <a:lnTo>
                    <a:pt x="24" y="695"/>
                  </a:lnTo>
                  <a:lnTo>
                    <a:pt x="24" y="689"/>
                  </a:lnTo>
                  <a:lnTo>
                    <a:pt x="24" y="683"/>
                  </a:lnTo>
                  <a:lnTo>
                    <a:pt x="24" y="677"/>
                  </a:lnTo>
                  <a:lnTo>
                    <a:pt x="24" y="671"/>
                  </a:lnTo>
                  <a:lnTo>
                    <a:pt x="24" y="665"/>
                  </a:lnTo>
                  <a:lnTo>
                    <a:pt x="24" y="659"/>
                  </a:lnTo>
                  <a:lnTo>
                    <a:pt x="24" y="651"/>
                  </a:lnTo>
                  <a:lnTo>
                    <a:pt x="24" y="645"/>
                  </a:lnTo>
                  <a:lnTo>
                    <a:pt x="24" y="639"/>
                  </a:lnTo>
                  <a:lnTo>
                    <a:pt x="26" y="631"/>
                  </a:lnTo>
                  <a:lnTo>
                    <a:pt x="26" y="626"/>
                  </a:lnTo>
                  <a:lnTo>
                    <a:pt x="26" y="620"/>
                  </a:lnTo>
                  <a:lnTo>
                    <a:pt x="28" y="612"/>
                  </a:lnTo>
                  <a:lnTo>
                    <a:pt x="29" y="606"/>
                  </a:lnTo>
                  <a:lnTo>
                    <a:pt x="29" y="600"/>
                  </a:lnTo>
                  <a:lnTo>
                    <a:pt x="31" y="592"/>
                  </a:lnTo>
                  <a:lnTo>
                    <a:pt x="31" y="584"/>
                  </a:lnTo>
                  <a:lnTo>
                    <a:pt x="33" y="578"/>
                  </a:lnTo>
                  <a:lnTo>
                    <a:pt x="35" y="570"/>
                  </a:lnTo>
                  <a:lnTo>
                    <a:pt x="37" y="564"/>
                  </a:lnTo>
                  <a:lnTo>
                    <a:pt x="39" y="558"/>
                  </a:lnTo>
                  <a:lnTo>
                    <a:pt x="43" y="552"/>
                  </a:lnTo>
                  <a:lnTo>
                    <a:pt x="45" y="543"/>
                  </a:lnTo>
                  <a:lnTo>
                    <a:pt x="47" y="537"/>
                  </a:lnTo>
                  <a:lnTo>
                    <a:pt x="49" y="529"/>
                  </a:lnTo>
                  <a:lnTo>
                    <a:pt x="53" y="521"/>
                  </a:lnTo>
                  <a:lnTo>
                    <a:pt x="55" y="513"/>
                  </a:lnTo>
                  <a:lnTo>
                    <a:pt x="57" y="507"/>
                  </a:lnTo>
                  <a:lnTo>
                    <a:pt x="63" y="499"/>
                  </a:lnTo>
                  <a:lnTo>
                    <a:pt x="67" y="493"/>
                  </a:lnTo>
                  <a:lnTo>
                    <a:pt x="69" y="485"/>
                  </a:lnTo>
                  <a:lnTo>
                    <a:pt x="73" y="477"/>
                  </a:lnTo>
                  <a:lnTo>
                    <a:pt x="77" y="470"/>
                  </a:lnTo>
                  <a:lnTo>
                    <a:pt x="81" y="462"/>
                  </a:lnTo>
                  <a:lnTo>
                    <a:pt x="85" y="454"/>
                  </a:lnTo>
                  <a:lnTo>
                    <a:pt x="91" y="446"/>
                  </a:lnTo>
                  <a:lnTo>
                    <a:pt x="95" y="438"/>
                  </a:lnTo>
                  <a:lnTo>
                    <a:pt x="101" y="432"/>
                  </a:lnTo>
                  <a:lnTo>
                    <a:pt x="104" y="422"/>
                  </a:lnTo>
                  <a:lnTo>
                    <a:pt x="110" y="414"/>
                  </a:lnTo>
                  <a:lnTo>
                    <a:pt x="116" y="406"/>
                  </a:lnTo>
                  <a:lnTo>
                    <a:pt x="122" y="399"/>
                  </a:lnTo>
                  <a:lnTo>
                    <a:pt x="126" y="391"/>
                  </a:lnTo>
                  <a:lnTo>
                    <a:pt x="132" y="385"/>
                  </a:lnTo>
                  <a:lnTo>
                    <a:pt x="138" y="375"/>
                  </a:lnTo>
                  <a:lnTo>
                    <a:pt x="144" y="369"/>
                  </a:lnTo>
                  <a:lnTo>
                    <a:pt x="150" y="361"/>
                  </a:lnTo>
                  <a:lnTo>
                    <a:pt x="156" y="353"/>
                  </a:lnTo>
                  <a:lnTo>
                    <a:pt x="162" y="347"/>
                  </a:lnTo>
                  <a:lnTo>
                    <a:pt x="168" y="339"/>
                  </a:lnTo>
                  <a:lnTo>
                    <a:pt x="174" y="331"/>
                  </a:lnTo>
                  <a:lnTo>
                    <a:pt x="179" y="325"/>
                  </a:lnTo>
                  <a:lnTo>
                    <a:pt x="185" y="320"/>
                  </a:lnTo>
                  <a:lnTo>
                    <a:pt x="193" y="312"/>
                  </a:lnTo>
                  <a:lnTo>
                    <a:pt x="199" y="306"/>
                  </a:lnTo>
                  <a:lnTo>
                    <a:pt x="205" y="300"/>
                  </a:lnTo>
                  <a:lnTo>
                    <a:pt x="211" y="292"/>
                  </a:lnTo>
                  <a:lnTo>
                    <a:pt x="219" y="286"/>
                  </a:lnTo>
                  <a:lnTo>
                    <a:pt x="225" y="280"/>
                  </a:lnTo>
                  <a:lnTo>
                    <a:pt x="231" y="274"/>
                  </a:lnTo>
                  <a:lnTo>
                    <a:pt x="239" y="266"/>
                  </a:lnTo>
                  <a:lnTo>
                    <a:pt x="247" y="262"/>
                  </a:lnTo>
                  <a:lnTo>
                    <a:pt x="253" y="256"/>
                  </a:lnTo>
                  <a:lnTo>
                    <a:pt x="258" y="249"/>
                  </a:lnTo>
                  <a:lnTo>
                    <a:pt x="266" y="245"/>
                  </a:lnTo>
                  <a:lnTo>
                    <a:pt x="272" y="239"/>
                  </a:lnTo>
                  <a:lnTo>
                    <a:pt x="278" y="233"/>
                  </a:lnTo>
                  <a:lnTo>
                    <a:pt x="286" y="229"/>
                  </a:lnTo>
                  <a:lnTo>
                    <a:pt x="294" y="223"/>
                  </a:lnTo>
                  <a:lnTo>
                    <a:pt x="302" y="219"/>
                  </a:lnTo>
                  <a:lnTo>
                    <a:pt x="308" y="213"/>
                  </a:lnTo>
                  <a:lnTo>
                    <a:pt x="316" y="207"/>
                  </a:lnTo>
                  <a:lnTo>
                    <a:pt x="322" y="203"/>
                  </a:lnTo>
                  <a:lnTo>
                    <a:pt x="330" y="199"/>
                  </a:lnTo>
                  <a:lnTo>
                    <a:pt x="337" y="193"/>
                  </a:lnTo>
                  <a:lnTo>
                    <a:pt x="343" y="189"/>
                  </a:lnTo>
                  <a:lnTo>
                    <a:pt x="351" y="183"/>
                  </a:lnTo>
                  <a:lnTo>
                    <a:pt x="359" y="181"/>
                  </a:lnTo>
                  <a:lnTo>
                    <a:pt x="365" y="175"/>
                  </a:lnTo>
                  <a:lnTo>
                    <a:pt x="373" y="172"/>
                  </a:lnTo>
                  <a:lnTo>
                    <a:pt x="381" y="170"/>
                  </a:lnTo>
                  <a:lnTo>
                    <a:pt x="387" y="166"/>
                  </a:lnTo>
                  <a:lnTo>
                    <a:pt x="395" y="162"/>
                  </a:lnTo>
                  <a:lnTo>
                    <a:pt x="403" y="158"/>
                  </a:lnTo>
                  <a:lnTo>
                    <a:pt x="408" y="156"/>
                  </a:lnTo>
                  <a:lnTo>
                    <a:pt x="418" y="154"/>
                  </a:lnTo>
                  <a:lnTo>
                    <a:pt x="424" y="150"/>
                  </a:lnTo>
                  <a:lnTo>
                    <a:pt x="430" y="148"/>
                  </a:lnTo>
                  <a:lnTo>
                    <a:pt x="438" y="144"/>
                  </a:lnTo>
                  <a:lnTo>
                    <a:pt x="446" y="142"/>
                  </a:lnTo>
                  <a:lnTo>
                    <a:pt x="452" y="138"/>
                  </a:lnTo>
                  <a:lnTo>
                    <a:pt x="460" y="138"/>
                  </a:lnTo>
                  <a:lnTo>
                    <a:pt x="468" y="136"/>
                  </a:lnTo>
                  <a:lnTo>
                    <a:pt x="476" y="134"/>
                  </a:lnTo>
                  <a:lnTo>
                    <a:pt x="481" y="132"/>
                  </a:lnTo>
                  <a:lnTo>
                    <a:pt x="489" y="130"/>
                  </a:lnTo>
                  <a:lnTo>
                    <a:pt x="495" y="128"/>
                  </a:lnTo>
                  <a:lnTo>
                    <a:pt x="503" y="128"/>
                  </a:lnTo>
                  <a:lnTo>
                    <a:pt x="509" y="128"/>
                  </a:lnTo>
                  <a:lnTo>
                    <a:pt x="517" y="126"/>
                  </a:lnTo>
                  <a:lnTo>
                    <a:pt x="523" y="126"/>
                  </a:lnTo>
                  <a:lnTo>
                    <a:pt x="533" y="126"/>
                  </a:lnTo>
                  <a:lnTo>
                    <a:pt x="539" y="126"/>
                  </a:lnTo>
                  <a:lnTo>
                    <a:pt x="545" y="124"/>
                  </a:lnTo>
                  <a:lnTo>
                    <a:pt x="551" y="124"/>
                  </a:lnTo>
                  <a:lnTo>
                    <a:pt x="558" y="124"/>
                  </a:lnTo>
                  <a:lnTo>
                    <a:pt x="564" y="122"/>
                  </a:lnTo>
                  <a:lnTo>
                    <a:pt x="570" y="122"/>
                  </a:lnTo>
                  <a:lnTo>
                    <a:pt x="576" y="122"/>
                  </a:lnTo>
                  <a:lnTo>
                    <a:pt x="584" y="122"/>
                  </a:lnTo>
                  <a:lnTo>
                    <a:pt x="590" y="118"/>
                  </a:lnTo>
                  <a:lnTo>
                    <a:pt x="596" y="118"/>
                  </a:lnTo>
                  <a:lnTo>
                    <a:pt x="602" y="116"/>
                  </a:lnTo>
                  <a:lnTo>
                    <a:pt x="608" y="116"/>
                  </a:lnTo>
                  <a:lnTo>
                    <a:pt x="614" y="114"/>
                  </a:lnTo>
                  <a:lnTo>
                    <a:pt x="620" y="114"/>
                  </a:lnTo>
                  <a:lnTo>
                    <a:pt x="626" y="112"/>
                  </a:lnTo>
                  <a:lnTo>
                    <a:pt x="632" y="112"/>
                  </a:lnTo>
                  <a:lnTo>
                    <a:pt x="641" y="110"/>
                  </a:lnTo>
                  <a:lnTo>
                    <a:pt x="653" y="106"/>
                  </a:lnTo>
                  <a:lnTo>
                    <a:pt x="663" y="104"/>
                  </a:lnTo>
                  <a:lnTo>
                    <a:pt x="675" y="102"/>
                  </a:lnTo>
                  <a:lnTo>
                    <a:pt x="685" y="98"/>
                  </a:lnTo>
                  <a:lnTo>
                    <a:pt x="695" y="95"/>
                  </a:lnTo>
                  <a:lnTo>
                    <a:pt x="707" y="93"/>
                  </a:lnTo>
                  <a:lnTo>
                    <a:pt x="716" y="91"/>
                  </a:lnTo>
                  <a:lnTo>
                    <a:pt x="726" y="87"/>
                  </a:lnTo>
                  <a:lnTo>
                    <a:pt x="734" y="83"/>
                  </a:lnTo>
                  <a:lnTo>
                    <a:pt x="744" y="79"/>
                  </a:lnTo>
                  <a:lnTo>
                    <a:pt x="754" y="77"/>
                  </a:lnTo>
                  <a:lnTo>
                    <a:pt x="762" y="73"/>
                  </a:lnTo>
                  <a:lnTo>
                    <a:pt x="772" y="71"/>
                  </a:lnTo>
                  <a:lnTo>
                    <a:pt x="780" y="67"/>
                  </a:lnTo>
                  <a:lnTo>
                    <a:pt x="787" y="65"/>
                  </a:lnTo>
                  <a:lnTo>
                    <a:pt x="795" y="63"/>
                  </a:lnTo>
                  <a:lnTo>
                    <a:pt x="805" y="59"/>
                  </a:lnTo>
                  <a:lnTo>
                    <a:pt x="813" y="55"/>
                  </a:lnTo>
                  <a:lnTo>
                    <a:pt x="821" y="53"/>
                  </a:lnTo>
                  <a:lnTo>
                    <a:pt x="829" y="49"/>
                  </a:lnTo>
                  <a:lnTo>
                    <a:pt x="837" y="47"/>
                  </a:lnTo>
                  <a:lnTo>
                    <a:pt x="845" y="45"/>
                  </a:lnTo>
                  <a:lnTo>
                    <a:pt x="855" y="45"/>
                  </a:lnTo>
                  <a:lnTo>
                    <a:pt x="860" y="41"/>
                  </a:lnTo>
                  <a:lnTo>
                    <a:pt x="870" y="39"/>
                  </a:lnTo>
                  <a:lnTo>
                    <a:pt x="876" y="37"/>
                  </a:lnTo>
                  <a:lnTo>
                    <a:pt x="882" y="37"/>
                  </a:lnTo>
                  <a:lnTo>
                    <a:pt x="890" y="35"/>
                  </a:lnTo>
                  <a:lnTo>
                    <a:pt x="898" y="35"/>
                  </a:lnTo>
                  <a:lnTo>
                    <a:pt x="904" y="33"/>
                  </a:lnTo>
                  <a:lnTo>
                    <a:pt x="912" y="33"/>
                  </a:lnTo>
                  <a:lnTo>
                    <a:pt x="920" y="31"/>
                  </a:lnTo>
                  <a:lnTo>
                    <a:pt x="928" y="31"/>
                  </a:lnTo>
                  <a:lnTo>
                    <a:pt x="935" y="29"/>
                  </a:lnTo>
                  <a:lnTo>
                    <a:pt x="945" y="29"/>
                  </a:lnTo>
                  <a:lnTo>
                    <a:pt x="955" y="27"/>
                  </a:lnTo>
                  <a:lnTo>
                    <a:pt x="965" y="27"/>
                  </a:lnTo>
                  <a:lnTo>
                    <a:pt x="975" y="27"/>
                  </a:lnTo>
                  <a:lnTo>
                    <a:pt x="985" y="25"/>
                  </a:lnTo>
                  <a:lnTo>
                    <a:pt x="995" y="25"/>
                  </a:lnTo>
                  <a:lnTo>
                    <a:pt x="1005" y="25"/>
                  </a:lnTo>
                  <a:lnTo>
                    <a:pt x="1016" y="23"/>
                  </a:lnTo>
                  <a:lnTo>
                    <a:pt x="1026" y="23"/>
                  </a:lnTo>
                  <a:lnTo>
                    <a:pt x="1038" y="22"/>
                  </a:lnTo>
                  <a:lnTo>
                    <a:pt x="1052" y="22"/>
                  </a:lnTo>
                  <a:lnTo>
                    <a:pt x="1062" y="22"/>
                  </a:lnTo>
                  <a:lnTo>
                    <a:pt x="1074" y="22"/>
                  </a:lnTo>
                  <a:lnTo>
                    <a:pt x="1084" y="20"/>
                  </a:lnTo>
                  <a:lnTo>
                    <a:pt x="1097" y="20"/>
                  </a:lnTo>
                  <a:lnTo>
                    <a:pt x="1109" y="20"/>
                  </a:lnTo>
                  <a:lnTo>
                    <a:pt x="1121" y="20"/>
                  </a:lnTo>
                  <a:lnTo>
                    <a:pt x="1133" y="20"/>
                  </a:lnTo>
                  <a:lnTo>
                    <a:pt x="1147" y="20"/>
                  </a:lnTo>
                  <a:lnTo>
                    <a:pt x="1157" y="20"/>
                  </a:lnTo>
                  <a:lnTo>
                    <a:pt x="1170" y="20"/>
                  </a:lnTo>
                  <a:lnTo>
                    <a:pt x="1180" y="20"/>
                  </a:lnTo>
                  <a:lnTo>
                    <a:pt x="1194" y="20"/>
                  </a:lnTo>
                  <a:lnTo>
                    <a:pt x="1206" y="20"/>
                  </a:lnTo>
                  <a:lnTo>
                    <a:pt x="1218" y="20"/>
                  </a:lnTo>
                  <a:lnTo>
                    <a:pt x="1232" y="20"/>
                  </a:lnTo>
                  <a:lnTo>
                    <a:pt x="1243" y="20"/>
                  </a:lnTo>
                  <a:lnTo>
                    <a:pt x="1255" y="20"/>
                  </a:lnTo>
                  <a:lnTo>
                    <a:pt x="1267" y="20"/>
                  </a:lnTo>
                  <a:lnTo>
                    <a:pt x="1279" y="22"/>
                  </a:lnTo>
                  <a:lnTo>
                    <a:pt x="1291" y="22"/>
                  </a:lnTo>
                  <a:lnTo>
                    <a:pt x="1303" y="22"/>
                  </a:lnTo>
                  <a:lnTo>
                    <a:pt x="1314" y="23"/>
                  </a:lnTo>
                  <a:lnTo>
                    <a:pt x="1324" y="23"/>
                  </a:lnTo>
                  <a:lnTo>
                    <a:pt x="1338" y="25"/>
                  </a:lnTo>
                  <a:lnTo>
                    <a:pt x="1348" y="25"/>
                  </a:lnTo>
                  <a:lnTo>
                    <a:pt x="1358" y="27"/>
                  </a:lnTo>
                  <a:lnTo>
                    <a:pt x="1368" y="27"/>
                  </a:lnTo>
                  <a:lnTo>
                    <a:pt x="1380" y="29"/>
                  </a:lnTo>
                  <a:lnTo>
                    <a:pt x="1389" y="31"/>
                  </a:lnTo>
                  <a:lnTo>
                    <a:pt x="1399" y="33"/>
                  </a:lnTo>
                  <a:lnTo>
                    <a:pt x="1409" y="33"/>
                  </a:lnTo>
                  <a:lnTo>
                    <a:pt x="1419" y="37"/>
                  </a:lnTo>
                  <a:lnTo>
                    <a:pt x="1427" y="39"/>
                  </a:lnTo>
                  <a:lnTo>
                    <a:pt x="1437" y="41"/>
                  </a:lnTo>
                  <a:lnTo>
                    <a:pt x="1445" y="43"/>
                  </a:lnTo>
                  <a:lnTo>
                    <a:pt x="1455" y="45"/>
                  </a:lnTo>
                  <a:lnTo>
                    <a:pt x="1461" y="47"/>
                  </a:lnTo>
                  <a:lnTo>
                    <a:pt x="1470" y="49"/>
                  </a:lnTo>
                  <a:lnTo>
                    <a:pt x="1476" y="53"/>
                  </a:lnTo>
                  <a:lnTo>
                    <a:pt x="1484" y="55"/>
                  </a:lnTo>
                  <a:lnTo>
                    <a:pt x="1492" y="59"/>
                  </a:lnTo>
                  <a:lnTo>
                    <a:pt x="1498" y="61"/>
                  </a:lnTo>
                  <a:lnTo>
                    <a:pt x="1504" y="63"/>
                  </a:lnTo>
                  <a:lnTo>
                    <a:pt x="1510" y="67"/>
                  </a:lnTo>
                  <a:lnTo>
                    <a:pt x="1518" y="69"/>
                  </a:lnTo>
                  <a:lnTo>
                    <a:pt x="1524" y="71"/>
                  </a:lnTo>
                  <a:lnTo>
                    <a:pt x="1530" y="75"/>
                  </a:lnTo>
                  <a:lnTo>
                    <a:pt x="1538" y="77"/>
                  </a:lnTo>
                  <a:lnTo>
                    <a:pt x="1543" y="81"/>
                  </a:lnTo>
                  <a:lnTo>
                    <a:pt x="1549" y="85"/>
                  </a:lnTo>
                  <a:lnTo>
                    <a:pt x="1557" y="87"/>
                  </a:lnTo>
                  <a:lnTo>
                    <a:pt x="1563" y="91"/>
                  </a:lnTo>
                  <a:lnTo>
                    <a:pt x="1569" y="93"/>
                  </a:lnTo>
                  <a:lnTo>
                    <a:pt x="1577" y="97"/>
                  </a:lnTo>
                  <a:lnTo>
                    <a:pt x="1583" y="100"/>
                  </a:lnTo>
                  <a:lnTo>
                    <a:pt x="1591" y="102"/>
                  </a:lnTo>
                  <a:lnTo>
                    <a:pt x="1597" y="106"/>
                  </a:lnTo>
                  <a:lnTo>
                    <a:pt x="1603" y="108"/>
                  </a:lnTo>
                  <a:lnTo>
                    <a:pt x="1609" y="112"/>
                  </a:lnTo>
                  <a:lnTo>
                    <a:pt x="1616" y="114"/>
                  </a:lnTo>
                  <a:lnTo>
                    <a:pt x="1622" y="118"/>
                  </a:lnTo>
                  <a:lnTo>
                    <a:pt x="1628" y="122"/>
                  </a:lnTo>
                  <a:lnTo>
                    <a:pt x="1634" y="124"/>
                  </a:lnTo>
                  <a:lnTo>
                    <a:pt x="1642" y="128"/>
                  </a:lnTo>
                  <a:lnTo>
                    <a:pt x="1648" y="132"/>
                  </a:lnTo>
                  <a:lnTo>
                    <a:pt x="1654" y="134"/>
                  </a:lnTo>
                  <a:lnTo>
                    <a:pt x="1660" y="138"/>
                  </a:lnTo>
                  <a:lnTo>
                    <a:pt x="1666" y="142"/>
                  </a:lnTo>
                  <a:lnTo>
                    <a:pt x="1672" y="146"/>
                  </a:lnTo>
                  <a:lnTo>
                    <a:pt x="1678" y="150"/>
                  </a:lnTo>
                  <a:lnTo>
                    <a:pt x="1684" y="154"/>
                  </a:lnTo>
                  <a:lnTo>
                    <a:pt x="1691" y="158"/>
                  </a:lnTo>
                  <a:lnTo>
                    <a:pt x="1701" y="164"/>
                  </a:lnTo>
                  <a:lnTo>
                    <a:pt x="1713" y="172"/>
                  </a:lnTo>
                  <a:lnTo>
                    <a:pt x="1717" y="174"/>
                  </a:lnTo>
                  <a:lnTo>
                    <a:pt x="1723" y="177"/>
                  </a:lnTo>
                  <a:lnTo>
                    <a:pt x="1729" y="181"/>
                  </a:lnTo>
                  <a:lnTo>
                    <a:pt x="1735" y="185"/>
                  </a:lnTo>
                  <a:lnTo>
                    <a:pt x="1745" y="193"/>
                  </a:lnTo>
                  <a:lnTo>
                    <a:pt x="1757" y="199"/>
                  </a:lnTo>
                  <a:lnTo>
                    <a:pt x="1764" y="207"/>
                  </a:lnTo>
                  <a:lnTo>
                    <a:pt x="1774" y="215"/>
                  </a:lnTo>
                  <a:lnTo>
                    <a:pt x="1784" y="223"/>
                  </a:lnTo>
                  <a:lnTo>
                    <a:pt x="1792" y="231"/>
                  </a:lnTo>
                  <a:lnTo>
                    <a:pt x="1800" y="239"/>
                  </a:lnTo>
                  <a:lnTo>
                    <a:pt x="1808" y="247"/>
                  </a:lnTo>
                  <a:lnTo>
                    <a:pt x="1814" y="254"/>
                  </a:lnTo>
                  <a:lnTo>
                    <a:pt x="1822" y="262"/>
                  </a:lnTo>
                  <a:lnTo>
                    <a:pt x="1828" y="268"/>
                  </a:lnTo>
                  <a:lnTo>
                    <a:pt x="1836" y="278"/>
                  </a:lnTo>
                  <a:lnTo>
                    <a:pt x="1840" y="286"/>
                  </a:lnTo>
                  <a:lnTo>
                    <a:pt x="1845" y="296"/>
                  </a:lnTo>
                  <a:lnTo>
                    <a:pt x="1849" y="304"/>
                  </a:lnTo>
                  <a:lnTo>
                    <a:pt x="1853" y="316"/>
                  </a:lnTo>
                  <a:lnTo>
                    <a:pt x="1857" y="325"/>
                  </a:lnTo>
                  <a:lnTo>
                    <a:pt x="1861" y="337"/>
                  </a:lnTo>
                  <a:lnTo>
                    <a:pt x="1861" y="343"/>
                  </a:lnTo>
                  <a:lnTo>
                    <a:pt x="1865" y="349"/>
                  </a:lnTo>
                  <a:lnTo>
                    <a:pt x="1867" y="357"/>
                  </a:lnTo>
                  <a:lnTo>
                    <a:pt x="1869" y="363"/>
                  </a:lnTo>
                  <a:lnTo>
                    <a:pt x="1869" y="369"/>
                  </a:lnTo>
                  <a:lnTo>
                    <a:pt x="1871" y="375"/>
                  </a:lnTo>
                  <a:lnTo>
                    <a:pt x="1871" y="383"/>
                  </a:lnTo>
                  <a:lnTo>
                    <a:pt x="1873" y="389"/>
                  </a:lnTo>
                  <a:lnTo>
                    <a:pt x="1873" y="395"/>
                  </a:lnTo>
                  <a:lnTo>
                    <a:pt x="1875" y="402"/>
                  </a:lnTo>
                  <a:lnTo>
                    <a:pt x="1875" y="410"/>
                  </a:lnTo>
                  <a:lnTo>
                    <a:pt x="1877" y="418"/>
                  </a:lnTo>
                  <a:lnTo>
                    <a:pt x="1877" y="424"/>
                  </a:lnTo>
                  <a:lnTo>
                    <a:pt x="1879" y="432"/>
                  </a:lnTo>
                  <a:lnTo>
                    <a:pt x="1879" y="438"/>
                  </a:lnTo>
                  <a:lnTo>
                    <a:pt x="1881" y="446"/>
                  </a:lnTo>
                  <a:lnTo>
                    <a:pt x="1881" y="454"/>
                  </a:lnTo>
                  <a:lnTo>
                    <a:pt x="1881" y="460"/>
                  </a:lnTo>
                  <a:lnTo>
                    <a:pt x="1883" y="468"/>
                  </a:lnTo>
                  <a:lnTo>
                    <a:pt x="1883" y="475"/>
                  </a:lnTo>
                  <a:lnTo>
                    <a:pt x="1883" y="481"/>
                  </a:lnTo>
                  <a:lnTo>
                    <a:pt x="1883" y="489"/>
                  </a:lnTo>
                  <a:lnTo>
                    <a:pt x="1883" y="497"/>
                  </a:lnTo>
                  <a:lnTo>
                    <a:pt x="1883" y="503"/>
                  </a:lnTo>
                  <a:lnTo>
                    <a:pt x="1883" y="511"/>
                  </a:lnTo>
                  <a:lnTo>
                    <a:pt x="1883" y="519"/>
                  </a:lnTo>
                  <a:lnTo>
                    <a:pt x="1883" y="525"/>
                  </a:lnTo>
                  <a:lnTo>
                    <a:pt x="1885" y="533"/>
                  </a:lnTo>
                  <a:lnTo>
                    <a:pt x="1883" y="539"/>
                  </a:lnTo>
                  <a:lnTo>
                    <a:pt x="1883" y="547"/>
                  </a:lnTo>
                  <a:lnTo>
                    <a:pt x="1883" y="552"/>
                  </a:lnTo>
                  <a:lnTo>
                    <a:pt x="1883" y="560"/>
                  </a:lnTo>
                  <a:lnTo>
                    <a:pt x="1883" y="566"/>
                  </a:lnTo>
                  <a:lnTo>
                    <a:pt x="1883" y="574"/>
                  </a:lnTo>
                  <a:lnTo>
                    <a:pt x="1883" y="580"/>
                  </a:lnTo>
                  <a:lnTo>
                    <a:pt x="1883" y="586"/>
                  </a:lnTo>
                  <a:lnTo>
                    <a:pt x="1883" y="592"/>
                  </a:lnTo>
                  <a:lnTo>
                    <a:pt x="1881" y="598"/>
                  </a:lnTo>
                  <a:lnTo>
                    <a:pt x="1881" y="604"/>
                  </a:lnTo>
                  <a:lnTo>
                    <a:pt x="1881" y="610"/>
                  </a:lnTo>
                  <a:lnTo>
                    <a:pt x="1879" y="616"/>
                  </a:lnTo>
                  <a:lnTo>
                    <a:pt x="1879" y="622"/>
                  </a:lnTo>
                  <a:lnTo>
                    <a:pt x="1879" y="627"/>
                  </a:lnTo>
                  <a:lnTo>
                    <a:pt x="1879" y="633"/>
                  </a:lnTo>
                  <a:lnTo>
                    <a:pt x="1877" y="643"/>
                  </a:lnTo>
                  <a:lnTo>
                    <a:pt x="1875" y="653"/>
                  </a:lnTo>
                  <a:lnTo>
                    <a:pt x="1873" y="661"/>
                  </a:lnTo>
                  <a:lnTo>
                    <a:pt x="1871" y="671"/>
                  </a:lnTo>
                  <a:lnTo>
                    <a:pt x="1869" y="677"/>
                  </a:lnTo>
                  <a:lnTo>
                    <a:pt x="1865" y="685"/>
                  </a:lnTo>
                  <a:lnTo>
                    <a:pt x="1861" y="693"/>
                  </a:lnTo>
                  <a:lnTo>
                    <a:pt x="1857" y="702"/>
                  </a:lnTo>
                  <a:lnTo>
                    <a:pt x="1853" y="710"/>
                  </a:lnTo>
                  <a:lnTo>
                    <a:pt x="1847" y="720"/>
                  </a:lnTo>
                  <a:lnTo>
                    <a:pt x="1843" y="730"/>
                  </a:lnTo>
                  <a:lnTo>
                    <a:pt x="1838" y="740"/>
                  </a:lnTo>
                  <a:lnTo>
                    <a:pt x="1832" y="750"/>
                  </a:lnTo>
                  <a:lnTo>
                    <a:pt x="1826" y="758"/>
                  </a:lnTo>
                  <a:lnTo>
                    <a:pt x="1820" y="768"/>
                  </a:lnTo>
                  <a:lnTo>
                    <a:pt x="1814" y="777"/>
                  </a:lnTo>
                  <a:lnTo>
                    <a:pt x="1808" y="787"/>
                  </a:lnTo>
                  <a:lnTo>
                    <a:pt x="1802" y="795"/>
                  </a:lnTo>
                  <a:lnTo>
                    <a:pt x="1796" y="805"/>
                  </a:lnTo>
                  <a:lnTo>
                    <a:pt x="1790" y="815"/>
                  </a:lnTo>
                  <a:lnTo>
                    <a:pt x="1782" y="823"/>
                  </a:lnTo>
                  <a:lnTo>
                    <a:pt x="1774" y="833"/>
                  </a:lnTo>
                  <a:lnTo>
                    <a:pt x="1768" y="841"/>
                  </a:lnTo>
                  <a:lnTo>
                    <a:pt x="1763" y="849"/>
                  </a:lnTo>
                  <a:lnTo>
                    <a:pt x="1757" y="856"/>
                  </a:lnTo>
                  <a:lnTo>
                    <a:pt x="1749" y="862"/>
                  </a:lnTo>
                  <a:lnTo>
                    <a:pt x="1743" y="868"/>
                  </a:lnTo>
                  <a:lnTo>
                    <a:pt x="1739" y="876"/>
                  </a:lnTo>
                  <a:lnTo>
                    <a:pt x="1733" y="880"/>
                  </a:lnTo>
                  <a:lnTo>
                    <a:pt x="1725" y="886"/>
                  </a:lnTo>
                  <a:lnTo>
                    <a:pt x="1721" y="890"/>
                  </a:lnTo>
                  <a:lnTo>
                    <a:pt x="1717" y="896"/>
                  </a:lnTo>
                  <a:lnTo>
                    <a:pt x="1707" y="900"/>
                  </a:lnTo>
                  <a:lnTo>
                    <a:pt x="1701" y="902"/>
                  </a:lnTo>
                  <a:lnTo>
                    <a:pt x="1693" y="900"/>
                  </a:lnTo>
                  <a:lnTo>
                    <a:pt x="1686" y="898"/>
                  </a:lnTo>
                  <a:lnTo>
                    <a:pt x="1680" y="896"/>
                  </a:lnTo>
                  <a:lnTo>
                    <a:pt x="1672" y="892"/>
                  </a:lnTo>
                  <a:lnTo>
                    <a:pt x="1664" y="886"/>
                  </a:lnTo>
                  <a:lnTo>
                    <a:pt x="1656" y="884"/>
                  </a:lnTo>
                  <a:lnTo>
                    <a:pt x="1648" y="878"/>
                  </a:lnTo>
                  <a:lnTo>
                    <a:pt x="1642" y="876"/>
                  </a:lnTo>
                  <a:lnTo>
                    <a:pt x="1634" y="872"/>
                  </a:lnTo>
                  <a:lnTo>
                    <a:pt x="1628" y="868"/>
                  </a:lnTo>
                  <a:lnTo>
                    <a:pt x="1620" y="864"/>
                  </a:lnTo>
                  <a:lnTo>
                    <a:pt x="1616" y="864"/>
                  </a:lnTo>
                  <a:lnTo>
                    <a:pt x="1609" y="864"/>
                  </a:lnTo>
                  <a:lnTo>
                    <a:pt x="1605" y="870"/>
                  </a:lnTo>
                  <a:lnTo>
                    <a:pt x="1603" y="878"/>
                  </a:lnTo>
                  <a:lnTo>
                    <a:pt x="1609" y="888"/>
                  </a:lnTo>
                  <a:lnTo>
                    <a:pt x="1613" y="894"/>
                  </a:lnTo>
                  <a:lnTo>
                    <a:pt x="1616" y="900"/>
                  </a:lnTo>
                  <a:lnTo>
                    <a:pt x="1622" y="906"/>
                  </a:lnTo>
                  <a:lnTo>
                    <a:pt x="1630" y="912"/>
                  </a:lnTo>
                  <a:lnTo>
                    <a:pt x="1636" y="916"/>
                  </a:lnTo>
                  <a:lnTo>
                    <a:pt x="1642" y="922"/>
                  </a:lnTo>
                  <a:lnTo>
                    <a:pt x="1650" y="926"/>
                  </a:lnTo>
                  <a:lnTo>
                    <a:pt x="1658" y="929"/>
                  </a:lnTo>
                  <a:lnTo>
                    <a:pt x="1666" y="933"/>
                  </a:lnTo>
                  <a:lnTo>
                    <a:pt x="1674" y="937"/>
                  </a:lnTo>
                  <a:lnTo>
                    <a:pt x="1682" y="939"/>
                  </a:lnTo>
                  <a:lnTo>
                    <a:pt x="1691" y="941"/>
                  </a:lnTo>
                  <a:lnTo>
                    <a:pt x="1697" y="941"/>
                  </a:lnTo>
                  <a:lnTo>
                    <a:pt x="1705" y="941"/>
                  </a:lnTo>
                  <a:lnTo>
                    <a:pt x="1715" y="939"/>
                  </a:lnTo>
                  <a:lnTo>
                    <a:pt x="1723" y="939"/>
                  </a:lnTo>
                  <a:lnTo>
                    <a:pt x="1733" y="935"/>
                  </a:lnTo>
                  <a:lnTo>
                    <a:pt x="1741" y="933"/>
                  </a:lnTo>
                  <a:lnTo>
                    <a:pt x="1749" y="929"/>
                  </a:lnTo>
                  <a:lnTo>
                    <a:pt x="1759" y="926"/>
                  </a:lnTo>
                  <a:lnTo>
                    <a:pt x="1766" y="920"/>
                  </a:lnTo>
                  <a:lnTo>
                    <a:pt x="1774" y="914"/>
                  </a:lnTo>
                  <a:lnTo>
                    <a:pt x="1784" y="906"/>
                  </a:lnTo>
                  <a:lnTo>
                    <a:pt x="1792" y="900"/>
                  </a:lnTo>
                  <a:lnTo>
                    <a:pt x="1800" y="890"/>
                  </a:lnTo>
                  <a:lnTo>
                    <a:pt x="1808" y="882"/>
                  </a:lnTo>
                  <a:lnTo>
                    <a:pt x="1816" y="872"/>
                  </a:lnTo>
                  <a:lnTo>
                    <a:pt x="1824" y="862"/>
                  </a:lnTo>
                  <a:lnTo>
                    <a:pt x="1828" y="856"/>
                  </a:lnTo>
                  <a:lnTo>
                    <a:pt x="1830" y="851"/>
                  </a:lnTo>
                  <a:lnTo>
                    <a:pt x="1834" y="843"/>
                  </a:lnTo>
                  <a:lnTo>
                    <a:pt x="1838" y="835"/>
                  </a:lnTo>
                  <a:lnTo>
                    <a:pt x="1841" y="827"/>
                  </a:lnTo>
                  <a:lnTo>
                    <a:pt x="1845" y="819"/>
                  </a:lnTo>
                  <a:lnTo>
                    <a:pt x="1849" y="811"/>
                  </a:lnTo>
                  <a:lnTo>
                    <a:pt x="1853" y="803"/>
                  </a:lnTo>
                  <a:lnTo>
                    <a:pt x="1857" y="793"/>
                  </a:lnTo>
                  <a:lnTo>
                    <a:pt x="1861" y="783"/>
                  </a:lnTo>
                  <a:lnTo>
                    <a:pt x="1865" y="774"/>
                  </a:lnTo>
                  <a:lnTo>
                    <a:pt x="1869" y="764"/>
                  </a:lnTo>
                  <a:lnTo>
                    <a:pt x="1873" y="754"/>
                  </a:lnTo>
                  <a:lnTo>
                    <a:pt x="1877" y="744"/>
                  </a:lnTo>
                  <a:lnTo>
                    <a:pt x="1881" y="732"/>
                  </a:lnTo>
                  <a:lnTo>
                    <a:pt x="1887" y="722"/>
                  </a:lnTo>
                  <a:lnTo>
                    <a:pt x="1887" y="716"/>
                  </a:lnTo>
                  <a:lnTo>
                    <a:pt x="1889" y="710"/>
                  </a:lnTo>
                  <a:lnTo>
                    <a:pt x="1891" y="704"/>
                  </a:lnTo>
                  <a:lnTo>
                    <a:pt x="1893" y="699"/>
                  </a:lnTo>
                  <a:lnTo>
                    <a:pt x="1893" y="693"/>
                  </a:lnTo>
                  <a:lnTo>
                    <a:pt x="1895" y="689"/>
                  </a:lnTo>
                  <a:lnTo>
                    <a:pt x="1897" y="683"/>
                  </a:lnTo>
                  <a:lnTo>
                    <a:pt x="1899" y="677"/>
                  </a:lnTo>
                  <a:lnTo>
                    <a:pt x="1901" y="671"/>
                  </a:lnTo>
                  <a:lnTo>
                    <a:pt x="1901" y="665"/>
                  </a:lnTo>
                  <a:lnTo>
                    <a:pt x="1903" y="659"/>
                  </a:lnTo>
                  <a:lnTo>
                    <a:pt x="1905" y="653"/>
                  </a:lnTo>
                  <a:lnTo>
                    <a:pt x="1909" y="643"/>
                  </a:lnTo>
                  <a:lnTo>
                    <a:pt x="1911" y="631"/>
                  </a:lnTo>
                  <a:lnTo>
                    <a:pt x="1913" y="622"/>
                  </a:lnTo>
                  <a:lnTo>
                    <a:pt x="1915" y="610"/>
                  </a:lnTo>
                  <a:lnTo>
                    <a:pt x="1915" y="600"/>
                  </a:lnTo>
                  <a:lnTo>
                    <a:pt x="1916" y="588"/>
                  </a:lnTo>
                  <a:lnTo>
                    <a:pt x="1918" y="578"/>
                  </a:lnTo>
                  <a:lnTo>
                    <a:pt x="1918" y="568"/>
                  </a:lnTo>
                  <a:lnTo>
                    <a:pt x="1918" y="558"/>
                  </a:lnTo>
                  <a:lnTo>
                    <a:pt x="1920" y="551"/>
                  </a:lnTo>
                  <a:lnTo>
                    <a:pt x="1918" y="539"/>
                  </a:lnTo>
                  <a:lnTo>
                    <a:pt x="1918" y="531"/>
                  </a:lnTo>
                  <a:lnTo>
                    <a:pt x="1918" y="521"/>
                  </a:lnTo>
                  <a:lnTo>
                    <a:pt x="1918" y="515"/>
                  </a:lnTo>
                  <a:lnTo>
                    <a:pt x="1918" y="507"/>
                  </a:lnTo>
                  <a:lnTo>
                    <a:pt x="1918" y="501"/>
                  </a:lnTo>
                  <a:lnTo>
                    <a:pt x="1918" y="495"/>
                  </a:lnTo>
                  <a:lnTo>
                    <a:pt x="1920" y="489"/>
                  </a:lnTo>
                  <a:lnTo>
                    <a:pt x="1920" y="479"/>
                  </a:lnTo>
                  <a:lnTo>
                    <a:pt x="1922" y="472"/>
                  </a:lnTo>
                  <a:lnTo>
                    <a:pt x="1922" y="468"/>
                  </a:lnTo>
                  <a:lnTo>
                    <a:pt x="1926" y="466"/>
                  </a:lnTo>
                  <a:lnTo>
                    <a:pt x="1926" y="462"/>
                  </a:lnTo>
                  <a:lnTo>
                    <a:pt x="1930" y="466"/>
                  </a:lnTo>
                  <a:lnTo>
                    <a:pt x="1932" y="468"/>
                  </a:lnTo>
                  <a:lnTo>
                    <a:pt x="1936" y="474"/>
                  </a:lnTo>
                  <a:lnTo>
                    <a:pt x="1938" y="481"/>
                  </a:lnTo>
                  <a:lnTo>
                    <a:pt x="1942" y="493"/>
                  </a:lnTo>
                  <a:lnTo>
                    <a:pt x="1942" y="499"/>
                  </a:lnTo>
                  <a:lnTo>
                    <a:pt x="1944" y="505"/>
                  </a:lnTo>
                  <a:lnTo>
                    <a:pt x="1946" y="513"/>
                  </a:lnTo>
                  <a:lnTo>
                    <a:pt x="1948" y="521"/>
                  </a:lnTo>
                  <a:lnTo>
                    <a:pt x="1948" y="529"/>
                  </a:lnTo>
                  <a:lnTo>
                    <a:pt x="1948" y="539"/>
                  </a:lnTo>
                  <a:lnTo>
                    <a:pt x="1948" y="547"/>
                  </a:lnTo>
                  <a:lnTo>
                    <a:pt x="1950" y="558"/>
                  </a:lnTo>
                  <a:lnTo>
                    <a:pt x="1948" y="566"/>
                  </a:lnTo>
                  <a:lnTo>
                    <a:pt x="1948" y="578"/>
                  </a:lnTo>
                  <a:lnTo>
                    <a:pt x="1948" y="584"/>
                  </a:lnTo>
                  <a:lnTo>
                    <a:pt x="1948" y="588"/>
                  </a:lnTo>
                  <a:lnTo>
                    <a:pt x="1948" y="596"/>
                  </a:lnTo>
                  <a:lnTo>
                    <a:pt x="1948" y="602"/>
                  </a:lnTo>
                  <a:lnTo>
                    <a:pt x="1946" y="606"/>
                  </a:lnTo>
                  <a:lnTo>
                    <a:pt x="1946" y="612"/>
                  </a:lnTo>
                  <a:lnTo>
                    <a:pt x="1944" y="618"/>
                  </a:lnTo>
                  <a:lnTo>
                    <a:pt x="1944" y="624"/>
                  </a:lnTo>
                  <a:lnTo>
                    <a:pt x="1942" y="629"/>
                  </a:lnTo>
                  <a:lnTo>
                    <a:pt x="1942" y="637"/>
                  </a:lnTo>
                  <a:lnTo>
                    <a:pt x="1940" y="643"/>
                  </a:lnTo>
                  <a:lnTo>
                    <a:pt x="1940" y="649"/>
                  </a:lnTo>
                  <a:lnTo>
                    <a:pt x="1938" y="653"/>
                  </a:lnTo>
                  <a:lnTo>
                    <a:pt x="1938" y="661"/>
                  </a:lnTo>
                  <a:lnTo>
                    <a:pt x="1936" y="667"/>
                  </a:lnTo>
                  <a:lnTo>
                    <a:pt x="1936" y="673"/>
                  </a:lnTo>
                  <a:lnTo>
                    <a:pt x="1934" y="679"/>
                  </a:lnTo>
                  <a:lnTo>
                    <a:pt x="1934" y="685"/>
                  </a:lnTo>
                  <a:lnTo>
                    <a:pt x="1932" y="691"/>
                  </a:lnTo>
                  <a:lnTo>
                    <a:pt x="1932" y="697"/>
                  </a:lnTo>
                  <a:lnTo>
                    <a:pt x="1930" y="702"/>
                  </a:lnTo>
                  <a:lnTo>
                    <a:pt x="1926" y="708"/>
                  </a:lnTo>
                  <a:lnTo>
                    <a:pt x="1924" y="714"/>
                  </a:lnTo>
                  <a:lnTo>
                    <a:pt x="1924" y="720"/>
                  </a:lnTo>
                  <a:lnTo>
                    <a:pt x="1922" y="726"/>
                  </a:lnTo>
                  <a:lnTo>
                    <a:pt x="1920" y="732"/>
                  </a:lnTo>
                  <a:lnTo>
                    <a:pt x="1918" y="736"/>
                  </a:lnTo>
                  <a:lnTo>
                    <a:pt x="1916" y="744"/>
                  </a:lnTo>
                  <a:lnTo>
                    <a:pt x="1913" y="754"/>
                  </a:lnTo>
                  <a:lnTo>
                    <a:pt x="1911" y="764"/>
                  </a:lnTo>
                  <a:lnTo>
                    <a:pt x="1907" y="774"/>
                  </a:lnTo>
                  <a:lnTo>
                    <a:pt x="1903" y="785"/>
                  </a:lnTo>
                  <a:lnTo>
                    <a:pt x="1899" y="793"/>
                  </a:lnTo>
                  <a:lnTo>
                    <a:pt x="1895" y="801"/>
                  </a:lnTo>
                  <a:lnTo>
                    <a:pt x="1891" y="809"/>
                  </a:lnTo>
                  <a:lnTo>
                    <a:pt x="1889" y="817"/>
                  </a:lnTo>
                  <a:lnTo>
                    <a:pt x="1883" y="823"/>
                  </a:lnTo>
                  <a:lnTo>
                    <a:pt x="1881" y="831"/>
                  </a:lnTo>
                  <a:lnTo>
                    <a:pt x="1877" y="837"/>
                  </a:lnTo>
                  <a:lnTo>
                    <a:pt x="1875" y="841"/>
                  </a:lnTo>
                  <a:lnTo>
                    <a:pt x="1867" y="851"/>
                  </a:lnTo>
                  <a:lnTo>
                    <a:pt x="1859" y="858"/>
                  </a:lnTo>
                  <a:lnTo>
                    <a:pt x="1851" y="868"/>
                  </a:lnTo>
                  <a:lnTo>
                    <a:pt x="1845" y="880"/>
                  </a:lnTo>
                  <a:lnTo>
                    <a:pt x="1838" y="890"/>
                  </a:lnTo>
                  <a:lnTo>
                    <a:pt x="1830" y="902"/>
                  </a:lnTo>
                  <a:lnTo>
                    <a:pt x="1824" y="914"/>
                  </a:lnTo>
                  <a:lnTo>
                    <a:pt x="1816" y="924"/>
                  </a:lnTo>
                  <a:lnTo>
                    <a:pt x="1808" y="933"/>
                  </a:lnTo>
                  <a:lnTo>
                    <a:pt x="1800" y="943"/>
                  </a:lnTo>
                  <a:lnTo>
                    <a:pt x="1792" y="951"/>
                  </a:lnTo>
                  <a:lnTo>
                    <a:pt x="1786" y="961"/>
                  </a:lnTo>
                  <a:lnTo>
                    <a:pt x="1778" y="967"/>
                  </a:lnTo>
                  <a:lnTo>
                    <a:pt x="1770" y="973"/>
                  </a:lnTo>
                  <a:lnTo>
                    <a:pt x="1764" y="979"/>
                  </a:lnTo>
                  <a:lnTo>
                    <a:pt x="1759" y="983"/>
                  </a:lnTo>
                  <a:lnTo>
                    <a:pt x="1751" y="985"/>
                  </a:lnTo>
                  <a:lnTo>
                    <a:pt x="1745" y="985"/>
                  </a:lnTo>
                  <a:lnTo>
                    <a:pt x="1739" y="985"/>
                  </a:lnTo>
                  <a:lnTo>
                    <a:pt x="1733" y="985"/>
                  </a:lnTo>
                  <a:lnTo>
                    <a:pt x="1723" y="983"/>
                  </a:lnTo>
                  <a:lnTo>
                    <a:pt x="1715" y="979"/>
                  </a:lnTo>
                  <a:lnTo>
                    <a:pt x="1707" y="973"/>
                  </a:lnTo>
                  <a:lnTo>
                    <a:pt x="1701" y="971"/>
                  </a:lnTo>
                  <a:lnTo>
                    <a:pt x="1697" y="971"/>
                  </a:lnTo>
                  <a:lnTo>
                    <a:pt x="1695" y="975"/>
                  </a:lnTo>
                  <a:lnTo>
                    <a:pt x="1691" y="983"/>
                  </a:lnTo>
                  <a:lnTo>
                    <a:pt x="1691" y="989"/>
                  </a:lnTo>
                  <a:lnTo>
                    <a:pt x="1693" y="997"/>
                  </a:lnTo>
                  <a:lnTo>
                    <a:pt x="1693" y="1004"/>
                  </a:lnTo>
                  <a:lnTo>
                    <a:pt x="1693" y="1010"/>
                  </a:lnTo>
                  <a:lnTo>
                    <a:pt x="1691" y="1016"/>
                  </a:lnTo>
                  <a:lnTo>
                    <a:pt x="1686" y="1020"/>
                  </a:lnTo>
                  <a:lnTo>
                    <a:pt x="1684" y="1022"/>
                  </a:lnTo>
                  <a:lnTo>
                    <a:pt x="1678" y="1024"/>
                  </a:lnTo>
                  <a:lnTo>
                    <a:pt x="1672" y="1026"/>
                  </a:lnTo>
                  <a:lnTo>
                    <a:pt x="1664" y="1026"/>
                  </a:lnTo>
                  <a:lnTo>
                    <a:pt x="1656" y="1026"/>
                  </a:lnTo>
                  <a:lnTo>
                    <a:pt x="1648" y="1026"/>
                  </a:lnTo>
                  <a:lnTo>
                    <a:pt x="1638" y="1024"/>
                  </a:lnTo>
                  <a:lnTo>
                    <a:pt x="1630" y="1022"/>
                  </a:lnTo>
                  <a:lnTo>
                    <a:pt x="1620" y="1020"/>
                  </a:lnTo>
                  <a:lnTo>
                    <a:pt x="1611" y="1016"/>
                  </a:lnTo>
                  <a:lnTo>
                    <a:pt x="1603" y="1014"/>
                  </a:lnTo>
                  <a:lnTo>
                    <a:pt x="1593" y="1010"/>
                  </a:lnTo>
                  <a:lnTo>
                    <a:pt x="1585" y="1006"/>
                  </a:lnTo>
                  <a:lnTo>
                    <a:pt x="1575" y="1003"/>
                  </a:lnTo>
                  <a:lnTo>
                    <a:pt x="1567" y="997"/>
                  </a:lnTo>
                  <a:lnTo>
                    <a:pt x="1557" y="993"/>
                  </a:lnTo>
                  <a:lnTo>
                    <a:pt x="1549" y="987"/>
                  </a:lnTo>
                  <a:lnTo>
                    <a:pt x="1541" y="981"/>
                  </a:lnTo>
                  <a:lnTo>
                    <a:pt x="1534" y="975"/>
                  </a:lnTo>
                  <a:lnTo>
                    <a:pt x="1530" y="971"/>
                  </a:lnTo>
                  <a:lnTo>
                    <a:pt x="1524" y="967"/>
                  </a:lnTo>
                  <a:lnTo>
                    <a:pt x="1518" y="963"/>
                  </a:lnTo>
                  <a:lnTo>
                    <a:pt x="1512" y="961"/>
                  </a:lnTo>
                  <a:lnTo>
                    <a:pt x="1504" y="957"/>
                  </a:lnTo>
                  <a:lnTo>
                    <a:pt x="1498" y="951"/>
                  </a:lnTo>
                  <a:lnTo>
                    <a:pt x="1490" y="947"/>
                  </a:lnTo>
                  <a:lnTo>
                    <a:pt x="1482" y="945"/>
                  </a:lnTo>
                  <a:lnTo>
                    <a:pt x="1474" y="939"/>
                  </a:lnTo>
                  <a:lnTo>
                    <a:pt x="1464" y="935"/>
                  </a:lnTo>
                  <a:lnTo>
                    <a:pt x="1457" y="931"/>
                  </a:lnTo>
                  <a:lnTo>
                    <a:pt x="1449" y="927"/>
                  </a:lnTo>
                  <a:lnTo>
                    <a:pt x="1439" y="922"/>
                  </a:lnTo>
                  <a:lnTo>
                    <a:pt x="1429" y="918"/>
                  </a:lnTo>
                  <a:lnTo>
                    <a:pt x="1419" y="914"/>
                  </a:lnTo>
                  <a:lnTo>
                    <a:pt x="1411" y="910"/>
                  </a:lnTo>
                  <a:lnTo>
                    <a:pt x="1403" y="904"/>
                  </a:lnTo>
                  <a:lnTo>
                    <a:pt x="1393" y="900"/>
                  </a:lnTo>
                  <a:lnTo>
                    <a:pt x="1384" y="896"/>
                  </a:lnTo>
                  <a:lnTo>
                    <a:pt x="1374" y="890"/>
                  </a:lnTo>
                  <a:lnTo>
                    <a:pt x="1366" y="886"/>
                  </a:lnTo>
                  <a:lnTo>
                    <a:pt x="1358" y="882"/>
                  </a:lnTo>
                  <a:lnTo>
                    <a:pt x="1350" y="876"/>
                  </a:lnTo>
                  <a:lnTo>
                    <a:pt x="1344" y="872"/>
                  </a:lnTo>
                  <a:lnTo>
                    <a:pt x="1336" y="866"/>
                  </a:lnTo>
                  <a:lnTo>
                    <a:pt x="1328" y="862"/>
                  </a:lnTo>
                  <a:lnTo>
                    <a:pt x="1322" y="858"/>
                  </a:lnTo>
                  <a:lnTo>
                    <a:pt x="1318" y="856"/>
                  </a:lnTo>
                  <a:lnTo>
                    <a:pt x="1309" y="849"/>
                  </a:lnTo>
                  <a:lnTo>
                    <a:pt x="1303" y="841"/>
                  </a:lnTo>
                  <a:lnTo>
                    <a:pt x="1299" y="837"/>
                  </a:lnTo>
                  <a:lnTo>
                    <a:pt x="1295" y="833"/>
                  </a:lnTo>
                  <a:lnTo>
                    <a:pt x="1289" y="829"/>
                  </a:lnTo>
                  <a:lnTo>
                    <a:pt x="1285" y="825"/>
                  </a:lnTo>
                  <a:lnTo>
                    <a:pt x="1277" y="819"/>
                  </a:lnTo>
                  <a:lnTo>
                    <a:pt x="1271" y="815"/>
                  </a:lnTo>
                  <a:lnTo>
                    <a:pt x="1263" y="809"/>
                  </a:lnTo>
                  <a:lnTo>
                    <a:pt x="1255" y="803"/>
                  </a:lnTo>
                  <a:lnTo>
                    <a:pt x="1245" y="797"/>
                  </a:lnTo>
                  <a:lnTo>
                    <a:pt x="1237" y="791"/>
                  </a:lnTo>
                  <a:lnTo>
                    <a:pt x="1228" y="785"/>
                  </a:lnTo>
                  <a:lnTo>
                    <a:pt x="1218" y="779"/>
                  </a:lnTo>
                  <a:lnTo>
                    <a:pt x="1208" y="774"/>
                  </a:lnTo>
                  <a:lnTo>
                    <a:pt x="1198" y="770"/>
                  </a:lnTo>
                  <a:lnTo>
                    <a:pt x="1188" y="762"/>
                  </a:lnTo>
                  <a:lnTo>
                    <a:pt x="1178" y="758"/>
                  </a:lnTo>
                  <a:lnTo>
                    <a:pt x="1166" y="752"/>
                  </a:lnTo>
                  <a:lnTo>
                    <a:pt x="1157" y="746"/>
                  </a:lnTo>
                  <a:lnTo>
                    <a:pt x="1145" y="740"/>
                  </a:lnTo>
                  <a:lnTo>
                    <a:pt x="1135" y="734"/>
                  </a:lnTo>
                  <a:lnTo>
                    <a:pt x="1125" y="728"/>
                  </a:lnTo>
                  <a:lnTo>
                    <a:pt x="1115" y="724"/>
                  </a:lnTo>
                  <a:lnTo>
                    <a:pt x="1107" y="718"/>
                  </a:lnTo>
                  <a:lnTo>
                    <a:pt x="1099" y="714"/>
                  </a:lnTo>
                  <a:lnTo>
                    <a:pt x="1089" y="710"/>
                  </a:lnTo>
                  <a:lnTo>
                    <a:pt x="1082" y="706"/>
                  </a:lnTo>
                  <a:lnTo>
                    <a:pt x="1074" y="702"/>
                  </a:lnTo>
                  <a:lnTo>
                    <a:pt x="1068" y="699"/>
                  </a:lnTo>
                  <a:lnTo>
                    <a:pt x="1062" y="697"/>
                  </a:lnTo>
                  <a:lnTo>
                    <a:pt x="1056" y="693"/>
                  </a:lnTo>
                  <a:lnTo>
                    <a:pt x="1052" y="691"/>
                  </a:lnTo>
                  <a:lnTo>
                    <a:pt x="1048" y="691"/>
                  </a:lnTo>
                  <a:lnTo>
                    <a:pt x="1042" y="689"/>
                  </a:lnTo>
                  <a:lnTo>
                    <a:pt x="1036" y="687"/>
                  </a:lnTo>
                  <a:lnTo>
                    <a:pt x="1028" y="685"/>
                  </a:lnTo>
                  <a:lnTo>
                    <a:pt x="1024" y="685"/>
                  </a:lnTo>
                  <a:lnTo>
                    <a:pt x="1014" y="685"/>
                  </a:lnTo>
                  <a:lnTo>
                    <a:pt x="1007" y="687"/>
                  </a:lnTo>
                  <a:lnTo>
                    <a:pt x="1001" y="691"/>
                  </a:lnTo>
                  <a:lnTo>
                    <a:pt x="1001" y="695"/>
                  </a:lnTo>
                  <a:lnTo>
                    <a:pt x="1001" y="699"/>
                  </a:lnTo>
                  <a:lnTo>
                    <a:pt x="1005" y="702"/>
                  </a:lnTo>
                  <a:lnTo>
                    <a:pt x="1009" y="704"/>
                  </a:lnTo>
                  <a:lnTo>
                    <a:pt x="1014" y="708"/>
                  </a:lnTo>
                  <a:close/>
                </a:path>
              </a:pathLst>
            </a:custGeom>
            <a:solidFill>
              <a:srgbClr val="FF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5" name="Google Shape;1215;p113"/>
            <p:cNvSpPr/>
            <p:nvPr/>
          </p:nvSpPr>
          <p:spPr>
            <a:xfrm>
              <a:off x="1596" y="1937"/>
              <a:ext cx="1660" cy="1050"/>
            </a:xfrm>
            <a:custGeom>
              <a:rect b="b" l="l" r="r" t="t"/>
              <a:pathLst>
                <a:path extrusionOk="0" h="1050" w="1660">
                  <a:moveTo>
                    <a:pt x="922" y="508"/>
                  </a:moveTo>
                  <a:lnTo>
                    <a:pt x="922" y="508"/>
                  </a:lnTo>
                  <a:lnTo>
                    <a:pt x="928" y="510"/>
                  </a:lnTo>
                  <a:lnTo>
                    <a:pt x="930" y="510"/>
                  </a:lnTo>
                  <a:lnTo>
                    <a:pt x="934" y="510"/>
                  </a:lnTo>
                  <a:lnTo>
                    <a:pt x="940" y="512"/>
                  </a:lnTo>
                  <a:lnTo>
                    <a:pt x="946" y="514"/>
                  </a:lnTo>
                  <a:lnTo>
                    <a:pt x="952" y="515"/>
                  </a:lnTo>
                  <a:lnTo>
                    <a:pt x="957" y="517"/>
                  </a:lnTo>
                  <a:lnTo>
                    <a:pt x="965" y="519"/>
                  </a:lnTo>
                  <a:lnTo>
                    <a:pt x="971" y="521"/>
                  </a:lnTo>
                  <a:lnTo>
                    <a:pt x="979" y="525"/>
                  </a:lnTo>
                  <a:lnTo>
                    <a:pt x="987" y="529"/>
                  </a:lnTo>
                  <a:lnTo>
                    <a:pt x="995" y="531"/>
                  </a:lnTo>
                  <a:lnTo>
                    <a:pt x="1005" y="537"/>
                  </a:lnTo>
                  <a:lnTo>
                    <a:pt x="1013" y="539"/>
                  </a:lnTo>
                  <a:lnTo>
                    <a:pt x="1021" y="545"/>
                  </a:lnTo>
                  <a:lnTo>
                    <a:pt x="1028" y="549"/>
                  </a:lnTo>
                  <a:lnTo>
                    <a:pt x="1036" y="555"/>
                  </a:lnTo>
                  <a:lnTo>
                    <a:pt x="1044" y="559"/>
                  </a:lnTo>
                  <a:lnTo>
                    <a:pt x="1052" y="567"/>
                  </a:lnTo>
                  <a:lnTo>
                    <a:pt x="1060" y="573"/>
                  </a:lnTo>
                  <a:lnTo>
                    <a:pt x="1068" y="579"/>
                  </a:lnTo>
                  <a:lnTo>
                    <a:pt x="1076" y="585"/>
                  </a:lnTo>
                  <a:lnTo>
                    <a:pt x="1082" y="592"/>
                  </a:lnTo>
                  <a:lnTo>
                    <a:pt x="1088" y="600"/>
                  </a:lnTo>
                  <a:lnTo>
                    <a:pt x="1096" y="610"/>
                  </a:lnTo>
                  <a:lnTo>
                    <a:pt x="1100" y="618"/>
                  </a:lnTo>
                  <a:lnTo>
                    <a:pt x="1104" y="626"/>
                  </a:lnTo>
                  <a:lnTo>
                    <a:pt x="1107" y="636"/>
                  </a:lnTo>
                  <a:lnTo>
                    <a:pt x="1111" y="646"/>
                  </a:lnTo>
                  <a:lnTo>
                    <a:pt x="1113" y="656"/>
                  </a:lnTo>
                  <a:lnTo>
                    <a:pt x="1117" y="664"/>
                  </a:lnTo>
                  <a:lnTo>
                    <a:pt x="1119" y="673"/>
                  </a:lnTo>
                  <a:lnTo>
                    <a:pt x="1121" y="683"/>
                  </a:lnTo>
                  <a:lnTo>
                    <a:pt x="1121" y="689"/>
                  </a:lnTo>
                  <a:lnTo>
                    <a:pt x="1123" y="699"/>
                  </a:lnTo>
                  <a:lnTo>
                    <a:pt x="1123" y="707"/>
                  </a:lnTo>
                  <a:lnTo>
                    <a:pt x="1125" y="715"/>
                  </a:lnTo>
                  <a:lnTo>
                    <a:pt x="1125" y="721"/>
                  </a:lnTo>
                  <a:lnTo>
                    <a:pt x="1127" y="729"/>
                  </a:lnTo>
                  <a:lnTo>
                    <a:pt x="1127" y="735"/>
                  </a:lnTo>
                  <a:lnTo>
                    <a:pt x="1129" y="742"/>
                  </a:lnTo>
                  <a:lnTo>
                    <a:pt x="1129" y="748"/>
                  </a:lnTo>
                  <a:lnTo>
                    <a:pt x="1129" y="754"/>
                  </a:lnTo>
                  <a:lnTo>
                    <a:pt x="1131" y="760"/>
                  </a:lnTo>
                  <a:lnTo>
                    <a:pt x="1133" y="766"/>
                  </a:lnTo>
                  <a:lnTo>
                    <a:pt x="1135" y="776"/>
                  </a:lnTo>
                  <a:lnTo>
                    <a:pt x="1137" y="788"/>
                  </a:lnTo>
                  <a:lnTo>
                    <a:pt x="1141" y="796"/>
                  </a:lnTo>
                  <a:lnTo>
                    <a:pt x="1147" y="808"/>
                  </a:lnTo>
                  <a:lnTo>
                    <a:pt x="1153" y="815"/>
                  </a:lnTo>
                  <a:lnTo>
                    <a:pt x="1163" y="825"/>
                  </a:lnTo>
                  <a:lnTo>
                    <a:pt x="1167" y="829"/>
                  </a:lnTo>
                  <a:lnTo>
                    <a:pt x="1171" y="833"/>
                  </a:lnTo>
                  <a:lnTo>
                    <a:pt x="1177" y="837"/>
                  </a:lnTo>
                  <a:lnTo>
                    <a:pt x="1184" y="843"/>
                  </a:lnTo>
                  <a:lnTo>
                    <a:pt x="1190" y="847"/>
                  </a:lnTo>
                  <a:lnTo>
                    <a:pt x="1196" y="851"/>
                  </a:lnTo>
                  <a:lnTo>
                    <a:pt x="1204" y="853"/>
                  </a:lnTo>
                  <a:lnTo>
                    <a:pt x="1210" y="857"/>
                  </a:lnTo>
                  <a:lnTo>
                    <a:pt x="1216" y="859"/>
                  </a:lnTo>
                  <a:lnTo>
                    <a:pt x="1222" y="863"/>
                  </a:lnTo>
                  <a:lnTo>
                    <a:pt x="1228" y="865"/>
                  </a:lnTo>
                  <a:lnTo>
                    <a:pt x="1234" y="867"/>
                  </a:lnTo>
                  <a:lnTo>
                    <a:pt x="1244" y="869"/>
                  </a:lnTo>
                  <a:lnTo>
                    <a:pt x="1255" y="871"/>
                  </a:lnTo>
                  <a:lnTo>
                    <a:pt x="1265" y="869"/>
                  </a:lnTo>
                  <a:lnTo>
                    <a:pt x="1277" y="869"/>
                  </a:lnTo>
                  <a:lnTo>
                    <a:pt x="1287" y="867"/>
                  </a:lnTo>
                  <a:lnTo>
                    <a:pt x="1297" y="863"/>
                  </a:lnTo>
                  <a:lnTo>
                    <a:pt x="1307" y="859"/>
                  </a:lnTo>
                  <a:lnTo>
                    <a:pt x="1317" y="853"/>
                  </a:lnTo>
                  <a:lnTo>
                    <a:pt x="1325" y="847"/>
                  </a:lnTo>
                  <a:lnTo>
                    <a:pt x="1334" y="841"/>
                  </a:lnTo>
                  <a:lnTo>
                    <a:pt x="1344" y="833"/>
                  </a:lnTo>
                  <a:lnTo>
                    <a:pt x="1352" y="825"/>
                  </a:lnTo>
                  <a:lnTo>
                    <a:pt x="1362" y="815"/>
                  </a:lnTo>
                  <a:lnTo>
                    <a:pt x="1372" y="808"/>
                  </a:lnTo>
                  <a:lnTo>
                    <a:pt x="1376" y="802"/>
                  </a:lnTo>
                  <a:lnTo>
                    <a:pt x="1382" y="796"/>
                  </a:lnTo>
                  <a:lnTo>
                    <a:pt x="1388" y="792"/>
                  </a:lnTo>
                  <a:lnTo>
                    <a:pt x="1394" y="788"/>
                  </a:lnTo>
                  <a:lnTo>
                    <a:pt x="1400" y="782"/>
                  </a:lnTo>
                  <a:lnTo>
                    <a:pt x="1406" y="776"/>
                  </a:lnTo>
                  <a:lnTo>
                    <a:pt x="1411" y="770"/>
                  </a:lnTo>
                  <a:lnTo>
                    <a:pt x="1417" y="766"/>
                  </a:lnTo>
                  <a:lnTo>
                    <a:pt x="1425" y="760"/>
                  </a:lnTo>
                  <a:lnTo>
                    <a:pt x="1431" y="754"/>
                  </a:lnTo>
                  <a:lnTo>
                    <a:pt x="1437" y="750"/>
                  </a:lnTo>
                  <a:lnTo>
                    <a:pt x="1445" y="746"/>
                  </a:lnTo>
                  <a:lnTo>
                    <a:pt x="1451" y="740"/>
                  </a:lnTo>
                  <a:lnTo>
                    <a:pt x="1457" y="735"/>
                  </a:lnTo>
                  <a:lnTo>
                    <a:pt x="1465" y="729"/>
                  </a:lnTo>
                  <a:lnTo>
                    <a:pt x="1473" y="725"/>
                  </a:lnTo>
                  <a:lnTo>
                    <a:pt x="1479" y="719"/>
                  </a:lnTo>
                  <a:lnTo>
                    <a:pt x="1484" y="715"/>
                  </a:lnTo>
                  <a:lnTo>
                    <a:pt x="1492" y="709"/>
                  </a:lnTo>
                  <a:lnTo>
                    <a:pt x="1500" y="707"/>
                  </a:lnTo>
                  <a:lnTo>
                    <a:pt x="1506" y="701"/>
                  </a:lnTo>
                  <a:lnTo>
                    <a:pt x="1516" y="697"/>
                  </a:lnTo>
                  <a:lnTo>
                    <a:pt x="1522" y="691"/>
                  </a:lnTo>
                  <a:lnTo>
                    <a:pt x="1530" y="689"/>
                  </a:lnTo>
                  <a:lnTo>
                    <a:pt x="1538" y="685"/>
                  </a:lnTo>
                  <a:lnTo>
                    <a:pt x="1546" y="681"/>
                  </a:lnTo>
                  <a:lnTo>
                    <a:pt x="1554" y="679"/>
                  </a:lnTo>
                  <a:lnTo>
                    <a:pt x="1563" y="677"/>
                  </a:lnTo>
                  <a:lnTo>
                    <a:pt x="1569" y="673"/>
                  </a:lnTo>
                  <a:lnTo>
                    <a:pt x="1575" y="669"/>
                  </a:lnTo>
                  <a:lnTo>
                    <a:pt x="1583" y="665"/>
                  </a:lnTo>
                  <a:lnTo>
                    <a:pt x="1589" y="664"/>
                  </a:lnTo>
                  <a:lnTo>
                    <a:pt x="1595" y="660"/>
                  </a:lnTo>
                  <a:lnTo>
                    <a:pt x="1601" y="656"/>
                  </a:lnTo>
                  <a:lnTo>
                    <a:pt x="1607" y="652"/>
                  </a:lnTo>
                  <a:lnTo>
                    <a:pt x="1611" y="648"/>
                  </a:lnTo>
                  <a:lnTo>
                    <a:pt x="1619" y="640"/>
                  </a:lnTo>
                  <a:lnTo>
                    <a:pt x="1629" y="632"/>
                  </a:lnTo>
                  <a:lnTo>
                    <a:pt x="1634" y="622"/>
                  </a:lnTo>
                  <a:lnTo>
                    <a:pt x="1642" y="614"/>
                  </a:lnTo>
                  <a:lnTo>
                    <a:pt x="1646" y="604"/>
                  </a:lnTo>
                  <a:lnTo>
                    <a:pt x="1650" y="594"/>
                  </a:lnTo>
                  <a:lnTo>
                    <a:pt x="1654" y="583"/>
                  </a:lnTo>
                  <a:lnTo>
                    <a:pt x="1656" y="573"/>
                  </a:lnTo>
                  <a:lnTo>
                    <a:pt x="1658" y="561"/>
                  </a:lnTo>
                  <a:lnTo>
                    <a:pt x="1660" y="551"/>
                  </a:lnTo>
                  <a:lnTo>
                    <a:pt x="1660" y="539"/>
                  </a:lnTo>
                  <a:lnTo>
                    <a:pt x="1660" y="529"/>
                  </a:lnTo>
                  <a:lnTo>
                    <a:pt x="1658" y="523"/>
                  </a:lnTo>
                  <a:lnTo>
                    <a:pt x="1658" y="517"/>
                  </a:lnTo>
                  <a:lnTo>
                    <a:pt x="1656" y="512"/>
                  </a:lnTo>
                  <a:lnTo>
                    <a:pt x="1656" y="508"/>
                  </a:lnTo>
                  <a:lnTo>
                    <a:pt x="1652" y="496"/>
                  </a:lnTo>
                  <a:lnTo>
                    <a:pt x="1648" y="486"/>
                  </a:lnTo>
                  <a:lnTo>
                    <a:pt x="1642" y="474"/>
                  </a:lnTo>
                  <a:lnTo>
                    <a:pt x="1636" y="464"/>
                  </a:lnTo>
                  <a:lnTo>
                    <a:pt x="1632" y="452"/>
                  </a:lnTo>
                  <a:lnTo>
                    <a:pt x="1627" y="442"/>
                  </a:lnTo>
                  <a:lnTo>
                    <a:pt x="1621" y="431"/>
                  </a:lnTo>
                  <a:lnTo>
                    <a:pt x="1617" y="421"/>
                  </a:lnTo>
                  <a:lnTo>
                    <a:pt x="1611" y="409"/>
                  </a:lnTo>
                  <a:lnTo>
                    <a:pt x="1609" y="401"/>
                  </a:lnTo>
                  <a:lnTo>
                    <a:pt x="1607" y="391"/>
                  </a:lnTo>
                  <a:lnTo>
                    <a:pt x="1607" y="381"/>
                  </a:lnTo>
                  <a:lnTo>
                    <a:pt x="1607" y="373"/>
                  </a:lnTo>
                  <a:lnTo>
                    <a:pt x="1609" y="363"/>
                  </a:lnTo>
                  <a:lnTo>
                    <a:pt x="1611" y="356"/>
                  </a:lnTo>
                  <a:lnTo>
                    <a:pt x="1613" y="346"/>
                  </a:lnTo>
                  <a:lnTo>
                    <a:pt x="1611" y="338"/>
                  </a:lnTo>
                  <a:lnTo>
                    <a:pt x="1611" y="330"/>
                  </a:lnTo>
                  <a:lnTo>
                    <a:pt x="1609" y="322"/>
                  </a:lnTo>
                  <a:lnTo>
                    <a:pt x="1607" y="316"/>
                  </a:lnTo>
                  <a:lnTo>
                    <a:pt x="1603" y="308"/>
                  </a:lnTo>
                  <a:lnTo>
                    <a:pt x="1601" y="302"/>
                  </a:lnTo>
                  <a:lnTo>
                    <a:pt x="1595" y="294"/>
                  </a:lnTo>
                  <a:lnTo>
                    <a:pt x="1589" y="287"/>
                  </a:lnTo>
                  <a:lnTo>
                    <a:pt x="1585" y="279"/>
                  </a:lnTo>
                  <a:lnTo>
                    <a:pt x="1581" y="271"/>
                  </a:lnTo>
                  <a:lnTo>
                    <a:pt x="1575" y="263"/>
                  </a:lnTo>
                  <a:lnTo>
                    <a:pt x="1571" y="255"/>
                  </a:lnTo>
                  <a:lnTo>
                    <a:pt x="1565" y="247"/>
                  </a:lnTo>
                  <a:lnTo>
                    <a:pt x="1563" y="237"/>
                  </a:lnTo>
                  <a:lnTo>
                    <a:pt x="1557" y="229"/>
                  </a:lnTo>
                  <a:lnTo>
                    <a:pt x="1554" y="219"/>
                  </a:lnTo>
                  <a:lnTo>
                    <a:pt x="1552" y="212"/>
                  </a:lnTo>
                  <a:lnTo>
                    <a:pt x="1548" y="204"/>
                  </a:lnTo>
                  <a:lnTo>
                    <a:pt x="1544" y="194"/>
                  </a:lnTo>
                  <a:lnTo>
                    <a:pt x="1542" y="186"/>
                  </a:lnTo>
                  <a:lnTo>
                    <a:pt x="1538" y="176"/>
                  </a:lnTo>
                  <a:lnTo>
                    <a:pt x="1536" y="168"/>
                  </a:lnTo>
                  <a:lnTo>
                    <a:pt x="1530" y="158"/>
                  </a:lnTo>
                  <a:lnTo>
                    <a:pt x="1526" y="148"/>
                  </a:lnTo>
                  <a:lnTo>
                    <a:pt x="1520" y="138"/>
                  </a:lnTo>
                  <a:lnTo>
                    <a:pt x="1514" y="129"/>
                  </a:lnTo>
                  <a:lnTo>
                    <a:pt x="1508" y="123"/>
                  </a:lnTo>
                  <a:lnTo>
                    <a:pt x="1504" y="117"/>
                  </a:lnTo>
                  <a:lnTo>
                    <a:pt x="1500" y="111"/>
                  </a:lnTo>
                  <a:lnTo>
                    <a:pt x="1496" y="105"/>
                  </a:lnTo>
                  <a:lnTo>
                    <a:pt x="1492" y="99"/>
                  </a:lnTo>
                  <a:lnTo>
                    <a:pt x="1486" y="91"/>
                  </a:lnTo>
                  <a:lnTo>
                    <a:pt x="1481" y="85"/>
                  </a:lnTo>
                  <a:lnTo>
                    <a:pt x="1477" y="79"/>
                  </a:lnTo>
                  <a:lnTo>
                    <a:pt x="1469" y="71"/>
                  </a:lnTo>
                  <a:lnTo>
                    <a:pt x="1461" y="65"/>
                  </a:lnTo>
                  <a:lnTo>
                    <a:pt x="1455" y="60"/>
                  </a:lnTo>
                  <a:lnTo>
                    <a:pt x="1447" y="54"/>
                  </a:lnTo>
                  <a:lnTo>
                    <a:pt x="1439" y="46"/>
                  </a:lnTo>
                  <a:lnTo>
                    <a:pt x="1431" y="42"/>
                  </a:lnTo>
                  <a:lnTo>
                    <a:pt x="1421" y="36"/>
                  </a:lnTo>
                  <a:lnTo>
                    <a:pt x="1413" y="32"/>
                  </a:lnTo>
                  <a:lnTo>
                    <a:pt x="1406" y="26"/>
                  </a:lnTo>
                  <a:lnTo>
                    <a:pt x="1396" y="22"/>
                  </a:lnTo>
                  <a:lnTo>
                    <a:pt x="1386" y="20"/>
                  </a:lnTo>
                  <a:lnTo>
                    <a:pt x="1376" y="16"/>
                  </a:lnTo>
                  <a:lnTo>
                    <a:pt x="1366" y="14"/>
                  </a:lnTo>
                  <a:lnTo>
                    <a:pt x="1356" y="10"/>
                  </a:lnTo>
                  <a:lnTo>
                    <a:pt x="1346" y="8"/>
                  </a:lnTo>
                  <a:lnTo>
                    <a:pt x="1336" y="6"/>
                  </a:lnTo>
                  <a:lnTo>
                    <a:pt x="1325" y="4"/>
                  </a:lnTo>
                  <a:lnTo>
                    <a:pt x="1315" y="2"/>
                  </a:lnTo>
                  <a:lnTo>
                    <a:pt x="1303" y="2"/>
                  </a:lnTo>
                  <a:lnTo>
                    <a:pt x="1293" y="2"/>
                  </a:lnTo>
                  <a:lnTo>
                    <a:pt x="1287" y="0"/>
                  </a:lnTo>
                  <a:lnTo>
                    <a:pt x="1281" y="0"/>
                  </a:lnTo>
                  <a:lnTo>
                    <a:pt x="1275" y="0"/>
                  </a:lnTo>
                  <a:lnTo>
                    <a:pt x="1271" y="0"/>
                  </a:lnTo>
                  <a:lnTo>
                    <a:pt x="1263" y="0"/>
                  </a:lnTo>
                  <a:lnTo>
                    <a:pt x="1257" y="2"/>
                  </a:lnTo>
                  <a:lnTo>
                    <a:pt x="1254" y="2"/>
                  </a:lnTo>
                  <a:lnTo>
                    <a:pt x="1248" y="2"/>
                  </a:lnTo>
                  <a:lnTo>
                    <a:pt x="1242" y="2"/>
                  </a:lnTo>
                  <a:lnTo>
                    <a:pt x="1236" y="2"/>
                  </a:lnTo>
                  <a:lnTo>
                    <a:pt x="1230" y="2"/>
                  </a:lnTo>
                  <a:lnTo>
                    <a:pt x="1224" y="4"/>
                  </a:lnTo>
                  <a:lnTo>
                    <a:pt x="1218" y="4"/>
                  </a:lnTo>
                  <a:lnTo>
                    <a:pt x="1212" y="4"/>
                  </a:lnTo>
                  <a:lnTo>
                    <a:pt x="1206" y="6"/>
                  </a:lnTo>
                  <a:lnTo>
                    <a:pt x="1200" y="8"/>
                  </a:lnTo>
                  <a:lnTo>
                    <a:pt x="1194" y="8"/>
                  </a:lnTo>
                  <a:lnTo>
                    <a:pt x="1190" y="10"/>
                  </a:lnTo>
                  <a:lnTo>
                    <a:pt x="1184" y="10"/>
                  </a:lnTo>
                  <a:lnTo>
                    <a:pt x="1179" y="12"/>
                  </a:lnTo>
                  <a:lnTo>
                    <a:pt x="1173" y="14"/>
                  </a:lnTo>
                  <a:lnTo>
                    <a:pt x="1167" y="16"/>
                  </a:lnTo>
                  <a:lnTo>
                    <a:pt x="1161" y="16"/>
                  </a:lnTo>
                  <a:lnTo>
                    <a:pt x="1155" y="20"/>
                  </a:lnTo>
                  <a:lnTo>
                    <a:pt x="1149" y="20"/>
                  </a:lnTo>
                  <a:lnTo>
                    <a:pt x="1143" y="22"/>
                  </a:lnTo>
                  <a:lnTo>
                    <a:pt x="1137" y="24"/>
                  </a:lnTo>
                  <a:lnTo>
                    <a:pt x="1133" y="26"/>
                  </a:lnTo>
                  <a:lnTo>
                    <a:pt x="1123" y="28"/>
                  </a:lnTo>
                  <a:lnTo>
                    <a:pt x="1113" y="34"/>
                  </a:lnTo>
                  <a:lnTo>
                    <a:pt x="1105" y="36"/>
                  </a:lnTo>
                  <a:lnTo>
                    <a:pt x="1098" y="40"/>
                  </a:lnTo>
                  <a:lnTo>
                    <a:pt x="1090" y="44"/>
                  </a:lnTo>
                  <a:lnTo>
                    <a:pt x="1084" y="48"/>
                  </a:lnTo>
                  <a:lnTo>
                    <a:pt x="1076" y="50"/>
                  </a:lnTo>
                  <a:lnTo>
                    <a:pt x="1070" y="54"/>
                  </a:lnTo>
                  <a:lnTo>
                    <a:pt x="1064" y="58"/>
                  </a:lnTo>
                  <a:lnTo>
                    <a:pt x="1058" y="60"/>
                  </a:lnTo>
                  <a:lnTo>
                    <a:pt x="1048" y="65"/>
                  </a:lnTo>
                  <a:lnTo>
                    <a:pt x="1040" y="71"/>
                  </a:lnTo>
                  <a:lnTo>
                    <a:pt x="1030" y="77"/>
                  </a:lnTo>
                  <a:lnTo>
                    <a:pt x="1023" y="81"/>
                  </a:lnTo>
                  <a:lnTo>
                    <a:pt x="1013" y="83"/>
                  </a:lnTo>
                  <a:lnTo>
                    <a:pt x="1007" y="85"/>
                  </a:lnTo>
                  <a:lnTo>
                    <a:pt x="997" y="85"/>
                  </a:lnTo>
                  <a:lnTo>
                    <a:pt x="987" y="85"/>
                  </a:lnTo>
                  <a:lnTo>
                    <a:pt x="981" y="85"/>
                  </a:lnTo>
                  <a:lnTo>
                    <a:pt x="977" y="83"/>
                  </a:lnTo>
                  <a:lnTo>
                    <a:pt x="971" y="83"/>
                  </a:lnTo>
                  <a:lnTo>
                    <a:pt x="965" y="81"/>
                  </a:lnTo>
                  <a:lnTo>
                    <a:pt x="957" y="79"/>
                  </a:lnTo>
                  <a:lnTo>
                    <a:pt x="952" y="77"/>
                  </a:lnTo>
                  <a:lnTo>
                    <a:pt x="946" y="75"/>
                  </a:lnTo>
                  <a:lnTo>
                    <a:pt x="940" y="71"/>
                  </a:lnTo>
                  <a:lnTo>
                    <a:pt x="932" y="69"/>
                  </a:lnTo>
                  <a:lnTo>
                    <a:pt x="926" y="67"/>
                  </a:lnTo>
                  <a:lnTo>
                    <a:pt x="920" y="65"/>
                  </a:lnTo>
                  <a:lnTo>
                    <a:pt x="914" y="63"/>
                  </a:lnTo>
                  <a:lnTo>
                    <a:pt x="906" y="60"/>
                  </a:lnTo>
                  <a:lnTo>
                    <a:pt x="900" y="58"/>
                  </a:lnTo>
                  <a:lnTo>
                    <a:pt x="894" y="56"/>
                  </a:lnTo>
                  <a:lnTo>
                    <a:pt x="888" y="54"/>
                  </a:lnTo>
                  <a:lnTo>
                    <a:pt x="882" y="50"/>
                  </a:lnTo>
                  <a:lnTo>
                    <a:pt x="877" y="48"/>
                  </a:lnTo>
                  <a:lnTo>
                    <a:pt x="869" y="46"/>
                  </a:lnTo>
                  <a:lnTo>
                    <a:pt x="863" y="46"/>
                  </a:lnTo>
                  <a:lnTo>
                    <a:pt x="857" y="42"/>
                  </a:lnTo>
                  <a:lnTo>
                    <a:pt x="849" y="40"/>
                  </a:lnTo>
                  <a:lnTo>
                    <a:pt x="843" y="38"/>
                  </a:lnTo>
                  <a:lnTo>
                    <a:pt x="837" y="38"/>
                  </a:lnTo>
                  <a:lnTo>
                    <a:pt x="829" y="36"/>
                  </a:lnTo>
                  <a:lnTo>
                    <a:pt x="823" y="34"/>
                  </a:lnTo>
                  <a:lnTo>
                    <a:pt x="815" y="34"/>
                  </a:lnTo>
                  <a:lnTo>
                    <a:pt x="809" y="34"/>
                  </a:lnTo>
                  <a:lnTo>
                    <a:pt x="802" y="34"/>
                  </a:lnTo>
                  <a:lnTo>
                    <a:pt x="796" y="34"/>
                  </a:lnTo>
                  <a:lnTo>
                    <a:pt x="790" y="34"/>
                  </a:lnTo>
                  <a:lnTo>
                    <a:pt x="782" y="34"/>
                  </a:lnTo>
                  <a:lnTo>
                    <a:pt x="776" y="34"/>
                  </a:lnTo>
                  <a:lnTo>
                    <a:pt x="770" y="36"/>
                  </a:lnTo>
                  <a:lnTo>
                    <a:pt x="762" y="38"/>
                  </a:lnTo>
                  <a:lnTo>
                    <a:pt x="756" y="40"/>
                  </a:lnTo>
                  <a:lnTo>
                    <a:pt x="748" y="42"/>
                  </a:lnTo>
                  <a:lnTo>
                    <a:pt x="740" y="44"/>
                  </a:lnTo>
                  <a:lnTo>
                    <a:pt x="732" y="46"/>
                  </a:lnTo>
                  <a:lnTo>
                    <a:pt x="726" y="48"/>
                  </a:lnTo>
                  <a:lnTo>
                    <a:pt x="719" y="50"/>
                  </a:lnTo>
                  <a:lnTo>
                    <a:pt x="713" y="54"/>
                  </a:lnTo>
                  <a:lnTo>
                    <a:pt x="707" y="56"/>
                  </a:lnTo>
                  <a:lnTo>
                    <a:pt x="701" y="58"/>
                  </a:lnTo>
                  <a:lnTo>
                    <a:pt x="693" y="60"/>
                  </a:lnTo>
                  <a:lnTo>
                    <a:pt x="687" y="62"/>
                  </a:lnTo>
                  <a:lnTo>
                    <a:pt x="681" y="63"/>
                  </a:lnTo>
                  <a:lnTo>
                    <a:pt x="673" y="67"/>
                  </a:lnTo>
                  <a:lnTo>
                    <a:pt x="667" y="69"/>
                  </a:lnTo>
                  <a:lnTo>
                    <a:pt x="661" y="71"/>
                  </a:lnTo>
                  <a:lnTo>
                    <a:pt x="655" y="73"/>
                  </a:lnTo>
                  <a:lnTo>
                    <a:pt x="650" y="77"/>
                  </a:lnTo>
                  <a:lnTo>
                    <a:pt x="644" y="77"/>
                  </a:lnTo>
                  <a:lnTo>
                    <a:pt x="638" y="79"/>
                  </a:lnTo>
                  <a:lnTo>
                    <a:pt x="632" y="81"/>
                  </a:lnTo>
                  <a:lnTo>
                    <a:pt x="628" y="83"/>
                  </a:lnTo>
                  <a:lnTo>
                    <a:pt x="616" y="85"/>
                  </a:lnTo>
                  <a:lnTo>
                    <a:pt x="606" y="87"/>
                  </a:lnTo>
                  <a:lnTo>
                    <a:pt x="596" y="89"/>
                  </a:lnTo>
                  <a:lnTo>
                    <a:pt x="586" y="91"/>
                  </a:lnTo>
                  <a:lnTo>
                    <a:pt x="578" y="91"/>
                  </a:lnTo>
                  <a:lnTo>
                    <a:pt x="571" y="91"/>
                  </a:lnTo>
                  <a:lnTo>
                    <a:pt x="565" y="89"/>
                  </a:lnTo>
                  <a:lnTo>
                    <a:pt x="561" y="89"/>
                  </a:lnTo>
                  <a:lnTo>
                    <a:pt x="555" y="87"/>
                  </a:lnTo>
                  <a:lnTo>
                    <a:pt x="549" y="87"/>
                  </a:lnTo>
                  <a:lnTo>
                    <a:pt x="541" y="87"/>
                  </a:lnTo>
                  <a:lnTo>
                    <a:pt x="535" y="87"/>
                  </a:lnTo>
                  <a:lnTo>
                    <a:pt x="527" y="87"/>
                  </a:lnTo>
                  <a:lnTo>
                    <a:pt x="519" y="87"/>
                  </a:lnTo>
                  <a:lnTo>
                    <a:pt x="511" y="85"/>
                  </a:lnTo>
                  <a:lnTo>
                    <a:pt x="501" y="85"/>
                  </a:lnTo>
                  <a:lnTo>
                    <a:pt x="492" y="85"/>
                  </a:lnTo>
                  <a:lnTo>
                    <a:pt x="484" y="85"/>
                  </a:lnTo>
                  <a:lnTo>
                    <a:pt x="472" y="85"/>
                  </a:lnTo>
                  <a:lnTo>
                    <a:pt x="462" y="85"/>
                  </a:lnTo>
                  <a:lnTo>
                    <a:pt x="452" y="87"/>
                  </a:lnTo>
                  <a:lnTo>
                    <a:pt x="442" y="87"/>
                  </a:lnTo>
                  <a:lnTo>
                    <a:pt x="436" y="87"/>
                  </a:lnTo>
                  <a:lnTo>
                    <a:pt x="430" y="87"/>
                  </a:lnTo>
                  <a:lnTo>
                    <a:pt x="424" y="87"/>
                  </a:lnTo>
                  <a:lnTo>
                    <a:pt x="421" y="87"/>
                  </a:lnTo>
                  <a:lnTo>
                    <a:pt x="409" y="89"/>
                  </a:lnTo>
                  <a:lnTo>
                    <a:pt x="399" y="91"/>
                  </a:lnTo>
                  <a:lnTo>
                    <a:pt x="387" y="91"/>
                  </a:lnTo>
                  <a:lnTo>
                    <a:pt x="377" y="93"/>
                  </a:lnTo>
                  <a:lnTo>
                    <a:pt x="365" y="93"/>
                  </a:lnTo>
                  <a:lnTo>
                    <a:pt x="355" y="97"/>
                  </a:lnTo>
                  <a:lnTo>
                    <a:pt x="344" y="99"/>
                  </a:lnTo>
                  <a:lnTo>
                    <a:pt x="334" y="101"/>
                  </a:lnTo>
                  <a:lnTo>
                    <a:pt x="322" y="103"/>
                  </a:lnTo>
                  <a:lnTo>
                    <a:pt x="312" y="107"/>
                  </a:lnTo>
                  <a:lnTo>
                    <a:pt x="302" y="109"/>
                  </a:lnTo>
                  <a:lnTo>
                    <a:pt x="292" y="111"/>
                  </a:lnTo>
                  <a:lnTo>
                    <a:pt x="284" y="117"/>
                  </a:lnTo>
                  <a:lnTo>
                    <a:pt x="274" y="121"/>
                  </a:lnTo>
                  <a:lnTo>
                    <a:pt x="267" y="123"/>
                  </a:lnTo>
                  <a:lnTo>
                    <a:pt x="257" y="127"/>
                  </a:lnTo>
                  <a:lnTo>
                    <a:pt x="249" y="131"/>
                  </a:lnTo>
                  <a:lnTo>
                    <a:pt x="243" y="135"/>
                  </a:lnTo>
                  <a:lnTo>
                    <a:pt x="235" y="137"/>
                  </a:lnTo>
                  <a:lnTo>
                    <a:pt x="229" y="142"/>
                  </a:lnTo>
                  <a:lnTo>
                    <a:pt x="223" y="146"/>
                  </a:lnTo>
                  <a:lnTo>
                    <a:pt x="217" y="150"/>
                  </a:lnTo>
                  <a:lnTo>
                    <a:pt x="209" y="152"/>
                  </a:lnTo>
                  <a:lnTo>
                    <a:pt x="203" y="158"/>
                  </a:lnTo>
                  <a:lnTo>
                    <a:pt x="198" y="162"/>
                  </a:lnTo>
                  <a:lnTo>
                    <a:pt x="194" y="166"/>
                  </a:lnTo>
                  <a:lnTo>
                    <a:pt x="184" y="176"/>
                  </a:lnTo>
                  <a:lnTo>
                    <a:pt x="174" y="186"/>
                  </a:lnTo>
                  <a:lnTo>
                    <a:pt x="164" y="194"/>
                  </a:lnTo>
                  <a:lnTo>
                    <a:pt x="154" y="204"/>
                  </a:lnTo>
                  <a:lnTo>
                    <a:pt x="144" y="213"/>
                  </a:lnTo>
                  <a:lnTo>
                    <a:pt x="136" y="223"/>
                  </a:lnTo>
                  <a:lnTo>
                    <a:pt x="126" y="233"/>
                  </a:lnTo>
                  <a:lnTo>
                    <a:pt x="119" y="245"/>
                  </a:lnTo>
                  <a:lnTo>
                    <a:pt x="115" y="249"/>
                  </a:lnTo>
                  <a:lnTo>
                    <a:pt x="111" y="255"/>
                  </a:lnTo>
                  <a:lnTo>
                    <a:pt x="105" y="261"/>
                  </a:lnTo>
                  <a:lnTo>
                    <a:pt x="101" y="269"/>
                  </a:lnTo>
                  <a:lnTo>
                    <a:pt x="95" y="273"/>
                  </a:lnTo>
                  <a:lnTo>
                    <a:pt x="91" y="279"/>
                  </a:lnTo>
                  <a:lnTo>
                    <a:pt x="83" y="285"/>
                  </a:lnTo>
                  <a:lnTo>
                    <a:pt x="79" y="292"/>
                  </a:lnTo>
                  <a:lnTo>
                    <a:pt x="75" y="298"/>
                  </a:lnTo>
                  <a:lnTo>
                    <a:pt x="71" y="304"/>
                  </a:lnTo>
                  <a:lnTo>
                    <a:pt x="65" y="312"/>
                  </a:lnTo>
                  <a:lnTo>
                    <a:pt x="61" y="318"/>
                  </a:lnTo>
                  <a:lnTo>
                    <a:pt x="57" y="324"/>
                  </a:lnTo>
                  <a:lnTo>
                    <a:pt x="53" y="332"/>
                  </a:lnTo>
                  <a:lnTo>
                    <a:pt x="47" y="340"/>
                  </a:lnTo>
                  <a:lnTo>
                    <a:pt x="46" y="348"/>
                  </a:lnTo>
                  <a:lnTo>
                    <a:pt x="42" y="356"/>
                  </a:lnTo>
                  <a:lnTo>
                    <a:pt x="38" y="363"/>
                  </a:lnTo>
                  <a:lnTo>
                    <a:pt x="34" y="371"/>
                  </a:lnTo>
                  <a:lnTo>
                    <a:pt x="32" y="381"/>
                  </a:lnTo>
                  <a:lnTo>
                    <a:pt x="28" y="387"/>
                  </a:lnTo>
                  <a:lnTo>
                    <a:pt x="24" y="397"/>
                  </a:lnTo>
                  <a:lnTo>
                    <a:pt x="22" y="405"/>
                  </a:lnTo>
                  <a:lnTo>
                    <a:pt x="18" y="415"/>
                  </a:lnTo>
                  <a:lnTo>
                    <a:pt x="14" y="423"/>
                  </a:lnTo>
                  <a:lnTo>
                    <a:pt x="12" y="433"/>
                  </a:lnTo>
                  <a:lnTo>
                    <a:pt x="10" y="442"/>
                  </a:lnTo>
                  <a:lnTo>
                    <a:pt x="8" y="452"/>
                  </a:lnTo>
                  <a:lnTo>
                    <a:pt x="6" y="462"/>
                  </a:lnTo>
                  <a:lnTo>
                    <a:pt x="4" y="470"/>
                  </a:lnTo>
                  <a:lnTo>
                    <a:pt x="2" y="482"/>
                  </a:lnTo>
                  <a:lnTo>
                    <a:pt x="2" y="492"/>
                  </a:lnTo>
                  <a:lnTo>
                    <a:pt x="2" y="502"/>
                  </a:lnTo>
                  <a:lnTo>
                    <a:pt x="2" y="514"/>
                  </a:lnTo>
                  <a:lnTo>
                    <a:pt x="2" y="517"/>
                  </a:lnTo>
                  <a:lnTo>
                    <a:pt x="2" y="523"/>
                  </a:lnTo>
                  <a:lnTo>
                    <a:pt x="2" y="529"/>
                  </a:lnTo>
                  <a:lnTo>
                    <a:pt x="2" y="535"/>
                  </a:lnTo>
                  <a:lnTo>
                    <a:pt x="0" y="547"/>
                  </a:lnTo>
                  <a:lnTo>
                    <a:pt x="0" y="557"/>
                  </a:lnTo>
                  <a:lnTo>
                    <a:pt x="0" y="567"/>
                  </a:lnTo>
                  <a:lnTo>
                    <a:pt x="2" y="577"/>
                  </a:lnTo>
                  <a:lnTo>
                    <a:pt x="2" y="585"/>
                  </a:lnTo>
                  <a:lnTo>
                    <a:pt x="4" y="594"/>
                  </a:lnTo>
                  <a:lnTo>
                    <a:pt x="6" y="602"/>
                  </a:lnTo>
                  <a:lnTo>
                    <a:pt x="8" y="612"/>
                  </a:lnTo>
                  <a:lnTo>
                    <a:pt x="10" y="618"/>
                  </a:lnTo>
                  <a:lnTo>
                    <a:pt x="12" y="626"/>
                  </a:lnTo>
                  <a:lnTo>
                    <a:pt x="14" y="634"/>
                  </a:lnTo>
                  <a:lnTo>
                    <a:pt x="18" y="640"/>
                  </a:lnTo>
                  <a:lnTo>
                    <a:pt x="22" y="646"/>
                  </a:lnTo>
                  <a:lnTo>
                    <a:pt x="24" y="654"/>
                  </a:lnTo>
                  <a:lnTo>
                    <a:pt x="28" y="660"/>
                  </a:lnTo>
                  <a:lnTo>
                    <a:pt x="32" y="665"/>
                  </a:lnTo>
                  <a:lnTo>
                    <a:pt x="40" y="677"/>
                  </a:lnTo>
                  <a:lnTo>
                    <a:pt x="47" y="687"/>
                  </a:lnTo>
                  <a:lnTo>
                    <a:pt x="55" y="697"/>
                  </a:lnTo>
                  <a:lnTo>
                    <a:pt x="65" y="705"/>
                  </a:lnTo>
                  <a:lnTo>
                    <a:pt x="73" y="713"/>
                  </a:lnTo>
                  <a:lnTo>
                    <a:pt x="83" y="723"/>
                  </a:lnTo>
                  <a:lnTo>
                    <a:pt x="91" y="731"/>
                  </a:lnTo>
                  <a:lnTo>
                    <a:pt x="101" y="740"/>
                  </a:lnTo>
                  <a:lnTo>
                    <a:pt x="107" y="746"/>
                  </a:lnTo>
                  <a:lnTo>
                    <a:pt x="115" y="756"/>
                  </a:lnTo>
                  <a:lnTo>
                    <a:pt x="117" y="762"/>
                  </a:lnTo>
                  <a:lnTo>
                    <a:pt x="119" y="766"/>
                  </a:lnTo>
                  <a:lnTo>
                    <a:pt x="121" y="772"/>
                  </a:lnTo>
                  <a:lnTo>
                    <a:pt x="124" y="778"/>
                  </a:lnTo>
                  <a:lnTo>
                    <a:pt x="124" y="786"/>
                  </a:lnTo>
                  <a:lnTo>
                    <a:pt x="126" y="792"/>
                  </a:lnTo>
                  <a:lnTo>
                    <a:pt x="128" y="798"/>
                  </a:lnTo>
                  <a:lnTo>
                    <a:pt x="132" y="804"/>
                  </a:lnTo>
                  <a:lnTo>
                    <a:pt x="132" y="810"/>
                  </a:lnTo>
                  <a:lnTo>
                    <a:pt x="134" y="817"/>
                  </a:lnTo>
                  <a:lnTo>
                    <a:pt x="136" y="823"/>
                  </a:lnTo>
                  <a:lnTo>
                    <a:pt x="138" y="831"/>
                  </a:lnTo>
                  <a:lnTo>
                    <a:pt x="140" y="837"/>
                  </a:lnTo>
                  <a:lnTo>
                    <a:pt x="142" y="843"/>
                  </a:lnTo>
                  <a:lnTo>
                    <a:pt x="144" y="849"/>
                  </a:lnTo>
                  <a:lnTo>
                    <a:pt x="146" y="855"/>
                  </a:lnTo>
                  <a:lnTo>
                    <a:pt x="150" y="861"/>
                  </a:lnTo>
                  <a:lnTo>
                    <a:pt x="154" y="867"/>
                  </a:lnTo>
                  <a:lnTo>
                    <a:pt x="156" y="873"/>
                  </a:lnTo>
                  <a:lnTo>
                    <a:pt x="160" y="879"/>
                  </a:lnTo>
                  <a:lnTo>
                    <a:pt x="168" y="891"/>
                  </a:lnTo>
                  <a:lnTo>
                    <a:pt x="180" y="900"/>
                  </a:lnTo>
                  <a:lnTo>
                    <a:pt x="184" y="904"/>
                  </a:lnTo>
                  <a:lnTo>
                    <a:pt x="190" y="908"/>
                  </a:lnTo>
                  <a:lnTo>
                    <a:pt x="198" y="912"/>
                  </a:lnTo>
                  <a:lnTo>
                    <a:pt x="205" y="916"/>
                  </a:lnTo>
                  <a:lnTo>
                    <a:pt x="211" y="918"/>
                  </a:lnTo>
                  <a:lnTo>
                    <a:pt x="221" y="922"/>
                  </a:lnTo>
                  <a:lnTo>
                    <a:pt x="227" y="924"/>
                  </a:lnTo>
                  <a:lnTo>
                    <a:pt x="235" y="926"/>
                  </a:lnTo>
                  <a:lnTo>
                    <a:pt x="243" y="928"/>
                  </a:lnTo>
                  <a:lnTo>
                    <a:pt x="249" y="930"/>
                  </a:lnTo>
                  <a:lnTo>
                    <a:pt x="257" y="932"/>
                  </a:lnTo>
                  <a:lnTo>
                    <a:pt x="265" y="934"/>
                  </a:lnTo>
                  <a:lnTo>
                    <a:pt x="271" y="936"/>
                  </a:lnTo>
                  <a:lnTo>
                    <a:pt x="278" y="936"/>
                  </a:lnTo>
                  <a:lnTo>
                    <a:pt x="286" y="938"/>
                  </a:lnTo>
                  <a:lnTo>
                    <a:pt x="294" y="940"/>
                  </a:lnTo>
                  <a:lnTo>
                    <a:pt x="300" y="940"/>
                  </a:lnTo>
                  <a:lnTo>
                    <a:pt x="308" y="942"/>
                  </a:lnTo>
                  <a:lnTo>
                    <a:pt x="316" y="942"/>
                  </a:lnTo>
                  <a:lnTo>
                    <a:pt x="324" y="944"/>
                  </a:lnTo>
                  <a:lnTo>
                    <a:pt x="330" y="944"/>
                  </a:lnTo>
                  <a:lnTo>
                    <a:pt x="338" y="944"/>
                  </a:lnTo>
                  <a:lnTo>
                    <a:pt x="344" y="944"/>
                  </a:lnTo>
                  <a:lnTo>
                    <a:pt x="351" y="946"/>
                  </a:lnTo>
                  <a:lnTo>
                    <a:pt x="359" y="946"/>
                  </a:lnTo>
                  <a:lnTo>
                    <a:pt x="367" y="946"/>
                  </a:lnTo>
                  <a:lnTo>
                    <a:pt x="375" y="946"/>
                  </a:lnTo>
                  <a:lnTo>
                    <a:pt x="383" y="948"/>
                  </a:lnTo>
                  <a:lnTo>
                    <a:pt x="389" y="948"/>
                  </a:lnTo>
                  <a:lnTo>
                    <a:pt x="397" y="948"/>
                  </a:lnTo>
                  <a:lnTo>
                    <a:pt x="405" y="948"/>
                  </a:lnTo>
                  <a:lnTo>
                    <a:pt x="413" y="950"/>
                  </a:lnTo>
                  <a:lnTo>
                    <a:pt x="421" y="950"/>
                  </a:lnTo>
                  <a:lnTo>
                    <a:pt x="428" y="950"/>
                  </a:lnTo>
                  <a:lnTo>
                    <a:pt x="436" y="952"/>
                  </a:lnTo>
                  <a:lnTo>
                    <a:pt x="444" y="954"/>
                  </a:lnTo>
                  <a:lnTo>
                    <a:pt x="452" y="954"/>
                  </a:lnTo>
                  <a:lnTo>
                    <a:pt x="460" y="956"/>
                  </a:lnTo>
                  <a:lnTo>
                    <a:pt x="466" y="956"/>
                  </a:lnTo>
                  <a:lnTo>
                    <a:pt x="474" y="958"/>
                  </a:lnTo>
                  <a:lnTo>
                    <a:pt x="482" y="960"/>
                  </a:lnTo>
                  <a:lnTo>
                    <a:pt x="490" y="962"/>
                  </a:lnTo>
                  <a:lnTo>
                    <a:pt x="496" y="964"/>
                  </a:lnTo>
                  <a:lnTo>
                    <a:pt x="503" y="967"/>
                  </a:lnTo>
                  <a:lnTo>
                    <a:pt x="509" y="969"/>
                  </a:lnTo>
                  <a:lnTo>
                    <a:pt x="517" y="973"/>
                  </a:lnTo>
                  <a:lnTo>
                    <a:pt x="523" y="975"/>
                  </a:lnTo>
                  <a:lnTo>
                    <a:pt x="531" y="979"/>
                  </a:lnTo>
                  <a:lnTo>
                    <a:pt x="537" y="981"/>
                  </a:lnTo>
                  <a:lnTo>
                    <a:pt x="543" y="985"/>
                  </a:lnTo>
                  <a:lnTo>
                    <a:pt x="551" y="987"/>
                  </a:lnTo>
                  <a:lnTo>
                    <a:pt x="559" y="991"/>
                  </a:lnTo>
                  <a:lnTo>
                    <a:pt x="565" y="995"/>
                  </a:lnTo>
                  <a:lnTo>
                    <a:pt x="575" y="999"/>
                  </a:lnTo>
                  <a:lnTo>
                    <a:pt x="580" y="1001"/>
                  </a:lnTo>
                  <a:lnTo>
                    <a:pt x="590" y="1005"/>
                  </a:lnTo>
                  <a:lnTo>
                    <a:pt x="596" y="1009"/>
                  </a:lnTo>
                  <a:lnTo>
                    <a:pt x="604" y="1011"/>
                  </a:lnTo>
                  <a:lnTo>
                    <a:pt x="614" y="1015"/>
                  </a:lnTo>
                  <a:lnTo>
                    <a:pt x="622" y="1019"/>
                  </a:lnTo>
                  <a:lnTo>
                    <a:pt x="630" y="1021"/>
                  </a:lnTo>
                  <a:lnTo>
                    <a:pt x="640" y="1025"/>
                  </a:lnTo>
                  <a:lnTo>
                    <a:pt x="648" y="1027"/>
                  </a:lnTo>
                  <a:lnTo>
                    <a:pt x="659" y="1031"/>
                  </a:lnTo>
                  <a:lnTo>
                    <a:pt x="667" y="1033"/>
                  </a:lnTo>
                  <a:lnTo>
                    <a:pt x="679" y="1035"/>
                  </a:lnTo>
                  <a:lnTo>
                    <a:pt x="683" y="1035"/>
                  </a:lnTo>
                  <a:lnTo>
                    <a:pt x="689" y="1037"/>
                  </a:lnTo>
                  <a:lnTo>
                    <a:pt x="695" y="1037"/>
                  </a:lnTo>
                  <a:lnTo>
                    <a:pt x="701" y="1039"/>
                  </a:lnTo>
                  <a:lnTo>
                    <a:pt x="711" y="1041"/>
                  </a:lnTo>
                  <a:lnTo>
                    <a:pt x="723" y="1041"/>
                  </a:lnTo>
                  <a:lnTo>
                    <a:pt x="732" y="1042"/>
                  </a:lnTo>
                  <a:lnTo>
                    <a:pt x="742" y="1044"/>
                  </a:lnTo>
                  <a:lnTo>
                    <a:pt x="752" y="1044"/>
                  </a:lnTo>
                  <a:lnTo>
                    <a:pt x="760" y="1046"/>
                  </a:lnTo>
                  <a:lnTo>
                    <a:pt x="770" y="1046"/>
                  </a:lnTo>
                  <a:lnTo>
                    <a:pt x="780" y="1048"/>
                  </a:lnTo>
                  <a:lnTo>
                    <a:pt x="790" y="1048"/>
                  </a:lnTo>
                  <a:lnTo>
                    <a:pt x="798" y="1048"/>
                  </a:lnTo>
                  <a:lnTo>
                    <a:pt x="805" y="1048"/>
                  </a:lnTo>
                  <a:lnTo>
                    <a:pt x="813" y="1050"/>
                  </a:lnTo>
                  <a:lnTo>
                    <a:pt x="821" y="1048"/>
                  </a:lnTo>
                  <a:lnTo>
                    <a:pt x="827" y="1048"/>
                  </a:lnTo>
                  <a:lnTo>
                    <a:pt x="835" y="1048"/>
                  </a:lnTo>
                  <a:lnTo>
                    <a:pt x="843" y="1048"/>
                  </a:lnTo>
                  <a:lnTo>
                    <a:pt x="847" y="1046"/>
                  </a:lnTo>
                  <a:lnTo>
                    <a:pt x="855" y="1046"/>
                  </a:lnTo>
                  <a:lnTo>
                    <a:pt x="859" y="1044"/>
                  </a:lnTo>
                  <a:lnTo>
                    <a:pt x="865" y="1042"/>
                  </a:lnTo>
                  <a:lnTo>
                    <a:pt x="875" y="1039"/>
                  </a:lnTo>
                  <a:lnTo>
                    <a:pt x="884" y="1035"/>
                  </a:lnTo>
                  <a:lnTo>
                    <a:pt x="890" y="1027"/>
                  </a:lnTo>
                  <a:lnTo>
                    <a:pt x="896" y="1019"/>
                  </a:lnTo>
                  <a:lnTo>
                    <a:pt x="900" y="1009"/>
                  </a:lnTo>
                  <a:lnTo>
                    <a:pt x="904" y="999"/>
                  </a:lnTo>
                  <a:lnTo>
                    <a:pt x="904" y="991"/>
                  </a:lnTo>
                  <a:lnTo>
                    <a:pt x="904" y="985"/>
                  </a:lnTo>
                  <a:lnTo>
                    <a:pt x="904" y="979"/>
                  </a:lnTo>
                  <a:lnTo>
                    <a:pt x="904" y="973"/>
                  </a:lnTo>
                  <a:lnTo>
                    <a:pt x="902" y="966"/>
                  </a:lnTo>
                  <a:lnTo>
                    <a:pt x="902" y="960"/>
                  </a:lnTo>
                  <a:lnTo>
                    <a:pt x="902" y="952"/>
                  </a:lnTo>
                  <a:lnTo>
                    <a:pt x="902" y="946"/>
                  </a:lnTo>
                  <a:lnTo>
                    <a:pt x="900" y="938"/>
                  </a:lnTo>
                  <a:lnTo>
                    <a:pt x="898" y="930"/>
                  </a:lnTo>
                  <a:lnTo>
                    <a:pt x="896" y="922"/>
                  </a:lnTo>
                  <a:lnTo>
                    <a:pt x="894" y="916"/>
                  </a:lnTo>
                  <a:lnTo>
                    <a:pt x="892" y="908"/>
                  </a:lnTo>
                  <a:lnTo>
                    <a:pt x="890" y="900"/>
                  </a:lnTo>
                  <a:lnTo>
                    <a:pt x="888" y="892"/>
                  </a:lnTo>
                  <a:lnTo>
                    <a:pt x="886" y="885"/>
                  </a:lnTo>
                  <a:lnTo>
                    <a:pt x="882" y="875"/>
                  </a:lnTo>
                  <a:lnTo>
                    <a:pt x="880" y="867"/>
                  </a:lnTo>
                  <a:lnTo>
                    <a:pt x="877" y="857"/>
                  </a:lnTo>
                  <a:lnTo>
                    <a:pt x="873" y="849"/>
                  </a:lnTo>
                  <a:lnTo>
                    <a:pt x="869" y="839"/>
                  </a:lnTo>
                  <a:lnTo>
                    <a:pt x="867" y="831"/>
                  </a:lnTo>
                  <a:lnTo>
                    <a:pt x="863" y="821"/>
                  </a:lnTo>
                  <a:lnTo>
                    <a:pt x="859" y="814"/>
                  </a:lnTo>
                  <a:lnTo>
                    <a:pt x="855" y="804"/>
                  </a:lnTo>
                  <a:lnTo>
                    <a:pt x="851" y="794"/>
                  </a:lnTo>
                  <a:lnTo>
                    <a:pt x="845" y="784"/>
                  </a:lnTo>
                  <a:lnTo>
                    <a:pt x="843" y="774"/>
                  </a:lnTo>
                  <a:lnTo>
                    <a:pt x="837" y="764"/>
                  </a:lnTo>
                  <a:lnTo>
                    <a:pt x="833" y="752"/>
                  </a:lnTo>
                  <a:lnTo>
                    <a:pt x="829" y="742"/>
                  </a:lnTo>
                  <a:lnTo>
                    <a:pt x="825" y="733"/>
                  </a:lnTo>
                  <a:lnTo>
                    <a:pt x="821" y="727"/>
                  </a:lnTo>
                  <a:lnTo>
                    <a:pt x="819" y="723"/>
                  </a:lnTo>
                  <a:lnTo>
                    <a:pt x="817" y="717"/>
                  </a:lnTo>
                  <a:lnTo>
                    <a:pt x="815" y="711"/>
                  </a:lnTo>
                  <a:lnTo>
                    <a:pt x="811" y="699"/>
                  </a:lnTo>
                  <a:lnTo>
                    <a:pt x="807" y="689"/>
                  </a:lnTo>
                  <a:lnTo>
                    <a:pt x="803" y="677"/>
                  </a:lnTo>
                  <a:lnTo>
                    <a:pt x="802" y="667"/>
                  </a:lnTo>
                  <a:lnTo>
                    <a:pt x="800" y="656"/>
                  </a:lnTo>
                  <a:lnTo>
                    <a:pt x="798" y="646"/>
                  </a:lnTo>
                  <a:lnTo>
                    <a:pt x="794" y="634"/>
                  </a:lnTo>
                  <a:lnTo>
                    <a:pt x="794" y="624"/>
                  </a:lnTo>
                  <a:lnTo>
                    <a:pt x="792" y="614"/>
                  </a:lnTo>
                  <a:lnTo>
                    <a:pt x="792" y="604"/>
                  </a:lnTo>
                  <a:lnTo>
                    <a:pt x="790" y="594"/>
                  </a:lnTo>
                  <a:lnTo>
                    <a:pt x="790" y="585"/>
                  </a:lnTo>
                  <a:lnTo>
                    <a:pt x="790" y="575"/>
                  </a:lnTo>
                  <a:lnTo>
                    <a:pt x="790" y="567"/>
                  </a:lnTo>
                  <a:lnTo>
                    <a:pt x="790" y="557"/>
                  </a:lnTo>
                  <a:lnTo>
                    <a:pt x="790" y="549"/>
                  </a:lnTo>
                  <a:lnTo>
                    <a:pt x="790" y="539"/>
                  </a:lnTo>
                  <a:lnTo>
                    <a:pt x="792" y="533"/>
                  </a:lnTo>
                  <a:lnTo>
                    <a:pt x="792" y="525"/>
                  </a:lnTo>
                  <a:lnTo>
                    <a:pt x="794" y="519"/>
                  </a:lnTo>
                  <a:lnTo>
                    <a:pt x="796" y="514"/>
                  </a:lnTo>
                  <a:lnTo>
                    <a:pt x="798" y="508"/>
                  </a:lnTo>
                  <a:lnTo>
                    <a:pt x="802" y="498"/>
                  </a:lnTo>
                  <a:lnTo>
                    <a:pt x="807" y="490"/>
                  </a:lnTo>
                  <a:lnTo>
                    <a:pt x="813" y="486"/>
                  </a:lnTo>
                  <a:lnTo>
                    <a:pt x="819" y="486"/>
                  </a:lnTo>
                  <a:lnTo>
                    <a:pt x="825" y="484"/>
                  </a:lnTo>
                  <a:lnTo>
                    <a:pt x="833" y="484"/>
                  </a:lnTo>
                  <a:lnTo>
                    <a:pt x="841" y="486"/>
                  </a:lnTo>
                  <a:lnTo>
                    <a:pt x="849" y="488"/>
                  </a:lnTo>
                  <a:lnTo>
                    <a:pt x="857" y="488"/>
                  </a:lnTo>
                  <a:lnTo>
                    <a:pt x="865" y="490"/>
                  </a:lnTo>
                  <a:lnTo>
                    <a:pt x="873" y="492"/>
                  </a:lnTo>
                  <a:lnTo>
                    <a:pt x="882" y="496"/>
                  </a:lnTo>
                  <a:lnTo>
                    <a:pt x="890" y="498"/>
                  </a:lnTo>
                  <a:lnTo>
                    <a:pt x="896" y="500"/>
                  </a:lnTo>
                  <a:lnTo>
                    <a:pt x="904" y="502"/>
                  </a:lnTo>
                  <a:lnTo>
                    <a:pt x="910" y="504"/>
                  </a:lnTo>
                  <a:lnTo>
                    <a:pt x="916" y="506"/>
                  </a:lnTo>
                  <a:lnTo>
                    <a:pt x="922" y="508"/>
                  </a:lnTo>
                  <a:close/>
                </a:path>
              </a:pathLst>
            </a:custGeom>
            <a:solidFill>
              <a:srgbClr val="FFFF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6" name="Google Shape;1216;p113"/>
            <p:cNvSpPr/>
            <p:nvPr/>
          </p:nvSpPr>
          <p:spPr>
            <a:xfrm>
              <a:off x="2384" y="2070"/>
              <a:ext cx="760" cy="493"/>
            </a:xfrm>
            <a:custGeom>
              <a:rect b="b" l="l" r="r" t="t"/>
              <a:pathLst>
                <a:path extrusionOk="0" h="493" w="760">
                  <a:moveTo>
                    <a:pt x="525" y="11"/>
                  </a:moveTo>
                  <a:lnTo>
                    <a:pt x="527" y="9"/>
                  </a:lnTo>
                  <a:lnTo>
                    <a:pt x="531" y="5"/>
                  </a:lnTo>
                  <a:lnTo>
                    <a:pt x="537" y="2"/>
                  </a:lnTo>
                  <a:lnTo>
                    <a:pt x="548" y="0"/>
                  </a:lnTo>
                  <a:lnTo>
                    <a:pt x="552" y="0"/>
                  </a:lnTo>
                  <a:lnTo>
                    <a:pt x="560" y="2"/>
                  </a:lnTo>
                  <a:lnTo>
                    <a:pt x="566" y="4"/>
                  </a:lnTo>
                  <a:lnTo>
                    <a:pt x="576" y="7"/>
                  </a:lnTo>
                  <a:lnTo>
                    <a:pt x="586" y="11"/>
                  </a:lnTo>
                  <a:lnTo>
                    <a:pt x="596" y="19"/>
                  </a:lnTo>
                  <a:lnTo>
                    <a:pt x="602" y="21"/>
                  </a:lnTo>
                  <a:lnTo>
                    <a:pt x="608" y="27"/>
                  </a:lnTo>
                  <a:lnTo>
                    <a:pt x="614" y="33"/>
                  </a:lnTo>
                  <a:lnTo>
                    <a:pt x="619" y="39"/>
                  </a:lnTo>
                  <a:lnTo>
                    <a:pt x="629" y="51"/>
                  </a:lnTo>
                  <a:lnTo>
                    <a:pt x="639" y="61"/>
                  </a:lnTo>
                  <a:lnTo>
                    <a:pt x="645" y="69"/>
                  </a:lnTo>
                  <a:lnTo>
                    <a:pt x="651" y="79"/>
                  </a:lnTo>
                  <a:lnTo>
                    <a:pt x="653" y="84"/>
                  </a:lnTo>
                  <a:lnTo>
                    <a:pt x="655" y="90"/>
                  </a:lnTo>
                  <a:lnTo>
                    <a:pt x="655" y="96"/>
                  </a:lnTo>
                  <a:lnTo>
                    <a:pt x="657" y="104"/>
                  </a:lnTo>
                  <a:lnTo>
                    <a:pt x="653" y="108"/>
                  </a:lnTo>
                  <a:lnTo>
                    <a:pt x="651" y="114"/>
                  </a:lnTo>
                  <a:lnTo>
                    <a:pt x="647" y="120"/>
                  </a:lnTo>
                  <a:lnTo>
                    <a:pt x="645" y="128"/>
                  </a:lnTo>
                  <a:lnTo>
                    <a:pt x="641" y="134"/>
                  </a:lnTo>
                  <a:lnTo>
                    <a:pt x="639" y="142"/>
                  </a:lnTo>
                  <a:lnTo>
                    <a:pt x="635" y="152"/>
                  </a:lnTo>
                  <a:lnTo>
                    <a:pt x="633" y="161"/>
                  </a:lnTo>
                  <a:lnTo>
                    <a:pt x="629" y="169"/>
                  </a:lnTo>
                  <a:lnTo>
                    <a:pt x="627" y="179"/>
                  </a:lnTo>
                  <a:lnTo>
                    <a:pt x="623" y="185"/>
                  </a:lnTo>
                  <a:lnTo>
                    <a:pt x="623" y="191"/>
                  </a:lnTo>
                  <a:lnTo>
                    <a:pt x="619" y="197"/>
                  </a:lnTo>
                  <a:lnTo>
                    <a:pt x="619" y="203"/>
                  </a:lnTo>
                  <a:lnTo>
                    <a:pt x="618" y="209"/>
                  </a:lnTo>
                  <a:lnTo>
                    <a:pt x="619" y="213"/>
                  </a:lnTo>
                  <a:lnTo>
                    <a:pt x="621" y="223"/>
                  </a:lnTo>
                  <a:lnTo>
                    <a:pt x="627" y="232"/>
                  </a:lnTo>
                  <a:lnTo>
                    <a:pt x="633" y="236"/>
                  </a:lnTo>
                  <a:lnTo>
                    <a:pt x="641" y="244"/>
                  </a:lnTo>
                  <a:lnTo>
                    <a:pt x="645" y="248"/>
                  </a:lnTo>
                  <a:lnTo>
                    <a:pt x="649" y="250"/>
                  </a:lnTo>
                  <a:lnTo>
                    <a:pt x="655" y="254"/>
                  </a:lnTo>
                  <a:lnTo>
                    <a:pt x="661" y="260"/>
                  </a:lnTo>
                  <a:lnTo>
                    <a:pt x="667" y="264"/>
                  </a:lnTo>
                  <a:lnTo>
                    <a:pt x="673" y="268"/>
                  </a:lnTo>
                  <a:lnTo>
                    <a:pt x="677" y="272"/>
                  </a:lnTo>
                  <a:lnTo>
                    <a:pt x="685" y="278"/>
                  </a:lnTo>
                  <a:lnTo>
                    <a:pt x="689" y="284"/>
                  </a:lnTo>
                  <a:lnTo>
                    <a:pt x="694" y="288"/>
                  </a:lnTo>
                  <a:lnTo>
                    <a:pt x="700" y="294"/>
                  </a:lnTo>
                  <a:lnTo>
                    <a:pt x="706" y="300"/>
                  </a:lnTo>
                  <a:lnTo>
                    <a:pt x="710" y="306"/>
                  </a:lnTo>
                  <a:lnTo>
                    <a:pt x="716" y="311"/>
                  </a:lnTo>
                  <a:lnTo>
                    <a:pt x="720" y="317"/>
                  </a:lnTo>
                  <a:lnTo>
                    <a:pt x="726" y="323"/>
                  </a:lnTo>
                  <a:lnTo>
                    <a:pt x="730" y="331"/>
                  </a:lnTo>
                  <a:lnTo>
                    <a:pt x="736" y="337"/>
                  </a:lnTo>
                  <a:lnTo>
                    <a:pt x="740" y="343"/>
                  </a:lnTo>
                  <a:lnTo>
                    <a:pt x="744" y="351"/>
                  </a:lnTo>
                  <a:lnTo>
                    <a:pt x="746" y="355"/>
                  </a:lnTo>
                  <a:lnTo>
                    <a:pt x="750" y="361"/>
                  </a:lnTo>
                  <a:lnTo>
                    <a:pt x="752" y="367"/>
                  </a:lnTo>
                  <a:lnTo>
                    <a:pt x="756" y="375"/>
                  </a:lnTo>
                  <a:lnTo>
                    <a:pt x="756" y="381"/>
                  </a:lnTo>
                  <a:lnTo>
                    <a:pt x="758" y="386"/>
                  </a:lnTo>
                  <a:lnTo>
                    <a:pt x="758" y="392"/>
                  </a:lnTo>
                  <a:lnTo>
                    <a:pt x="760" y="398"/>
                  </a:lnTo>
                  <a:lnTo>
                    <a:pt x="760" y="408"/>
                  </a:lnTo>
                  <a:lnTo>
                    <a:pt x="758" y="420"/>
                  </a:lnTo>
                  <a:lnTo>
                    <a:pt x="752" y="430"/>
                  </a:lnTo>
                  <a:lnTo>
                    <a:pt x="746" y="440"/>
                  </a:lnTo>
                  <a:lnTo>
                    <a:pt x="736" y="448"/>
                  </a:lnTo>
                  <a:lnTo>
                    <a:pt x="728" y="454"/>
                  </a:lnTo>
                  <a:lnTo>
                    <a:pt x="720" y="461"/>
                  </a:lnTo>
                  <a:lnTo>
                    <a:pt x="714" y="467"/>
                  </a:lnTo>
                  <a:lnTo>
                    <a:pt x="708" y="471"/>
                  </a:lnTo>
                  <a:lnTo>
                    <a:pt x="700" y="475"/>
                  </a:lnTo>
                  <a:lnTo>
                    <a:pt x="694" y="479"/>
                  </a:lnTo>
                  <a:lnTo>
                    <a:pt x="689" y="483"/>
                  </a:lnTo>
                  <a:lnTo>
                    <a:pt x="683" y="483"/>
                  </a:lnTo>
                  <a:lnTo>
                    <a:pt x="675" y="485"/>
                  </a:lnTo>
                  <a:lnTo>
                    <a:pt x="669" y="487"/>
                  </a:lnTo>
                  <a:lnTo>
                    <a:pt x="661" y="489"/>
                  </a:lnTo>
                  <a:lnTo>
                    <a:pt x="651" y="489"/>
                  </a:lnTo>
                  <a:lnTo>
                    <a:pt x="643" y="491"/>
                  </a:lnTo>
                  <a:lnTo>
                    <a:pt x="631" y="491"/>
                  </a:lnTo>
                  <a:lnTo>
                    <a:pt x="621" y="493"/>
                  </a:lnTo>
                  <a:lnTo>
                    <a:pt x="616" y="491"/>
                  </a:lnTo>
                  <a:lnTo>
                    <a:pt x="610" y="491"/>
                  </a:lnTo>
                  <a:lnTo>
                    <a:pt x="604" y="489"/>
                  </a:lnTo>
                  <a:lnTo>
                    <a:pt x="600" y="487"/>
                  </a:lnTo>
                  <a:lnTo>
                    <a:pt x="590" y="481"/>
                  </a:lnTo>
                  <a:lnTo>
                    <a:pt x="584" y="473"/>
                  </a:lnTo>
                  <a:lnTo>
                    <a:pt x="578" y="463"/>
                  </a:lnTo>
                  <a:lnTo>
                    <a:pt x="574" y="452"/>
                  </a:lnTo>
                  <a:lnTo>
                    <a:pt x="570" y="446"/>
                  </a:lnTo>
                  <a:lnTo>
                    <a:pt x="570" y="440"/>
                  </a:lnTo>
                  <a:lnTo>
                    <a:pt x="566" y="434"/>
                  </a:lnTo>
                  <a:lnTo>
                    <a:pt x="566" y="428"/>
                  </a:lnTo>
                  <a:lnTo>
                    <a:pt x="564" y="422"/>
                  </a:lnTo>
                  <a:lnTo>
                    <a:pt x="562" y="416"/>
                  </a:lnTo>
                  <a:lnTo>
                    <a:pt x="560" y="408"/>
                  </a:lnTo>
                  <a:lnTo>
                    <a:pt x="560" y="402"/>
                  </a:lnTo>
                  <a:lnTo>
                    <a:pt x="560" y="392"/>
                  </a:lnTo>
                  <a:lnTo>
                    <a:pt x="560" y="382"/>
                  </a:lnTo>
                  <a:lnTo>
                    <a:pt x="558" y="373"/>
                  </a:lnTo>
                  <a:lnTo>
                    <a:pt x="558" y="367"/>
                  </a:lnTo>
                  <a:lnTo>
                    <a:pt x="558" y="363"/>
                  </a:lnTo>
                  <a:lnTo>
                    <a:pt x="560" y="361"/>
                  </a:lnTo>
                  <a:lnTo>
                    <a:pt x="560" y="359"/>
                  </a:lnTo>
                  <a:lnTo>
                    <a:pt x="560" y="355"/>
                  </a:lnTo>
                  <a:lnTo>
                    <a:pt x="562" y="345"/>
                  </a:lnTo>
                  <a:lnTo>
                    <a:pt x="564" y="335"/>
                  </a:lnTo>
                  <a:lnTo>
                    <a:pt x="564" y="329"/>
                  </a:lnTo>
                  <a:lnTo>
                    <a:pt x="566" y="321"/>
                  </a:lnTo>
                  <a:lnTo>
                    <a:pt x="566" y="315"/>
                  </a:lnTo>
                  <a:lnTo>
                    <a:pt x="568" y="309"/>
                  </a:lnTo>
                  <a:lnTo>
                    <a:pt x="570" y="302"/>
                  </a:lnTo>
                  <a:lnTo>
                    <a:pt x="570" y="294"/>
                  </a:lnTo>
                  <a:lnTo>
                    <a:pt x="572" y="288"/>
                  </a:lnTo>
                  <a:lnTo>
                    <a:pt x="574" y="280"/>
                  </a:lnTo>
                  <a:lnTo>
                    <a:pt x="574" y="272"/>
                  </a:lnTo>
                  <a:lnTo>
                    <a:pt x="574" y="264"/>
                  </a:lnTo>
                  <a:lnTo>
                    <a:pt x="574" y="254"/>
                  </a:lnTo>
                  <a:lnTo>
                    <a:pt x="576" y="248"/>
                  </a:lnTo>
                  <a:lnTo>
                    <a:pt x="576" y="240"/>
                  </a:lnTo>
                  <a:lnTo>
                    <a:pt x="576" y="232"/>
                  </a:lnTo>
                  <a:lnTo>
                    <a:pt x="576" y="227"/>
                  </a:lnTo>
                  <a:lnTo>
                    <a:pt x="576" y="221"/>
                  </a:lnTo>
                  <a:lnTo>
                    <a:pt x="574" y="213"/>
                  </a:lnTo>
                  <a:lnTo>
                    <a:pt x="574" y="207"/>
                  </a:lnTo>
                  <a:lnTo>
                    <a:pt x="574" y="203"/>
                  </a:lnTo>
                  <a:lnTo>
                    <a:pt x="572" y="197"/>
                  </a:lnTo>
                  <a:lnTo>
                    <a:pt x="570" y="191"/>
                  </a:lnTo>
                  <a:lnTo>
                    <a:pt x="564" y="187"/>
                  </a:lnTo>
                  <a:lnTo>
                    <a:pt x="554" y="181"/>
                  </a:lnTo>
                  <a:lnTo>
                    <a:pt x="544" y="179"/>
                  </a:lnTo>
                  <a:lnTo>
                    <a:pt x="535" y="181"/>
                  </a:lnTo>
                  <a:lnTo>
                    <a:pt x="525" y="187"/>
                  </a:lnTo>
                  <a:lnTo>
                    <a:pt x="517" y="193"/>
                  </a:lnTo>
                  <a:lnTo>
                    <a:pt x="509" y="205"/>
                  </a:lnTo>
                  <a:lnTo>
                    <a:pt x="503" y="211"/>
                  </a:lnTo>
                  <a:lnTo>
                    <a:pt x="499" y="217"/>
                  </a:lnTo>
                  <a:lnTo>
                    <a:pt x="495" y="225"/>
                  </a:lnTo>
                  <a:lnTo>
                    <a:pt x="491" y="232"/>
                  </a:lnTo>
                  <a:lnTo>
                    <a:pt x="487" y="240"/>
                  </a:lnTo>
                  <a:lnTo>
                    <a:pt x="483" y="248"/>
                  </a:lnTo>
                  <a:lnTo>
                    <a:pt x="477" y="254"/>
                  </a:lnTo>
                  <a:lnTo>
                    <a:pt x="473" y="262"/>
                  </a:lnTo>
                  <a:lnTo>
                    <a:pt x="469" y="268"/>
                  </a:lnTo>
                  <a:lnTo>
                    <a:pt x="466" y="272"/>
                  </a:lnTo>
                  <a:lnTo>
                    <a:pt x="460" y="276"/>
                  </a:lnTo>
                  <a:lnTo>
                    <a:pt x="456" y="280"/>
                  </a:lnTo>
                  <a:lnTo>
                    <a:pt x="446" y="284"/>
                  </a:lnTo>
                  <a:lnTo>
                    <a:pt x="434" y="280"/>
                  </a:lnTo>
                  <a:lnTo>
                    <a:pt x="428" y="276"/>
                  </a:lnTo>
                  <a:lnTo>
                    <a:pt x="424" y="274"/>
                  </a:lnTo>
                  <a:lnTo>
                    <a:pt x="418" y="266"/>
                  </a:lnTo>
                  <a:lnTo>
                    <a:pt x="412" y="260"/>
                  </a:lnTo>
                  <a:lnTo>
                    <a:pt x="406" y="250"/>
                  </a:lnTo>
                  <a:lnTo>
                    <a:pt x="400" y="242"/>
                  </a:lnTo>
                  <a:lnTo>
                    <a:pt x="394" y="232"/>
                  </a:lnTo>
                  <a:lnTo>
                    <a:pt x="389" y="227"/>
                  </a:lnTo>
                  <a:lnTo>
                    <a:pt x="381" y="221"/>
                  </a:lnTo>
                  <a:lnTo>
                    <a:pt x="375" y="215"/>
                  </a:lnTo>
                  <a:lnTo>
                    <a:pt x="369" y="211"/>
                  </a:lnTo>
                  <a:lnTo>
                    <a:pt x="363" y="207"/>
                  </a:lnTo>
                  <a:lnTo>
                    <a:pt x="353" y="203"/>
                  </a:lnTo>
                  <a:lnTo>
                    <a:pt x="345" y="207"/>
                  </a:lnTo>
                  <a:lnTo>
                    <a:pt x="341" y="209"/>
                  </a:lnTo>
                  <a:lnTo>
                    <a:pt x="339" y="215"/>
                  </a:lnTo>
                  <a:lnTo>
                    <a:pt x="337" y="223"/>
                  </a:lnTo>
                  <a:lnTo>
                    <a:pt x="337" y="232"/>
                  </a:lnTo>
                  <a:lnTo>
                    <a:pt x="337" y="242"/>
                  </a:lnTo>
                  <a:lnTo>
                    <a:pt x="335" y="252"/>
                  </a:lnTo>
                  <a:lnTo>
                    <a:pt x="333" y="260"/>
                  </a:lnTo>
                  <a:lnTo>
                    <a:pt x="331" y="270"/>
                  </a:lnTo>
                  <a:lnTo>
                    <a:pt x="325" y="278"/>
                  </a:lnTo>
                  <a:lnTo>
                    <a:pt x="321" y="286"/>
                  </a:lnTo>
                  <a:lnTo>
                    <a:pt x="317" y="292"/>
                  </a:lnTo>
                  <a:lnTo>
                    <a:pt x="316" y="298"/>
                  </a:lnTo>
                  <a:lnTo>
                    <a:pt x="306" y="307"/>
                  </a:lnTo>
                  <a:lnTo>
                    <a:pt x="300" y="315"/>
                  </a:lnTo>
                  <a:lnTo>
                    <a:pt x="294" y="319"/>
                  </a:lnTo>
                  <a:lnTo>
                    <a:pt x="294" y="321"/>
                  </a:lnTo>
                  <a:lnTo>
                    <a:pt x="252" y="189"/>
                  </a:lnTo>
                  <a:lnTo>
                    <a:pt x="250" y="187"/>
                  </a:lnTo>
                  <a:lnTo>
                    <a:pt x="246" y="181"/>
                  </a:lnTo>
                  <a:lnTo>
                    <a:pt x="237" y="173"/>
                  </a:lnTo>
                  <a:lnTo>
                    <a:pt x="229" y="167"/>
                  </a:lnTo>
                  <a:lnTo>
                    <a:pt x="219" y="159"/>
                  </a:lnTo>
                  <a:lnTo>
                    <a:pt x="207" y="155"/>
                  </a:lnTo>
                  <a:lnTo>
                    <a:pt x="201" y="154"/>
                  </a:lnTo>
                  <a:lnTo>
                    <a:pt x="195" y="155"/>
                  </a:lnTo>
                  <a:lnTo>
                    <a:pt x="189" y="157"/>
                  </a:lnTo>
                  <a:lnTo>
                    <a:pt x="185" y="161"/>
                  </a:lnTo>
                  <a:lnTo>
                    <a:pt x="179" y="165"/>
                  </a:lnTo>
                  <a:lnTo>
                    <a:pt x="177" y="171"/>
                  </a:lnTo>
                  <a:lnTo>
                    <a:pt x="173" y="179"/>
                  </a:lnTo>
                  <a:lnTo>
                    <a:pt x="169" y="189"/>
                  </a:lnTo>
                  <a:lnTo>
                    <a:pt x="167" y="197"/>
                  </a:lnTo>
                  <a:lnTo>
                    <a:pt x="165" y="207"/>
                  </a:lnTo>
                  <a:lnTo>
                    <a:pt x="164" y="217"/>
                  </a:lnTo>
                  <a:lnTo>
                    <a:pt x="162" y="229"/>
                  </a:lnTo>
                  <a:lnTo>
                    <a:pt x="158" y="236"/>
                  </a:lnTo>
                  <a:lnTo>
                    <a:pt x="154" y="246"/>
                  </a:lnTo>
                  <a:lnTo>
                    <a:pt x="148" y="254"/>
                  </a:lnTo>
                  <a:lnTo>
                    <a:pt x="144" y="262"/>
                  </a:lnTo>
                  <a:lnTo>
                    <a:pt x="136" y="268"/>
                  </a:lnTo>
                  <a:lnTo>
                    <a:pt x="128" y="274"/>
                  </a:lnTo>
                  <a:lnTo>
                    <a:pt x="122" y="274"/>
                  </a:lnTo>
                  <a:lnTo>
                    <a:pt x="118" y="276"/>
                  </a:lnTo>
                  <a:lnTo>
                    <a:pt x="112" y="276"/>
                  </a:lnTo>
                  <a:lnTo>
                    <a:pt x="106" y="278"/>
                  </a:lnTo>
                  <a:lnTo>
                    <a:pt x="98" y="278"/>
                  </a:lnTo>
                  <a:lnTo>
                    <a:pt x="92" y="278"/>
                  </a:lnTo>
                  <a:lnTo>
                    <a:pt x="85" y="278"/>
                  </a:lnTo>
                  <a:lnTo>
                    <a:pt x="79" y="278"/>
                  </a:lnTo>
                  <a:lnTo>
                    <a:pt x="73" y="276"/>
                  </a:lnTo>
                  <a:lnTo>
                    <a:pt x="67" y="276"/>
                  </a:lnTo>
                  <a:lnTo>
                    <a:pt x="61" y="276"/>
                  </a:lnTo>
                  <a:lnTo>
                    <a:pt x="55" y="276"/>
                  </a:lnTo>
                  <a:lnTo>
                    <a:pt x="49" y="274"/>
                  </a:lnTo>
                  <a:lnTo>
                    <a:pt x="43" y="274"/>
                  </a:lnTo>
                  <a:lnTo>
                    <a:pt x="37" y="272"/>
                  </a:lnTo>
                  <a:lnTo>
                    <a:pt x="33" y="272"/>
                  </a:lnTo>
                  <a:lnTo>
                    <a:pt x="23" y="270"/>
                  </a:lnTo>
                  <a:lnTo>
                    <a:pt x="15" y="268"/>
                  </a:lnTo>
                  <a:lnTo>
                    <a:pt x="10" y="264"/>
                  </a:lnTo>
                  <a:lnTo>
                    <a:pt x="4" y="260"/>
                  </a:lnTo>
                  <a:lnTo>
                    <a:pt x="0" y="258"/>
                  </a:lnTo>
                  <a:lnTo>
                    <a:pt x="0" y="256"/>
                  </a:lnTo>
                  <a:lnTo>
                    <a:pt x="0" y="252"/>
                  </a:lnTo>
                  <a:lnTo>
                    <a:pt x="2" y="250"/>
                  </a:lnTo>
                  <a:lnTo>
                    <a:pt x="6" y="248"/>
                  </a:lnTo>
                  <a:lnTo>
                    <a:pt x="14" y="248"/>
                  </a:lnTo>
                  <a:lnTo>
                    <a:pt x="21" y="244"/>
                  </a:lnTo>
                  <a:lnTo>
                    <a:pt x="29" y="242"/>
                  </a:lnTo>
                  <a:lnTo>
                    <a:pt x="35" y="236"/>
                  </a:lnTo>
                  <a:lnTo>
                    <a:pt x="41" y="230"/>
                  </a:lnTo>
                  <a:lnTo>
                    <a:pt x="47" y="225"/>
                  </a:lnTo>
                  <a:lnTo>
                    <a:pt x="51" y="217"/>
                  </a:lnTo>
                  <a:lnTo>
                    <a:pt x="55" y="209"/>
                  </a:lnTo>
                  <a:lnTo>
                    <a:pt x="59" y="203"/>
                  </a:lnTo>
                  <a:lnTo>
                    <a:pt x="61" y="193"/>
                  </a:lnTo>
                  <a:lnTo>
                    <a:pt x="65" y="187"/>
                  </a:lnTo>
                  <a:lnTo>
                    <a:pt x="67" y="181"/>
                  </a:lnTo>
                  <a:lnTo>
                    <a:pt x="69" y="175"/>
                  </a:lnTo>
                  <a:lnTo>
                    <a:pt x="71" y="165"/>
                  </a:lnTo>
                  <a:lnTo>
                    <a:pt x="71" y="163"/>
                  </a:lnTo>
                  <a:lnTo>
                    <a:pt x="100" y="73"/>
                  </a:lnTo>
                  <a:lnTo>
                    <a:pt x="100" y="71"/>
                  </a:lnTo>
                  <a:lnTo>
                    <a:pt x="100" y="65"/>
                  </a:lnTo>
                  <a:lnTo>
                    <a:pt x="102" y="57"/>
                  </a:lnTo>
                  <a:lnTo>
                    <a:pt x="106" y="51"/>
                  </a:lnTo>
                  <a:lnTo>
                    <a:pt x="112" y="43"/>
                  </a:lnTo>
                  <a:lnTo>
                    <a:pt x="120" y="41"/>
                  </a:lnTo>
                  <a:lnTo>
                    <a:pt x="126" y="39"/>
                  </a:lnTo>
                  <a:lnTo>
                    <a:pt x="134" y="39"/>
                  </a:lnTo>
                  <a:lnTo>
                    <a:pt x="140" y="41"/>
                  </a:lnTo>
                  <a:lnTo>
                    <a:pt x="150" y="45"/>
                  </a:lnTo>
                  <a:lnTo>
                    <a:pt x="158" y="49"/>
                  </a:lnTo>
                  <a:lnTo>
                    <a:pt x="164" y="53"/>
                  </a:lnTo>
                  <a:lnTo>
                    <a:pt x="167" y="59"/>
                  </a:lnTo>
                  <a:lnTo>
                    <a:pt x="173" y="65"/>
                  </a:lnTo>
                  <a:lnTo>
                    <a:pt x="177" y="71"/>
                  </a:lnTo>
                  <a:lnTo>
                    <a:pt x="181" y="77"/>
                  </a:lnTo>
                  <a:lnTo>
                    <a:pt x="183" y="82"/>
                  </a:lnTo>
                  <a:lnTo>
                    <a:pt x="185" y="88"/>
                  </a:lnTo>
                  <a:lnTo>
                    <a:pt x="189" y="98"/>
                  </a:lnTo>
                  <a:lnTo>
                    <a:pt x="195" y="104"/>
                  </a:lnTo>
                  <a:lnTo>
                    <a:pt x="199" y="106"/>
                  </a:lnTo>
                  <a:lnTo>
                    <a:pt x="205" y="106"/>
                  </a:lnTo>
                  <a:lnTo>
                    <a:pt x="209" y="106"/>
                  </a:lnTo>
                  <a:lnTo>
                    <a:pt x="219" y="104"/>
                  </a:lnTo>
                  <a:lnTo>
                    <a:pt x="225" y="100"/>
                  </a:lnTo>
                  <a:lnTo>
                    <a:pt x="231" y="98"/>
                  </a:lnTo>
                  <a:lnTo>
                    <a:pt x="237" y="94"/>
                  </a:lnTo>
                  <a:lnTo>
                    <a:pt x="242" y="90"/>
                  </a:lnTo>
                  <a:lnTo>
                    <a:pt x="252" y="82"/>
                  </a:lnTo>
                  <a:lnTo>
                    <a:pt x="260" y="77"/>
                  </a:lnTo>
                  <a:lnTo>
                    <a:pt x="270" y="73"/>
                  </a:lnTo>
                  <a:lnTo>
                    <a:pt x="278" y="73"/>
                  </a:lnTo>
                  <a:lnTo>
                    <a:pt x="286" y="75"/>
                  </a:lnTo>
                  <a:lnTo>
                    <a:pt x="296" y="82"/>
                  </a:lnTo>
                  <a:lnTo>
                    <a:pt x="304" y="92"/>
                  </a:lnTo>
                  <a:lnTo>
                    <a:pt x="308" y="100"/>
                  </a:lnTo>
                  <a:lnTo>
                    <a:pt x="312" y="110"/>
                  </a:lnTo>
                  <a:lnTo>
                    <a:pt x="314" y="120"/>
                  </a:lnTo>
                  <a:lnTo>
                    <a:pt x="317" y="128"/>
                  </a:lnTo>
                  <a:lnTo>
                    <a:pt x="321" y="138"/>
                  </a:lnTo>
                  <a:lnTo>
                    <a:pt x="325" y="140"/>
                  </a:lnTo>
                  <a:lnTo>
                    <a:pt x="331" y="144"/>
                  </a:lnTo>
                  <a:lnTo>
                    <a:pt x="335" y="148"/>
                  </a:lnTo>
                  <a:lnTo>
                    <a:pt x="343" y="152"/>
                  </a:lnTo>
                  <a:lnTo>
                    <a:pt x="351" y="154"/>
                  </a:lnTo>
                  <a:lnTo>
                    <a:pt x="361" y="154"/>
                  </a:lnTo>
                  <a:lnTo>
                    <a:pt x="369" y="152"/>
                  </a:lnTo>
                  <a:lnTo>
                    <a:pt x="381" y="150"/>
                  </a:lnTo>
                  <a:lnTo>
                    <a:pt x="391" y="144"/>
                  </a:lnTo>
                  <a:lnTo>
                    <a:pt x="402" y="140"/>
                  </a:lnTo>
                  <a:lnTo>
                    <a:pt x="408" y="136"/>
                  </a:lnTo>
                  <a:lnTo>
                    <a:pt x="414" y="132"/>
                  </a:lnTo>
                  <a:lnTo>
                    <a:pt x="420" y="128"/>
                  </a:lnTo>
                  <a:lnTo>
                    <a:pt x="426" y="126"/>
                  </a:lnTo>
                  <a:lnTo>
                    <a:pt x="434" y="118"/>
                  </a:lnTo>
                  <a:lnTo>
                    <a:pt x="446" y="110"/>
                  </a:lnTo>
                  <a:lnTo>
                    <a:pt x="454" y="102"/>
                  </a:lnTo>
                  <a:lnTo>
                    <a:pt x="464" y="96"/>
                  </a:lnTo>
                  <a:lnTo>
                    <a:pt x="469" y="90"/>
                  </a:lnTo>
                  <a:lnTo>
                    <a:pt x="473" y="86"/>
                  </a:lnTo>
                  <a:lnTo>
                    <a:pt x="477" y="84"/>
                  </a:lnTo>
                  <a:lnTo>
                    <a:pt x="479" y="84"/>
                  </a:lnTo>
                  <a:lnTo>
                    <a:pt x="525" y="11"/>
                  </a:lnTo>
                  <a:close/>
                </a:path>
              </a:pathLst>
            </a:custGeom>
            <a:solidFill>
              <a:srgbClr val="E6E6B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7" name="Google Shape;1217;p113"/>
            <p:cNvSpPr/>
            <p:nvPr/>
          </p:nvSpPr>
          <p:spPr>
            <a:xfrm>
              <a:off x="1888" y="2164"/>
              <a:ext cx="490" cy="703"/>
            </a:xfrm>
            <a:custGeom>
              <a:rect b="b" l="l" r="r" t="t"/>
              <a:pathLst>
                <a:path extrusionOk="0" h="703" w="490">
                  <a:moveTo>
                    <a:pt x="24" y="166"/>
                  </a:moveTo>
                  <a:lnTo>
                    <a:pt x="22" y="170"/>
                  </a:lnTo>
                  <a:lnTo>
                    <a:pt x="22" y="174"/>
                  </a:lnTo>
                  <a:lnTo>
                    <a:pt x="20" y="182"/>
                  </a:lnTo>
                  <a:lnTo>
                    <a:pt x="20" y="194"/>
                  </a:lnTo>
                  <a:lnTo>
                    <a:pt x="22" y="204"/>
                  </a:lnTo>
                  <a:lnTo>
                    <a:pt x="26" y="213"/>
                  </a:lnTo>
                  <a:lnTo>
                    <a:pt x="30" y="217"/>
                  </a:lnTo>
                  <a:lnTo>
                    <a:pt x="34" y="221"/>
                  </a:lnTo>
                  <a:lnTo>
                    <a:pt x="40" y="225"/>
                  </a:lnTo>
                  <a:lnTo>
                    <a:pt x="46" y="227"/>
                  </a:lnTo>
                  <a:lnTo>
                    <a:pt x="52" y="229"/>
                  </a:lnTo>
                  <a:lnTo>
                    <a:pt x="57" y="233"/>
                  </a:lnTo>
                  <a:lnTo>
                    <a:pt x="63" y="237"/>
                  </a:lnTo>
                  <a:lnTo>
                    <a:pt x="67" y="245"/>
                  </a:lnTo>
                  <a:lnTo>
                    <a:pt x="69" y="251"/>
                  </a:lnTo>
                  <a:lnTo>
                    <a:pt x="73" y="259"/>
                  </a:lnTo>
                  <a:lnTo>
                    <a:pt x="73" y="267"/>
                  </a:lnTo>
                  <a:lnTo>
                    <a:pt x="75" y="277"/>
                  </a:lnTo>
                  <a:lnTo>
                    <a:pt x="75" y="283"/>
                  </a:lnTo>
                  <a:lnTo>
                    <a:pt x="73" y="290"/>
                  </a:lnTo>
                  <a:lnTo>
                    <a:pt x="71" y="298"/>
                  </a:lnTo>
                  <a:lnTo>
                    <a:pt x="69" y="306"/>
                  </a:lnTo>
                  <a:lnTo>
                    <a:pt x="65" y="312"/>
                  </a:lnTo>
                  <a:lnTo>
                    <a:pt x="61" y="318"/>
                  </a:lnTo>
                  <a:lnTo>
                    <a:pt x="56" y="320"/>
                  </a:lnTo>
                  <a:lnTo>
                    <a:pt x="50" y="324"/>
                  </a:lnTo>
                  <a:lnTo>
                    <a:pt x="42" y="324"/>
                  </a:lnTo>
                  <a:lnTo>
                    <a:pt x="34" y="328"/>
                  </a:lnTo>
                  <a:lnTo>
                    <a:pt x="26" y="330"/>
                  </a:lnTo>
                  <a:lnTo>
                    <a:pt x="20" y="336"/>
                  </a:lnTo>
                  <a:lnTo>
                    <a:pt x="14" y="340"/>
                  </a:lnTo>
                  <a:lnTo>
                    <a:pt x="8" y="346"/>
                  </a:lnTo>
                  <a:lnTo>
                    <a:pt x="4" y="352"/>
                  </a:lnTo>
                  <a:lnTo>
                    <a:pt x="2" y="358"/>
                  </a:lnTo>
                  <a:lnTo>
                    <a:pt x="0" y="363"/>
                  </a:lnTo>
                  <a:lnTo>
                    <a:pt x="0" y="367"/>
                  </a:lnTo>
                  <a:lnTo>
                    <a:pt x="2" y="373"/>
                  </a:lnTo>
                  <a:lnTo>
                    <a:pt x="6" y="379"/>
                  </a:lnTo>
                  <a:lnTo>
                    <a:pt x="10" y="383"/>
                  </a:lnTo>
                  <a:lnTo>
                    <a:pt x="20" y="387"/>
                  </a:lnTo>
                  <a:lnTo>
                    <a:pt x="24" y="387"/>
                  </a:lnTo>
                  <a:lnTo>
                    <a:pt x="30" y="389"/>
                  </a:lnTo>
                  <a:lnTo>
                    <a:pt x="36" y="389"/>
                  </a:lnTo>
                  <a:lnTo>
                    <a:pt x="44" y="391"/>
                  </a:lnTo>
                  <a:lnTo>
                    <a:pt x="50" y="391"/>
                  </a:lnTo>
                  <a:lnTo>
                    <a:pt x="57" y="391"/>
                  </a:lnTo>
                  <a:lnTo>
                    <a:pt x="63" y="389"/>
                  </a:lnTo>
                  <a:lnTo>
                    <a:pt x="69" y="389"/>
                  </a:lnTo>
                  <a:lnTo>
                    <a:pt x="73" y="387"/>
                  </a:lnTo>
                  <a:lnTo>
                    <a:pt x="81" y="387"/>
                  </a:lnTo>
                  <a:lnTo>
                    <a:pt x="85" y="385"/>
                  </a:lnTo>
                  <a:lnTo>
                    <a:pt x="91" y="385"/>
                  </a:lnTo>
                  <a:lnTo>
                    <a:pt x="101" y="379"/>
                  </a:lnTo>
                  <a:lnTo>
                    <a:pt x="111" y="375"/>
                  </a:lnTo>
                  <a:lnTo>
                    <a:pt x="119" y="369"/>
                  </a:lnTo>
                  <a:lnTo>
                    <a:pt x="129" y="365"/>
                  </a:lnTo>
                  <a:lnTo>
                    <a:pt x="134" y="358"/>
                  </a:lnTo>
                  <a:lnTo>
                    <a:pt x="142" y="354"/>
                  </a:lnTo>
                  <a:lnTo>
                    <a:pt x="148" y="348"/>
                  </a:lnTo>
                  <a:lnTo>
                    <a:pt x="156" y="344"/>
                  </a:lnTo>
                  <a:lnTo>
                    <a:pt x="162" y="340"/>
                  </a:lnTo>
                  <a:lnTo>
                    <a:pt x="170" y="338"/>
                  </a:lnTo>
                  <a:lnTo>
                    <a:pt x="176" y="336"/>
                  </a:lnTo>
                  <a:lnTo>
                    <a:pt x="182" y="336"/>
                  </a:lnTo>
                  <a:lnTo>
                    <a:pt x="188" y="340"/>
                  </a:lnTo>
                  <a:lnTo>
                    <a:pt x="194" y="344"/>
                  </a:lnTo>
                  <a:lnTo>
                    <a:pt x="196" y="350"/>
                  </a:lnTo>
                  <a:lnTo>
                    <a:pt x="200" y="360"/>
                  </a:lnTo>
                  <a:lnTo>
                    <a:pt x="202" y="365"/>
                  </a:lnTo>
                  <a:lnTo>
                    <a:pt x="202" y="371"/>
                  </a:lnTo>
                  <a:lnTo>
                    <a:pt x="204" y="377"/>
                  </a:lnTo>
                  <a:lnTo>
                    <a:pt x="204" y="383"/>
                  </a:lnTo>
                  <a:lnTo>
                    <a:pt x="204" y="389"/>
                  </a:lnTo>
                  <a:lnTo>
                    <a:pt x="204" y="395"/>
                  </a:lnTo>
                  <a:lnTo>
                    <a:pt x="204" y="401"/>
                  </a:lnTo>
                  <a:lnTo>
                    <a:pt x="206" y="409"/>
                  </a:lnTo>
                  <a:lnTo>
                    <a:pt x="204" y="415"/>
                  </a:lnTo>
                  <a:lnTo>
                    <a:pt x="204" y="421"/>
                  </a:lnTo>
                  <a:lnTo>
                    <a:pt x="204" y="429"/>
                  </a:lnTo>
                  <a:lnTo>
                    <a:pt x="204" y="435"/>
                  </a:lnTo>
                  <a:lnTo>
                    <a:pt x="202" y="438"/>
                  </a:lnTo>
                  <a:lnTo>
                    <a:pt x="202" y="444"/>
                  </a:lnTo>
                  <a:lnTo>
                    <a:pt x="202" y="450"/>
                  </a:lnTo>
                  <a:lnTo>
                    <a:pt x="202" y="456"/>
                  </a:lnTo>
                  <a:lnTo>
                    <a:pt x="202" y="464"/>
                  </a:lnTo>
                  <a:lnTo>
                    <a:pt x="200" y="472"/>
                  </a:lnTo>
                  <a:lnTo>
                    <a:pt x="200" y="476"/>
                  </a:lnTo>
                  <a:lnTo>
                    <a:pt x="200" y="478"/>
                  </a:lnTo>
                  <a:lnTo>
                    <a:pt x="251" y="551"/>
                  </a:lnTo>
                  <a:lnTo>
                    <a:pt x="251" y="553"/>
                  </a:lnTo>
                  <a:lnTo>
                    <a:pt x="257" y="557"/>
                  </a:lnTo>
                  <a:lnTo>
                    <a:pt x="263" y="561"/>
                  </a:lnTo>
                  <a:lnTo>
                    <a:pt x="271" y="565"/>
                  </a:lnTo>
                  <a:lnTo>
                    <a:pt x="281" y="563"/>
                  </a:lnTo>
                  <a:lnTo>
                    <a:pt x="290" y="557"/>
                  </a:lnTo>
                  <a:lnTo>
                    <a:pt x="294" y="549"/>
                  </a:lnTo>
                  <a:lnTo>
                    <a:pt x="300" y="543"/>
                  </a:lnTo>
                  <a:lnTo>
                    <a:pt x="302" y="537"/>
                  </a:lnTo>
                  <a:lnTo>
                    <a:pt x="306" y="533"/>
                  </a:lnTo>
                  <a:lnTo>
                    <a:pt x="308" y="525"/>
                  </a:lnTo>
                  <a:lnTo>
                    <a:pt x="310" y="519"/>
                  </a:lnTo>
                  <a:lnTo>
                    <a:pt x="312" y="512"/>
                  </a:lnTo>
                  <a:lnTo>
                    <a:pt x="314" y="504"/>
                  </a:lnTo>
                  <a:lnTo>
                    <a:pt x="316" y="498"/>
                  </a:lnTo>
                  <a:lnTo>
                    <a:pt x="318" y="492"/>
                  </a:lnTo>
                  <a:lnTo>
                    <a:pt x="320" y="486"/>
                  </a:lnTo>
                  <a:lnTo>
                    <a:pt x="322" y="480"/>
                  </a:lnTo>
                  <a:lnTo>
                    <a:pt x="324" y="474"/>
                  </a:lnTo>
                  <a:lnTo>
                    <a:pt x="328" y="470"/>
                  </a:lnTo>
                  <a:lnTo>
                    <a:pt x="330" y="460"/>
                  </a:lnTo>
                  <a:lnTo>
                    <a:pt x="334" y="452"/>
                  </a:lnTo>
                  <a:lnTo>
                    <a:pt x="338" y="446"/>
                  </a:lnTo>
                  <a:lnTo>
                    <a:pt x="344" y="440"/>
                  </a:lnTo>
                  <a:lnTo>
                    <a:pt x="352" y="433"/>
                  </a:lnTo>
                  <a:lnTo>
                    <a:pt x="361" y="431"/>
                  </a:lnTo>
                  <a:lnTo>
                    <a:pt x="367" y="431"/>
                  </a:lnTo>
                  <a:lnTo>
                    <a:pt x="371" y="435"/>
                  </a:lnTo>
                  <a:lnTo>
                    <a:pt x="377" y="437"/>
                  </a:lnTo>
                  <a:lnTo>
                    <a:pt x="385" y="444"/>
                  </a:lnTo>
                  <a:lnTo>
                    <a:pt x="387" y="448"/>
                  </a:lnTo>
                  <a:lnTo>
                    <a:pt x="389" y="452"/>
                  </a:lnTo>
                  <a:lnTo>
                    <a:pt x="391" y="456"/>
                  </a:lnTo>
                  <a:lnTo>
                    <a:pt x="393" y="462"/>
                  </a:lnTo>
                  <a:lnTo>
                    <a:pt x="395" y="470"/>
                  </a:lnTo>
                  <a:lnTo>
                    <a:pt x="397" y="476"/>
                  </a:lnTo>
                  <a:lnTo>
                    <a:pt x="399" y="484"/>
                  </a:lnTo>
                  <a:lnTo>
                    <a:pt x="401" y="494"/>
                  </a:lnTo>
                  <a:lnTo>
                    <a:pt x="401" y="502"/>
                  </a:lnTo>
                  <a:lnTo>
                    <a:pt x="403" y="512"/>
                  </a:lnTo>
                  <a:lnTo>
                    <a:pt x="403" y="519"/>
                  </a:lnTo>
                  <a:lnTo>
                    <a:pt x="405" y="529"/>
                  </a:lnTo>
                  <a:lnTo>
                    <a:pt x="407" y="539"/>
                  </a:lnTo>
                  <a:lnTo>
                    <a:pt x="407" y="549"/>
                  </a:lnTo>
                  <a:lnTo>
                    <a:pt x="409" y="559"/>
                  </a:lnTo>
                  <a:lnTo>
                    <a:pt x="409" y="569"/>
                  </a:lnTo>
                  <a:lnTo>
                    <a:pt x="409" y="579"/>
                  </a:lnTo>
                  <a:lnTo>
                    <a:pt x="409" y="588"/>
                  </a:lnTo>
                  <a:lnTo>
                    <a:pt x="409" y="598"/>
                  </a:lnTo>
                  <a:lnTo>
                    <a:pt x="411" y="606"/>
                  </a:lnTo>
                  <a:lnTo>
                    <a:pt x="411" y="614"/>
                  </a:lnTo>
                  <a:lnTo>
                    <a:pt x="411" y="624"/>
                  </a:lnTo>
                  <a:lnTo>
                    <a:pt x="411" y="630"/>
                  </a:lnTo>
                  <a:lnTo>
                    <a:pt x="411" y="640"/>
                  </a:lnTo>
                  <a:lnTo>
                    <a:pt x="411" y="646"/>
                  </a:lnTo>
                  <a:lnTo>
                    <a:pt x="411" y="652"/>
                  </a:lnTo>
                  <a:lnTo>
                    <a:pt x="411" y="656"/>
                  </a:lnTo>
                  <a:lnTo>
                    <a:pt x="411" y="660"/>
                  </a:lnTo>
                  <a:lnTo>
                    <a:pt x="411" y="667"/>
                  </a:lnTo>
                  <a:lnTo>
                    <a:pt x="413" y="669"/>
                  </a:lnTo>
                  <a:lnTo>
                    <a:pt x="411" y="671"/>
                  </a:lnTo>
                  <a:lnTo>
                    <a:pt x="411" y="677"/>
                  </a:lnTo>
                  <a:lnTo>
                    <a:pt x="409" y="685"/>
                  </a:lnTo>
                  <a:lnTo>
                    <a:pt x="409" y="693"/>
                  </a:lnTo>
                  <a:lnTo>
                    <a:pt x="411" y="699"/>
                  </a:lnTo>
                  <a:lnTo>
                    <a:pt x="417" y="703"/>
                  </a:lnTo>
                  <a:lnTo>
                    <a:pt x="421" y="703"/>
                  </a:lnTo>
                  <a:lnTo>
                    <a:pt x="427" y="703"/>
                  </a:lnTo>
                  <a:lnTo>
                    <a:pt x="434" y="701"/>
                  </a:lnTo>
                  <a:lnTo>
                    <a:pt x="442" y="699"/>
                  </a:lnTo>
                  <a:lnTo>
                    <a:pt x="450" y="693"/>
                  </a:lnTo>
                  <a:lnTo>
                    <a:pt x="458" y="687"/>
                  </a:lnTo>
                  <a:lnTo>
                    <a:pt x="464" y="681"/>
                  </a:lnTo>
                  <a:lnTo>
                    <a:pt x="470" y="671"/>
                  </a:lnTo>
                  <a:lnTo>
                    <a:pt x="476" y="662"/>
                  </a:lnTo>
                  <a:lnTo>
                    <a:pt x="480" y="652"/>
                  </a:lnTo>
                  <a:lnTo>
                    <a:pt x="482" y="646"/>
                  </a:lnTo>
                  <a:lnTo>
                    <a:pt x="484" y="642"/>
                  </a:lnTo>
                  <a:lnTo>
                    <a:pt x="486" y="634"/>
                  </a:lnTo>
                  <a:lnTo>
                    <a:pt x="488" y="630"/>
                  </a:lnTo>
                  <a:lnTo>
                    <a:pt x="488" y="622"/>
                  </a:lnTo>
                  <a:lnTo>
                    <a:pt x="488" y="616"/>
                  </a:lnTo>
                  <a:lnTo>
                    <a:pt x="488" y="608"/>
                  </a:lnTo>
                  <a:lnTo>
                    <a:pt x="490" y="602"/>
                  </a:lnTo>
                  <a:lnTo>
                    <a:pt x="490" y="592"/>
                  </a:lnTo>
                  <a:lnTo>
                    <a:pt x="490" y="587"/>
                  </a:lnTo>
                  <a:lnTo>
                    <a:pt x="490" y="579"/>
                  </a:lnTo>
                  <a:lnTo>
                    <a:pt x="490" y="571"/>
                  </a:lnTo>
                  <a:lnTo>
                    <a:pt x="488" y="563"/>
                  </a:lnTo>
                  <a:lnTo>
                    <a:pt x="486" y="555"/>
                  </a:lnTo>
                  <a:lnTo>
                    <a:pt x="486" y="545"/>
                  </a:lnTo>
                  <a:lnTo>
                    <a:pt x="484" y="537"/>
                  </a:lnTo>
                  <a:lnTo>
                    <a:pt x="482" y="527"/>
                  </a:lnTo>
                  <a:lnTo>
                    <a:pt x="480" y="519"/>
                  </a:lnTo>
                  <a:lnTo>
                    <a:pt x="478" y="510"/>
                  </a:lnTo>
                  <a:lnTo>
                    <a:pt x="476" y="502"/>
                  </a:lnTo>
                  <a:lnTo>
                    <a:pt x="474" y="492"/>
                  </a:lnTo>
                  <a:lnTo>
                    <a:pt x="470" y="482"/>
                  </a:lnTo>
                  <a:lnTo>
                    <a:pt x="466" y="472"/>
                  </a:lnTo>
                  <a:lnTo>
                    <a:pt x="464" y="464"/>
                  </a:lnTo>
                  <a:lnTo>
                    <a:pt x="460" y="458"/>
                  </a:lnTo>
                  <a:lnTo>
                    <a:pt x="458" y="450"/>
                  </a:lnTo>
                  <a:lnTo>
                    <a:pt x="454" y="444"/>
                  </a:lnTo>
                  <a:lnTo>
                    <a:pt x="452" y="438"/>
                  </a:lnTo>
                  <a:lnTo>
                    <a:pt x="448" y="433"/>
                  </a:lnTo>
                  <a:lnTo>
                    <a:pt x="444" y="429"/>
                  </a:lnTo>
                  <a:lnTo>
                    <a:pt x="442" y="423"/>
                  </a:lnTo>
                  <a:lnTo>
                    <a:pt x="438" y="419"/>
                  </a:lnTo>
                  <a:lnTo>
                    <a:pt x="433" y="411"/>
                  </a:lnTo>
                  <a:lnTo>
                    <a:pt x="425" y="405"/>
                  </a:lnTo>
                  <a:lnTo>
                    <a:pt x="417" y="397"/>
                  </a:lnTo>
                  <a:lnTo>
                    <a:pt x="409" y="391"/>
                  </a:lnTo>
                  <a:lnTo>
                    <a:pt x="399" y="385"/>
                  </a:lnTo>
                  <a:lnTo>
                    <a:pt x="391" y="379"/>
                  </a:lnTo>
                  <a:lnTo>
                    <a:pt x="379" y="371"/>
                  </a:lnTo>
                  <a:lnTo>
                    <a:pt x="369" y="365"/>
                  </a:lnTo>
                  <a:lnTo>
                    <a:pt x="363" y="362"/>
                  </a:lnTo>
                  <a:lnTo>
                    <a:pt x="358" y="358"/>
                  </a:lnTo>
                  <a:lnTo>
                    <a:pt x="352" y="356"/>
                  </a:lnTo>
                  <a:lnTo>
                    <a:pt x="348" y="352"/>
                  </a:lnTo>
                  <a:lnTo>
                    <a:pt x="340" y="348"/>
                  </a:lnTo>
                  <a:lnTo>
                    <a:pt x="334" y="344"/>
                  </a:lnTo>
                  <a:lnTo>
                    <a:pt x="328" y="342"/>
                  </a:lnTo>
                  <a:lnTo>
                    <a:pt x="322" y="340"/>
                  </a:lnTo>
                  <a:lnTo>
                    <a:pt x="310" y="336"/>
                  </a:lnTo>
                  <a:lnTo>
                    <a:pt x="302" y="336"/>
                  </a:lnTo>
                  <a:lnTo>
                    <a:pt x="290" y="336"/>
                  </a:lnTo>
                  <a:lnTo>
                    <a:pt x="283" y="338"/>
                  </a:lnTo>
                  <a:lnTo>
                    <a:pt x="273" y="340"/>
                  </a:lnTo>
                  <a:lnTo>
                    <a:pt x="267" y="344"/>
                  </a:lnTo>
                  <a:lnTo>
                    <a:pt x="261" y="346"/>
                  </a:lnTo>
                  <a:lnTo>
                    <a:pt x="255" y="348"/>
                  </a:lnTo>
                  <a:lnTo>
                    <a:pt x="247" y="348"/>
                  </a:lnTo>
                  <a:lnTo>
                    <a:pt x="243" y="348"/>
                  </a:lnTo>
                  <a:lnTo>
                    <a:pt x="239" y="346"/>
                  </a:lnTo>
                  <a:lnTo>
                    <a:pt x="235" y="344"/>
                  </a:lnTo>
                  <a:lnTo>
                    <a:pt x="231" y="336"/>
                  </a:lnTo>
                  <a:lnTo>
                    <a:pt x="227" y="330"/>
                  </a:lnTo>
                  <a:lnTo>
                    <a:pt x="223" y="318"/>
                  </a:lnTo>
                  <a:lnTo>
                    <a:pt x="217" y="308"/>
                  </a:lnTo>
                  <a:lnTo>
                    <a:pt x="209" y="300"/>
                  </a:lnTo>
                  <a:lnTo>
                    <a:pt x="202" y="292"/>
                  </a:lnTo>
                  <a:lnTo>
                    <a:pt x="192" y="285"/>
                  </a:lnTo>
                  <a:lnTo>
                    <a:pt x="182" y="277"/>
                  </a:lnTo>
                  <a:lnTo>
                    <a:pt x="172" y="271"/>
                  </a:lnTo>
                  <a:lnTo>
                    <a:pt x="162" y="265"/>
                  </a:lnTo>
                  <a:lnTo>
                    <a:pt x="154" y="259"/>
                  </a:lnTo>
                  <a:lnTo>
                    <a:pt x="146" y="253"/>
                  </a:lnTo>
                  <a:lnTo>
                    <a:pt x="138" y="247"/>
                  </a:lnTo>
                  <a:lnTo>
                    <a:pt x="134" y="243"/>
                  </a:lnTo>
                  <a:lnTo>
                    <a:pt x="132" y="239"/>
                  </a:lnTo>
                  <a:lnTo>
                    <a:pt x="132" y="235"/>
                  </a:lnTo>
                  <a:lnTo>
                    <a:pt x="134" y="231"/>
                  </a:lnTo>
                  <a:lnTo>
                    <a:pt x="140" y="229"/>
                  </a:lnTo>
                  <a:lnTo>
                    <a:pt x="148" y="225"/>
                  </a:lnTo>
                  <a:lnTo>
                    <a:pt x="154" y="221"/>
                  </a:lnTo>
                  <a:lnTo>
                    <a:pt x="158" y="215"/>
                  </a:lnTo>
                  <a:lnTo>
                    <a:pt x="162" y="212"/>
                  </a:lnTo>
                  <a:lnTo>
                    <a:pt x="166" y="204"/>
                  </a:lnTo>
                  <a:lnTo>
                    <a:pt x="170" y="198"/>
                  </a:lnTo>
                  <a:lnTo>
                    <a:pt x="172" y="190"/>
                  </a:lnTo>
                  <a:lnTo>
                    <a:pt x="176" y="184"/>
                  </a:lnTo>
                  <a:lnTo>
                    <a:pt x="180" y="176"/>
                  </a:lnTo>
                  <a:lnTo>
                    <a:pt x="182" y="166"/>
                  </a:lnTo>
                  <a:lnTo>
                    <a:pt x="186" y="158"/>
                  </a:lnTo>
                  <a:lnTo>
                    <a:pt x="190" y="150"/>
                  </a:lnTo>
                  <a:lnTo>
                    <a:pt x="194" y="142"/>
                  </a:lnTo>
                  <a:lnTo>
                    <a:pt x="200" y="135"/>
                  </a:lnTo>
                  <a:lnTo>
                    <a:pt x="206" y="127"/>
                  </a:lnTo>
                  <a:lnTo>
                    <a:pt x="215" y="119"/>
                  </a:lnTo>
                  <a:lnTo>
                    <a:pt x="221" y="111"/>
                  </a:lnTo>
                  <a:lnTo>
                    <a:pt x="233" y="105"/>
                  </a:lnTo>
                  <a:lnTo>
                    <a:pt x="241" y="101"/>
                  </a:lnTo>
                  <a:lnTo>
                    <a:pt x="253" y="99"/>
                  </a:lnTo>
                  <a:lnTo>
                    <a:pt x="263" y="97"/>
                  </a:lnTo>
                  <a:lnTo>
                    <a:pt x="275" y="97"/>
                  </a:lnTo>
                  <a:lnTo>
                    <a:pt x="281" y="97"/>
                  </a:lnTo>
                  <a:lnTo>
                    <a:pt x="286" y="97"/>
                  </a:lnTo>
                  <a:lnTo>
                    <a:pt x="290" y="99"/>
                  </a:lnTo>
                  <a:lnTo>
                    <a:pt x="298" y="99"/>
                  </a:lnTo>
                  <a:lnTo>
                    <a:pt x="306" y="99"/>
                  </a:lnTo>
                  <a:lnTo>
                    <a:pt x="316" y="101"/>
                  </a:lnTo>
                  <a:lnTo>
                    <a:pt x="326" y="101"/>
                  </a:lnTo>
                  <a:lnTo>
                    <a:pt x="332" y="103"/>
                  </a:lnTo>
                  <a:lnTo>
                    <a:pt x="338" y="101"/>
                  </a:lnTo>
                  <a:lnTo>
                    <a:pt x="342" y="99"/>
                  </a:lnTo>
                  <a:lnTo>
                    <a:pt x="344" y="95"/>
                  </a:lnTo>
                  <a:lnTo>
                    <a:pt x="346" y="91"/>
                  </a:lnTo>
                  <a:lnTo>
                    <a:pt x="342" y="83"/>
                  </a:lnTo>
                  <a:lnTo>
                    <a:pt x="338" y="79"/>
                  </a:lnTo>
                  <a:lnTo>
                    <a:pt x="334" y="75"/>
                  </a:lnTo>
                  <a:lnTo>
                    <a:pt x="330" y="75"/>
                  </a:lnTo>
                  <a:lnTo>
                    <a:pt x="324" y="73"/>
                  </a:lnTo>
                  <a:lnTo>
                    <a:pt x="318" y="73"/>
                  </a:lnTo>
                  <a:lnTo>
                    <a:pt x="312" y="73"/>
                  </a:lnTo>
                  <a:lnTo>
                    <a:pt x="306" y="75"/>
                  </a:lnTo>
                  <a:lnTo>
                    <a:pt x="298" y="75"/>
                  </a:lnTo>
                  <a:lnTo>
                    <a:pt x="288" y="77"/>
                  </a:lnTo>
                  <a:lnTo>
                    <a:pt x="281" y="77"/>
                  </a:lnTo>
                  <a:lnTo>
                    <a:pt x="273" y="77"/>
                  </a:lnTo>
                  <a:lnTo>
                    <a:pt x="265" y="73"/>
                  </a:lnTo>
                  <a:lnTo>
                    <a:pt x="257" y="71"/>
                  </a:lnTo>
                  <a:lnTo>
                    <a:pt x="247" y="67"/>
                  </a:lnTo>
                  <a:lnTo>
                    <a:pt x="239" y="61"/>
                  </a:lnTo>
                  <a:lnTo>
                    <a:pt x="231" y="54"/>
                  </a:lnTo>
                  <a:lnTo>
                    <a:pt x="221" y="46"/>
                  </a:lnTo>
                  <a:lnTo>
                    <a:pt x="211" y="40"/>
                  </a:lnTo>
                  <a:lnTo>
                    <a:pt x="204" y="34"/>
                  </a:lnTo>
                  <a:lnTo>
                    <a:pt x="194" y="28"/>
                  </a:lnTo>
                  <a:lnTo>
                    <a:pt x="184" y="22"/>
                  </a:lnTo>
                  <a:lnTo>
                    <a:pt x="176" y="18"/>
                  </a:lnTo>
                  <a:lnTo>
                    <a:pt x="168" y="14"/>
                  </a:lnTo>
                  <a:lnTo>
                    <a:pt x="158" y="8"/>
                  </a:lnTo>
                  <a:lnTo>
                    <a:pt x="148" y="6"/>
                  </a:lnTo>
                  <a:lnTo>
                    <a:pt x="138" y="2"/>
                  </a:lnTo>
                  <a:lnTo>
                    <a:pt x="131" y="2"/>
                  </a:lnTo>
                  <a:lnTo>
                    <a:pt x="123" y="0"/>
                  </a:lnTo>
                  <a:lnTo>
                    <a:pt x="115" y="0"/>
                  </a:lnTo>
                  <a:lnTo>
                    <a:pt x="109" y="0"/>
                  </a:lnTo>
                  <a:lnTo>
                    <a:pt x="103" y="2"/>
                  </a:lnTo>
                  <a:lnTo>
                    <a:pt x="95" y="4"/>
                  </a:lnTo>
                  <a:lnTo>
                    <a:pt x="89" y="6"/>
                  </a:lnTo>
                  <a:lnTo>
                    <a:pt x="85" y="12"/>
                  </a:lnTo>
                  <a:lnTo>
                    <a:pt x="83" y="20"/>
                  </a:lnTo>
                  <a:lnTo>
                    <a:pt x="79" y="26"/>
                  </a:lnTo>
                  <a:lnTo>
                    <a:pt x="79" y="32"/>
                  </a:lnTo>
                  <a:lnTo>
                    <a:pt x="75" y="42"/>
                  </a:lnTo>
                  <a:lnTo>
                    <a:pt x="75" y="50"/>
                  </a:lnTo>
                  <a:lnTo>
                    <a:pt x="75" y="58"/>
                  </a:lnTo>
                  <a:lnTo>
                    <a:pt x="75" y="65"/>
                  </a:lnTo>
                  <a:lnTo>
                    <a:pt x="75" y="71"/>
                  </a:lnTo>
                  <a:lnTo>
                    <a:pt x="75" y="79"/>
                  </a:lnTo>
                  <a:lnTo>
                    <a:pt x="75" y="85"/>
                  </a:lnTo>
                  <a:lnTo>
                    <a:pt x="75" y="89"/>
                  </a:lnTo>
                  <a:lnTo>
                    <a:pt x="75" y="91"/>
                  </a:lnTo>
                  <a:lnTo>
                    <a:pt x="77" y="93"/>
                  </a:lnTo>
                  <a:lnTo>
                    <a:pt x="24" y="166"/>
                  </a:lnTo>
                  <a:close/>
                </a:path>
              </a:pathLst>
            </a:custGeom>
            <a:solidFill>
              <a:srgbClr val="E6E6B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8" name="Google Shape;1218;p113"/>
            <p:cNvSpPr/>
            <p:nvPr/>
          </p:nvSpPr>
          <p:spPr>
            <a:xfrm>
              <a:off x="1604" y="1939"/>
              <a:ext cx="1668" cy="1064"/>
            </a:xfrm>
            <a:custGeom>
              <a:rect b="b" l="l" r="r" t="t"/>
              <a:pathLst>
                <a:path extrusionOk="0" h="1064" w="1668">
                  <a:moveTo>
                    <a:pt x="829" y="1042"/>
                  </a:moveTo>
                  <a:lnTo>
                    <a:pt x="821" y="1042"/>
                  </a:lnTo>
                  <a:lnTo>
                    <a:pt x="815" y="1044"/>
                  </a:lnTo>
                  <a:lnTo>
                    <a:pt x="811" y="1046"/>
                  </a:lnTo>
                  <a:lnTo>
                    <a:pt x="805" y="1048"/>
                  </a:lnTo>
                  <a:lnTo>
                    <a:pt x="794" y="1050"/>
                  </a:lnTo>
                  <a:lnTo>
                    <a:pt x="786" y="1054"/>
                  </a:lnTo>
                  <a:lnTo>
                    <a:pt x="774" y="1058"/>
                  </a:lnTo>
                  <a:lnTo>
                    <a:pt x="764" y="1060"/>
                  </a:lnTo>
                  <a:lnTo>
                    <a:pt x="754" y="1062"/>
                  </a:lnTo>
                  <a:lnTo>
                    <a:pt x="744" y="1064"/>
                  </a:lnTo>
                  <a:lnTo>
                    <a:pt x="738" y="1062"/>
                  </a:lnTo>
                  <a:lnTo>
                    <a:pt x="732" y="1062"/>
                  </a:lnTo>
                  <a:lnTo>
                    <a:pt x="726" y="1062"/>
                  </a:lnTo>
                  <a:lnTo>
                    <a:pt x="722" y="1062"/>
                  </a:lnTo>
                  <a:lnTo>
                    <a:pt x="717" y="1060"/>
                  </a:lnTo>
                  <a:lnTo>
                    <a:pt x="709" y="1060"/>
                  </a:lnTo>
                  <a:lnTo>
                    <a:pt x="703" y="1058"/>
                  </a:lnTo>
                  <a:lnTo>
                    <a:pt x="697" y="1058"/>
                  </a:lnTo>
                  <a:lnTo>
                    <a:pt x="691" y="1054"/>
                  </a:lnTo>
                  <a:lnTo>
                    <a:pt x="683" y="1052"/>
                  </a:lnTo>
                  <a:lnTo>
                    <a:pt x="675" y="1048"/>
                  </a:lnTo>
                  <a:lnTo>
                    <a:pt x="669" y="1046"/>
                  </a:lnTo>
                  <a:lnTo>
                    <a:pt x="659" y="1042"/>
                  </a:lnTo>
                  <a:lnTo>
                    <a:pt x="653" y="1040"/>
                  </a:lnTo>
                  <a:lnTo>
                    <a:pt x="643" y="1037"/>
                  </a:lnTo>
                  <a:lnTo>
                    <a:pt x="636" y="1033"/>
                  </a:lnTo>
                  <a:lnTo>
                    <a:pt x="628" y="1027"/>
                  </a:lnTo>
                  <a:lnTo>
                    <a:pt x="618" y="1023"/>
                  </a:lnTo>
                  <a:lnTo>
                    <a:pt x="610" y="1017"/>
                  </a:lnTo>
                  <a:lnTo>
                    <a:pt x="604" y="1013"/>
                  </a:lnTo>
                  <a:lnTo>
                    <a:pt x="594" y="1007"/>
                  </a:lnTo>
                  <a:lnTo>
                    <a:pt x="588" y="1005"/>
                  </a:lnTo>
                  <a:lnTo>
                    <a:pt x="582" y="999"/>
                  </a:lnTo>
                  <a:lnTo>
                    <a:pt x="576" y="997"/>
                  </a:lnTo>
                  <a:lnTo>
                    <a:pt x="570" y="993"/>
                  </a:lnTo>
                  <a:lnTo>
                    <a:pt x="565" y="987"/>
                  </a:lnTo>
                  <a:lnTo>
                    <a:pt x="559" y="983"/>
                  </a:lnTo>
                  <a:lnTo>
                    <a:pt x="553" y="981"/>
                  </a:lnTo>
                  <a:lnTo>
                    <a:pt x="545" y="975"/>
                  </a:lnTo>
                  <a:lnTo>
                    <a:pt x="535" y="969"/>
                  </a:lnTo>
                  <a:lnTo>
                    <a:pt x="525" y="964"/>
                  </a:lnTo>
                  <a:lnTo>
                    <a:pt x="515" y="958"/>
                  </a:lnTo>
                  <a:lnTo>
                    <a:pt x="503" y="954"/>
                  </a:lnTo>
                  <a:lnTo>
                    <a:pt x="493" y="952"/>
                  </a:lnTo>
                  <a:lnTo>
                    <a:pt x="486" y="948"/>
                  </a:lnTo>
                  <a:lnTo>
                    <a:pt x="480" y="946"/>
                  </a:lnTo>
                  <a:lnTo>
                    <a:pt x="474" y="944"/>
                  </a:lnTo>
                  <a:lnTo>
                    <a:pt x="468" y="944"/>
                  </a:lnTo>
                  <a:lnTo>
                    <a:pt x="460" y="944"/>
                  </a:lnTo>
                  <a:lnTo>
                    <a:pt x="454" y="942"/>
                  </a:lnTo>
                  <a:lnTo>
                    <a:pt x="446" y="942"/>
                  </a:lnTo>
                  <a:lnTo>
                    <a:pt x="438" y="942"/>
                  </a:lnTo>
                  <a:lnTo>
                    <a:pt x="430" y="942"/>
                  </a:lnTo>
                  <a:lnTo>
                    <a:pt x="422" y="942"/>
                  </a:lnTo>
                  <a:lnTo>
                    <a:pt x="415" y="942"/>
                  </a:lnTo>
                  <a:lnTo>
                    <a:pt x="407" y="942"/>
                  </a:lnTo>
                  <a:lnTo>
                    <a:pt x="399" y="942"/>
                  </a:lnTo>
                  <a:lnTo>
                    <a:pt x="393" y="942"/>
                  </a:lnTo>
                  <a:lnTo>
                    <a:pt x="387" y="942"/>
                  </a:lnTo>
                  <a:lnTo>
                    <a:pt x="381" y="944"/>
                  </a:lnTo>
                  <a:lnTo>
                    <a:pt x="373" y="944"/>
                  </a:lnTo>
                  <a:lnTo>
                    <a:pt x="367" y="944"/>
                  </a:lnTo>
                  <a:lnTo>
                    <a:pt x="361" y="944"/>
                  </a:lnTo>
                  <a:lnTo>
                    <a:pt x="355" y="944"/>
                  </a:lnTo>
                  <a:lnTo>
                    <a:pt x="349" y="944"/>
                  </a:lnTo>
                  <a:lnTo>
                    <a:pt x="343" y="944"/>
                  </a:lnTo>
                  <a:lnTo>
                    <a:pt x="338" y="944"/>
                  </a:lnTo>
                  <a:lnTo>
                    <a:pt x="332" y="946"/>
                  </a:lnTo>
                  <a:lnTo>
                    <a:pt x="326" y="944"/>
                  </a:lnTo>
                  <a:lnTo>
                    <a:pt x="320" y="944"/>
                  </a:lnTo>
                  <a:lnTo>
                    <a:pt x="314" y="942"/>
                  </a:lnTo>
                  <a:lnTo>
                    <a:pt x="308" y="942"/>
                  </a:lnTo>
                  <a:lnTo>
                    <a:pt x="302" y="940"/>
                  </a:lnTo>
                  <a:lnTo>
                    <a:pt x="294" y="940"/>
                  </a:lnTo>
                  <a:lnTo>
                    <a:pt x="288" y="938"/>
                  </a:lnTo>
                  <a:lnTo>
                    <a:pt x="282" y="936"/>
                  </a:lnTo>
                  <a:lnTo>
                    <a:pt x="274" y="934"/>
                  </a:lnTo>
                  <a:lnTo>
                    <a:pt x="266" y="932"/>
                  </a:lnTo>
                  <a:lnTo>
                    <a:pt x="261" y="928"/>
                  </a:lnTo>
                  <a:lnTo>
                    <a:pt x="253" y="924"/>
                  </a:lnTo>
                  <a:lnTo>
                    <a:pt x="245" y="920"/>
                  </a:lnTo>
                  <a:lnTo>
                    <a:pt x="237" y="916"/>
                  </a:lnTo>
                  <a:lnTo>
                    <a:pt x="229" y="912"/>
                  </a:lnTo>
                  <a:lnTo>
                    <a:pt x="221" y="908"/>
                  </a:lnTo>
                  <a:lnTo>
                    <a:pt x="211" y="902"/>
                  </a:lnTo>
                  <a:lnTo>
                    <a:pt x="203" y="896"/>
                  </a:lnTo>
                  <a:lnTo>
                    <a:pt x="195" y="892"/>
                  </a:lnTo>
                  <a:lnTo>
                    <a:pt x="190" y="887"/>
                  </a:lnTo>
                  <a:lnTo>
                    <a:pt x="184" y="881"/>
                  </a:lnTo>
                  <a:lnTo>
                    <a:pt x="178" y="875"/>
                  </a:lnTo>
                  <a:lnTo>
                    <a:pt x="172" y="871"/>
                  </a:lnTo>
                  <a:lnTo>
                    <a:pt x="170" y="865"/>
                  </a:lnTo>
                  <a:lnTo>
                    <a:pt x="162" y="853"/>
                  </a:lnTo>
                  <a:lnTo>
                    <a:pt x="156" y="843"/>
                  </a:lnTo>
                  <a:lnTo>
                    <a:pt x="152" y="833"/>
                  </a:lnTo>
                  <a:lnTo>
                    <a:pt x="148" y="823"/>
                  </a:lnTo>
                  <a:lnTo>
                    <a:pt x="146" y="815"/>
                  </a:lnTo>
                  <a:lnTo>
                    <a:pt x="146" y="810"/>
                  </a:lnTo>
                  <a:lnTo>
                    <a:pt x="144" y="806"/>
                  </a:lnTo>
                  <a:lnTo>
                    <a:pt x="142" y="800"/>
                  </a:lnTo>
                  <a:lnTo>
                    <a:pt x="138" y="788"/>
                  </a:lnTo>
                  <a:lnTo>
                    <a:pt x="134" y="778"/>
                  </a:lnTo>
                  <a:lnTo>
                    <a:pt x="132" y="772"/>
                  </a:lnTo>
                  <a:lnTo>
                    <a:pt x="130" y="766"/>
                  </a:lnTo>
                  <a:lnTo>
                    <a:pt x="126" y="760"/>
                  </a:lnTo>
                  <a:lnTo>
                    <a:pt x="124" y="754"/>
                  </a:lnTo>
                  <a:lnTo>
                    <a:pt x="116" y="744"/>
                  </a:lnTo>
                  <a:lnTo>
                    <a:pt x="109" y="735"/>
                  </a:lnTo>
                  <a:lnTo>
                    <a:pt x="103" y="727"/>
                  </a:lnTo>
                  <a:lnTo>
                    <a:pt x="97" y="723"/>
                  </a:lnTo>
                  <a:lnTo>
                    <a:pt x="91" y="717"/>
                  </a:lnTo>
                  <a:lnTo>
                    <a:pt x="87" y="713"/>
                  </a:lnTo>
                  <a:lnTo>
                    <a:pt x="75" y="705"/>
                  </a:lnTo>
                  <a:lnTo>
                    <a:pt x="67" y="697"/>
                  </a:lnTo>
                  <a:lnTo>
                    <a:pt x="57" y="689"/>
                  </a:lnTo>
                  <a:lnTo>
                    <a:pt x="47" y="683"/>
                  </a:lnTo>
                  <a:lnTo>
                    <a:pt x="39" y="675"/>
                  </a:lnTo>
                  <a:lnTo>
                    <a:pt x="34" y="669"/>
                  </a:lnTo>
                  <a:lnTo>
                    <a:pt x="26" y="660"/>
                  </a:lnTo>
                  <a:lnTo>
                    <a:pt x="20" y="652"/>
                  </a:lnTo>
                  <a:lnTo>
                    <a:pt x="18" y="646"/>
                  </a:lnTo>
                  <a:lnTo>
                    <a:pt x="14" y="640"/>
                  </a:lnTo>
                  <a:lnTo>
                    <a:pt x="12" y="634"/>
                  </a:lnTo>
                  <a:lnTo>
                    <a:pt x="12" y="630"/>
                  </a:lnTo>
                  <a:lnTo>
                    <a:pt x="8" y="622"/>
                  </a:lnTo>
                  <a:lnTo>
                    <a:pt x="6" y="614"/>
                  </a:lnTo>
                  <a:lnTo>
                    <a:pt x="4" y="608"/>
                  </a:lnTo>
                  <a:lnTo>
                    <a:pt x="4" y="600"/>
                  </a:lnTo>
                  <a:lnTo>
                    <a:pt x="2" y="590"/>
                  </a:lnTo>
                  <a:lnTo>
                    <a:pt x="0" y="581"/>
                  </a:lnTo>
                  <a:lnTo>
                    <a:pt x="0" y="571"/>
                  </a:lnTo>
                  <a:lnTo>
                    <a:pt x="0" y="561"/>
                  </a:lnTo>
                  <a:lnTo>
                    <a:pt x="0" y="555"/>
                  </a:lnTo>
                  <a:lnTo>
                    <a:pt x="0" y="549"/>
                  </a:lnTo>
                  <a:lnTo>
                    <a:pt x="0" y="545"/>
                  </a:lnTo>
                  <a:lnTo>
                    <a:pt x="0" y="539"/>
                  </a:lnTo>
                  <a:lnTo>
                    <a:pt x="0" y="527"/>
                  </a:lnTo>
                  <a:lnTo>
                    <a:pt x="0" y="517"/>
                  </a:lnTo>
                  <a:lnTo>
                    <a:pt x="0" y="508"/>
                  </a:lnTo>
                  <a:lnTo>
                    <a:pt x="0" y="498"/>
                  </a:lnTo>
                  <a:lnTo>
                    <a:pt x="2" y="488"/>
                  </a:lnTo>
                  <a:lnTo>
                    <a:pt x="4" y="480"/>
                  </a:lnTo>
                  <a:lnTo>
                    <a:pt x="4" y="470"/>
                  </a:lnTo>
                  <a:lnTo>
                    <a:pt x="4" y="460"/>
                  </a:lnTo>
                  <a:lnTo>
                    <a:pt x="6" y="450"/>
                  </a:lnTo>
                  <a:lnTo>
                    <a:pt x="8" y="442"/>
                  </a:lnTo>
                  <a:lnTo>
                    <a:pt x="10" y="433"/>
                  </a:lnTo>
                  <a:lnTo>
                    <a:pt x="12" y="425"/>
                  </a:lnTo>
                  <a:lnTo>
                    <a:pt x="14" y="417"/>
                  </a:lnTo>
                  <a:lnTo>
                    <a:pt x="16" y="409"/>
                  </a:lnTo>
                  <a:lnTo>
                    <a:pt x="18" y="401"/>
                  </a:lnTo>
                  <a:lnTo>
                    <a:pt x="20" y="393"/>
                  </a:lnTo>
                  <a:lnTo>
                    <a:pt x="22" y="385"/>
                  </a:lnTo>
                  <a:lnTo>
                    <a:pt x="26" y="379"/>
                  </a:lnTo>
                  <a:lnTo>
                    <a:pt x="28" y="371"/>
                  </a:lnTo>
                  <a:lnTo>
                    <a:pt x="30" y="363"/>
                  </a:lnTo>
                  <a:lnTo>
                    <a:pt x="34" y="358"/>
                  </a:lnTo>
                  <a:lnTo>
                    <a:pt x="38" y="352"/>
                  </a:lnTo>
                  <a:lnTo>
                    <a:pt x="41" y="344"/>
                  </a:lnTo>
                  <a:lnTo>
                    <a:pt x="43" y="338"/>
                  </a:lnTo>
                  <a:lnTo>
                    <a:pt x="47" y="332"/>
                  </a:lnTo>
                  <a:lnTo>
                    <a:pt x="51" y="326"/>
                  </a:lnTo>
                  <a:lnTo>
                    <a:pt x="61" y="314"/>
                  </a:lnTo>
                  <a:lnTo>
                    <a:pt x="69" y="304"/>
                  </a:lnTo>
                  <a:lnTo>
                    <a:pt x="73" y="298"/>
                  </a:lnTo>
                  <a:lnTo>
                    <a:pt x="79" y="292"/>
                  </a:lnTo>
                  <a:lnTo>
                    <a:pt x="83" y="286"/>
                  </a:lnTo>
                  <a:lnTo>
                    <a:pt x="89" y="281"/>
                  </a:lnTo>
                  <a:lnTo>
                    <a:pt x="99" y="271"/>
                  </a:lnTo>
                  <a:lnTo>
                    <a:pt x="109" y="261"/>
                  </a:lnTo>
                  <a:lnTo>
                    <a:pt x="118" y="251"/>
                  </a:lnTo>
                  <a:lnTo>
                    <a:pt x="130" y="243"/>
                  </a:lnTo>
                  <a:lnTo>
                    <a:pt x="140" y="233"/>
                  </a:lnTo>
                  <a:lnTo>
                    <a:pt x="152" y="223"/>
                  </a:lnTo>
                  <a:lnTo>
                    <a:pt x="160" y="213"/>
                  </a:lnTo>
                  <a:lnTo>
                    <a:pt x="172" y="204"/>
                  </a:lnTo>
                  <a:lnTo>
                    <a:pt x="182" y="194"/>
                  </a:lnTo>
                  <a:lnTo>
                    <a:pt x="193" y="186"/>
                  </a:lnTo>
                  <a:lnTo>
                    <a:pt x="203" y="174"/>
                  </a:lnTo>
                  <a:lnTo>
                    <a:pt x="215" y="166"/>
                  </a:lnTo>
                  <a:lnTo>
                    <a:pt x="225" y="154"/>
                  </a:lnTo>
                  <a:lnTo>
                    <a:pt x="237" y="146"/>
                  </a:lnTo>
                  <a:lnTo>
                    <a:pt x="241" y="140"/>
                  </a:lnTo>
                  <a:lnTo>
                    <a:pt x="249" y="135"/>
                  </a:lnTo>
                  <a:lnTo>
                    <a:pt x="255" y="131"/>
                  </a:lnTo>
                  <a:lnTo>
                    <a:pt x="265" y="127"/>
                  </a:lnTo>
                  <a:lnTo>
                    <a:pt x="272" y="123"/>
                  </a:lnTo>
                  <a:lnTo>
                    <a:pt x="282" y="121"/>
                  </a:lnTo>
                  <a:lnTo>
                    <a:pt x="290" y="117"/>
                  </a:lnTo>
                  <a:lnTo>
                    <a:pt x="302" y="115"/>
                  </a:lnTo>
                  <a:lnTo>
                    <a:pt x="312" y="111"/>
                  </a:lnTo>
                  <a:lnTo>
                    <a:pt x="324" y="109"/>
                  </a:lnTo>
                  <a:lnTo>
                    <a:pt x="328" y="109"/>
                  </a:lnTo>
                  <a:lnTo>
                    <a:pt x="334" y="107"/>
                  </a:lnTo>
                  <a:lnTo>
                    <a:pt x="341" y="107"/>
                  </a:lnTo>
                  <a:lnTo>
                    <a:pt x="347" y="107"/>
                  </a:lnTo>
                  <a:lnTo>
                    <a:pt x="353" y="107"/>
                  </a:lnTo>
                  <a:lnTo>
                    <a:pt x="359" y="105"/>
                  </a:lnTo>
                  <a:lnTo>
                    <a:pt x="365" y="105"/>
                  </a:lnTo>
                  <a:lnTo>
                    <a:pt x="371" y="105"/>
                  </a:lnTo>
                  <a:lnTo>
                    <a:pt x="377" y="105"/>
                  </a:lnTo>
                  <a:lnTo>
                    <a:pt x="383" y="105"/>
                  </a:lnTo>
                  <a:lnTo>
                    <a:pt x="391" y="105"/>
                  </a:lnTo>
                  <a:lnTo>
                    <a:pt x="397" y="105"/>
                  </a:lnTo>
                  <a:lnTo>
                    <a:pt x="403" y="103"/>
                  </a:lnTo>
                  <a:lnTo>
                    <a:pt x="411" y="103"/>
                  </a:lnTo>
                  <a:lnTo>
                    <a:pt x="416" y="103"/>
                  </a:lnTo>
                  <a:lnTo>
                    <a:pt x="422" y="103"/>
                  </a:lnTo>
                  <a:lnTo>
                    <a:pt x="428" y="103"/>
                  </a:lnTo>
                  <a:lnTo>
                    <a:pt x="434" y="103"/>
                  </a:lnTo>
                  <a:lnTo>
                    <a:pt x="440" y="103"/>
                  </a:lnTo>
                  <a:lnTo>
                    <a:pt x="446" y="103"/>
                  </a:lnTo>
                  <a:lnTo>
                    <a:pt x="452" y="103"/>
                  </a:lnTo>
                  <a:lnTo>
                    <a:pt x="458" y="103"/>
                  </a:lnTo>
                  <a:lnTo>
                    <a:pt x="464" y="103"/>
                  </a:lnTo>
                  <a:lnTo>
                    <a:pt x="470" y="103"/>
                  </a:lnTo>
                  <a:lnTo>
                    <a:pt x="478" y="103"/>
                  </a:lnTo>
                  <a:lnTo>
                    <a:pt x="484" y="103"/>
                  </a:lnTo>
                  <a:lnTo>
                    <a:pt x="490" y="103"/>
                  </a:lnTo>
                  <a:lnTo>
                    <a:pt x="495" y="103"/>
                  </a:lnTo>
                  <a:lnTo>
                    <a:pt x="505" y="103"/>
                  </a:lnTo>
                  <a:lnTo>
                    <a:pt x="517" y="103"/>
                  </a:lnTo>
                  <a:lnTo>
                    <a:pt x="527" y="103"/>
                  </a:lnTo>
                  <a:lnTo>
                    <a:pt x="539" y="103"/>
                  </a:lnTo>
                  <a:lnTo>
                    <a:pt x="549" y="103"/>
                  </a:lnTo>
                  <a:lnTo>
                    <a:pt x="557" y="103"/>
                  </a:lnTo>
                  <a:lnTo>
                    <a:pt x="567" y="103"/>
                  </a:lnTo>
                  <a:lnTo>
                    <a:pt x="574" y="103"/>
                  </a:lnTo>
                  <a:lnTo>
                    <a:pt x="580" y="101"/>
                  </a:lnTo>
                  <a:lnTo>
                    <a:pt x="588" y="99"/>
                  </a:lnTo>
                  <a:lnTo>
                    <a:pt x="594" y="99"/>
                  </a:lnTo>
                  <a:lnTo>
                    <a:pt x="600" y="97"/>
                  </a:lnTo>
                  <a:lnTo>
                    <a:pt x="608" y="95"/>
                  </a:lnTo>
                  <a:lnTo>
                    <a:pt x="614" y="93"/>
                  </a:lnTo>
                  <a:lnTo>
                    <a:pt x="620" y="91"/>
                  </a:lnTo>
                  <a:lnTo>
                    <a:pt x="628" y="89"/>
                  </a:lnTo>
                  <a:lnTo>
                    <a:pt x="634" y="87"/>
                  </a:lnTo>
                  <a:lnTo>
                    <a:pt x="640" y="85"/>
                  </a:lnTo>
                  <a:lnTo>
                    <a:pt x="645" y="83"/>
                  </a:lnTo>
                  <a:lnTo>
                    <a:pt x="651" y="81"/>
                  </a:lnTo>
                  <a:lnTo>
                    <a:pt x="657" y="79"/>
                  </a:lnTo>
                  <a:lnTo>
                    <a:pt x="663" y="77"/>
                  </a:lnTo>
                  <a:lnTo>
                    <a:pt x="671" y="75"/>
                  </a:lnTo>
                  <a:lnTo>
                    <a:pt x="677" y="73"/>
                  </a:lnTo>
                  <a:lnTo>
                    <a:pt x="683" y="69"/>
                  </a:lnTo>
                  <a:lnTo>
                    <a:pt x="689" y="67"/>
                  </a:lnTo>
                  <a:lnTo>
                    <a:pt x="695" y="65"/>
                  </a:lnTo>
                  <a:lnTo>
                    <a:pt x="701" y="63"/>
                  </a:lnTo>
                  <a:lnTo>
                    <a:pt x="707" y="60"/>
                  </a:lnTo>
                  <a:lnTo>
                    <a:pt x="715" y="60"/>
                  </a:lnTo>
                  <a:lnTo>
                    <a:pt x="722" y="58"/>
                  </a:lnTo>
                  <a:lnTo>
                    <a:pt x="730" y="58"/>
                  </a:lnTo>
                  <a:lnTo>
                    <a:pt x="738" y="56"/>
                  </a:lnTo>
                  <a:lnTo>
                    <a:pt x="746" y="54"/>
                  </a:lnTo>
                  <a:lnTo>
                    <a:pt x="752" y="54"/>
                  </a:lnTo>
                  <a:lnTo>
                    <a:pt x="762" y="54"/>
                  </a:lnTo>
                  <a:lnTo>
                    <a:pt x="772" y="54"/>
                  </a:lnTo>
                  <a:lnTo>
                    <a:pt x="782" y="54"/>
                  </a:lnTo>
                  <a:lnTo>
                    <a:pt x="790" y="54"/>
                  </a:lnTo>
                  <a:lnTo>
                    <a:pt x="799" y="56"/>
                  </a:lnTo>
                  <a:lnTo>
                    <a:pt x="809" y="56"/>
                  </a:lnTo>
                  <a:lnTo>
                    <a:pt x="817" y="58"/>
                  </a:lnTo>
                  <a:lnTo>
                    <a:pt x="827" y="58"/>
                  </a:lnTo>
                  <a:lnTo>
                    <a:pt x="837" y="60"/>
                  </a:lnTo>
                  <a:lnTo>
                    <a:pt x="845" y="61"/>
                  </a:lnTo>
                  <a:lnTo>
                    <a:pt x="853" y="63"/>
                  </a:lnTo>
                  <a:lnTo>
                    <a:pt x="859" y="63"/>
                  </a:lnTo>
                  <a:lnTo>
                    <a:pt x="869" y="67"/>
                  </a:lnTo>
                  <a:lnTo>
                    <a:pt x="874" y="67"/>
                  </a:lnTo>
                  <a:lnTo>
                    <a:pt x="880" y="69"/>
                  </a:lnTo>
                  <a:lnTo>
                    <a:pt x="888" y="71"/>
                  </a:lnTo>
                  <a:lnTo>
                    <a:pt x="896" y="73"/>
                  </a:lnTo>
                  <a:lnTo>
                    <a:pt x="902" y="75"/>
                  </a:lnTo>
                  <a:lnTo>
                    <a:pt x="908" y="77"/>
                  </a:lnTo>
                  <a:lnTo>
                    <a:pt x="914" y="79"/>
                  </a:lnTo>
                  <a:lnTo>
                    <a:pt x="920" y="81"/>
                  </a:lnTo>
                  <a:lnTo>
                    <a:pt x="926" y="81"/>
                  </a:lnTo>
                  <a:lnTo>
                    <a:pt x="932" y="83"/>
                  </a:lnTo>
                  <a:lnTo>
                    <a:pt x="938" y="83"/>
                  </a:lnTo>
                  <a:lnTo>
                    <a:pt x="944" y="85"/>
                  </a:lnTo>
                  <a:lnTo>
                    <a:pt x="947" y="85"/>
                  </a:lnTo>
                  <a:lnTo>
                    <a:pt x="953" y="85"/>
                  </a:lnTo>
                  <a:lnTo>
                    <a:pt x="959" y="85"/>
                  </a:lnTo>
                  <a:lnTo>
                    <a:pt x="965" y="85"/>
                  </a:lnTo>
                  <a:lnTo>
                    <a:pt x="971" y="85"/>
                  </a:lnTo>
                  <a:lnTo>
                    <a:pt x="977" y="83"/>
                  </a:lnTo>
                  <a:lnTo>
                    <a:pt x="983" y="83"/>
                  </a:lnTo>
                  <a:lnTo>
                    <a:pt x="989" y="81"/>
                  </a:lnTo>
                  <a:lnTo>
                    <a:pt x="995" y="79"/>
                  </a:lnTo>
                  <a:lnTo>
                    <a:pt x="1003" y="77"/>
                  </a:lnTo>
                  <a:lnTo>
                    <a:pt x="1009" y="75"/>
                  </a:lnTo>
                  <a:lnTo>
                    <a:pt x="1017" y="73"/>
                  </a:lnTo>
                  <a:lnTo>
                    <a:pt x="1022" y="67"/>
                  </a:lnTo>
                  <a:lnTo>
                    <a:pt x="1030" y="63"/>
                  </a:lnTo>
                  <a:lnTo>
                    <a:pt x="1036" y="60"/>
                  </a:lnTo>
                  <a:lnTo>
                    <a:pt x="1046" y="56"/>
                  </a:lnTo>
                  <a:lnTo>
                    <a:pt x="1054" y="52"/>
                  </a:lnTo>
                  <a:lnTo>
                    <a:pt x="1062" y="48"/>
                  </a:lnTo>
                  <a:lnTo>
                    <a:pt x="1072" y="44"/>
                  </a:lnTo>
                  <a:lnTo>
                    <a:pt x="1082" y="40"/>
                  </a:lnTo>
                  <a:lnTo>
                    <a:pt x="1092" y="36"/>
                  </a:lnTo>
                  <a:lnTo>
                    <a:pt x="1101" y="32"/>
                  </a:lnTo>
                  <a:lnTo>
                    <a:pt x="1111" y="26"/>
                  </a:lnTo>
                  <a:lnTo>
                    <a:pt x="1123" y="24"/>
                  </a:lnTo>
                  <a:lnTo>
                    <a:pt x="1133" y="20"/>
                  </a:lnTo>
                  <a:lnTo>
                    <a:pt x="1145" y="16"/>
                  </a:lnTo>
                  <a:lnTo>
                    <a:pt x="1151" y="14"/>
                  </a:lnTo>
                  <a:lnTo>
                    <a:pt x="1157" y="14"/>
                  </a:lnTo>
                  <a:lnTo>
                    <a:pt x="1163" y="12"/>
                  </a:lnTo>
                  <a:lnTo>
                    <a:pt x="1169" y="12"/>
                  </a:lnTo>
                  <a:lnTo>
                    <a:pt x="1174" y="10"/>
                  </a:lnTo>
                  <a:lnTo>
                    <a:pt x="1180" y="8"/>
                  </a:lnTo>
                  <a:lnTo>
                    <a:pt x="1186" y="6"/>
                  </a:lnTo>
                  <a:lnTo>
                    <a:pt x="1192" y="4"/>
                  </a:lnTo>
                  <a:lnTo>
                    <a:pt x="1200" y="4"/>
                  </a:lnTo>
                  <a:lnTo>
                    <a:pt x="1206" y="2"/>
                  </a:lnTo>
                  <a:lnTo>
                    <a:pt x="1212" y="2"/>
                  </a:lnTo>
                  <a:lnTo>
                    <a:pt x="1220" y="2"/>
                  </a:lnTo>
                  <a:lnTo>
                    <a:pt x="1226" y="2"/>
                  </a:lnTo>
                  <a:lnTo>
                    <a:pt x="1232" y="0"/>
                  </a:lnTo>
                  <a:lnTo>
                    <a:pt x="1238" y="0"/>
                  </a:lnTo>
                  <a:lnTo>
                    <a:pt x="1244" y="0"/>
                  </a:lnTo>
                  <a:lnTo>
                    <a:pt x="1249" y="0"/>
                  </a:lnTo>
                  <a:lnTo>
                    <a:pt x="1257" y="0"/>
                  </a:lnTo>
                  <a:lnTo>
                    <a:pt x="1265" y="0"/>
                  </a:lnTo>
                  <a:lnTo>
                    <a:pt x="1271" y="2"/>
                  </a:lnTo>
                  <a:lnTo>
                    <a:pt x="1277" y="2"/>
                  </a:lnTo>
                  <a:lnTo>
                    <a:pt x="1285" y="2"/>
                  </a:lnTo>
                  <a:lnTo>
                    <a:pt x="1291" y="2"/>
                  </a:lnTo>
                  <a:lnTo>
                    <a:pt x="1297" y="4"/>
                  </a:lnTo>
                  <a:lnTo>
                    <a:pt x="1303" y="4"/>
                  </a:lnTo>
                  <a:lnTo>
                    <a:pt x="1311" y="6"/>
                  </a:lnTo>
                  <a:lnTo>
                    <a:pt x="1319" y="8"/>
                  </a:lnTo>
                  <a:lnTo>
                    <a:pt x="1324" y="10"/>
                  </a:lnTo>
                  <a:lnTo>
                    <a:pt x="1332" y="10"/>
                  </a:lnTo>
                  <a:lnTo>
                    <a:pt x="1338" y="12"/>
                  </a:lnTo>
                  <a:lnTo>
                    <a:pt x="1346" y="14"/>
                  </a:lnTo>
                  <a:lnTo>
                    <a:pt x="1354" y="18"/>
                  </a:lnTo>
                  <a:lnTo>
                    <a:pt x="1360" y="20"/>
                  </a:lnTo>
                  <a:lnTo>
                    <a:pt x="1368" y="22"/>
                  </a:lnTo>
                  <a:lnTo>
                    <a:pt x="1376" y="26"/>
                  </a:lnTo>
                  <a:lnTo>
                    <a:pt x="1384" y="28"/>
                  </a:lnTo>
                  <a:lnTo>
                    <a:pt x="1390" y="32"/>
                  </a:lnTo>
                  <a:lnTo>
                    <a:pt x="1396" y="34"/>
                  </a:lnTo>
                  <a:lnTo>
                    <a:pt x="1401" y="38"/>
                  </a:lnTo>
                  <a:lnTo>
                    <a:pt x="1409" y="40"/>
                  </a:lnTo>
                  <a:lnTo>
                    <a:pt x="1413" y="44"/>
                  </a:lnTo>
                  <a:lnTo>
                    <a:pt x="1421" y="46"/>
                  </a:lnTo>
                  <a:lnTo>
                    <a:pt x="1425" y="50"/>
                  </a:lnTo>
                  <a:lnTo>
                    <a:pt x="1431" y="54"/>
                  </a:lnTo>
                  <a:lnTo>
                    <a:pt x="1441" y="60"/>
                  </a:lnTo>
                  <a:lnTo>
                    <a:pt x="1451" y="65"/>
                  </a:lnTo>
                  <a:lnTo>
                    <a:pt x="1461" y="71"/>
                  </a:lnTo>
                  <a:lnTo>
                    <a:pt x="1469" y="77"/>
                  </a:lnTo>
                  <a:lnTo>
                    <a:pt x="1474" y="83"/>
                  </a:lnTo>
                  <a:lnTo>
                    <a:pt x="1480" y="89"/>
                  </a:lnTo>
                  <a:lnTo>
                    <a:pt x="1488" y="93"/>
                  </a:lnTo>
                  <a:lnTo>
                    <a:pt x="1494" y="101"/>
                  </a:lnTo>
                  <a:lnTo>
                    <a:pt x="1498" y="105"/>
                  </a:lnTo>
                  <a:lnTo>
                    <a:pt x="1504" y="111"/>
                  </a:lnTo>
                  <a:lnTo>
                    <a:pt x="1508" y="119"/>
                  </a:lnTo>
                  <a:lnTo>
                    <a:pt x="1512" y="125"/>
                  </a:lnTo>
                  <a:lnTo>
                    <a:pt x="1514" y="129"/>
                  </a:lnTo>
                  <a:lnTo>
                    <a:pt x="1518" y="135"/>
                  </a:lnTo>
                  <a:lnTo>
                    <a:pt x="1520" y="140"/>
                  </a:lnTo>
                  <a:lnTo>
                    <a:pt x="1524" y="146"/>
                  </a:lnTo>
                  <a:lnTo>
                    <a:pt x="1526" y="152"/>
                  </a:lnTo>
                  <a:lnTo>
                    <a:pt x="1528" y="158"/>
                  </a:lnTo>
                  <a:lnTo>
                    <a:pt x="1530" y="164"/>
                  </a:lnTo>
                  <a:lnTo>
                    <a:pt x="1532" y="170"/>
                  </a:lnTo>
                  <a:lnTo>
                    <a:pt x="1534" y="176"/>
                  </a:lnTo>
                  <a:lnTo>
                    <a:pt x="1536" y="182"/>
                  </a:lnTo>
                  <a:lnTo>
                    <a:pt x="1536" y="188"/>
                  </a:lnTo>
                  <a:lnTo>
                    <a:pt x="1540" y="194"/>
                  </a:lnTo>
                  <a:lnTo>
                    <a:pt x="1540" y="202"/>
                  </a:lnTo>
                  <a:lnTo>
                    <a:pt x="1542" y="208"/>
                  </a:lnTo>
                  <a:lnTo>
                    <a:pt x="1546" y="213"/>
                  </a:lnTo>
                  <a:lnTo>
                    <a:pt x="1549" y="219"/>
                  </a:lnTo>
                  <a:lnTo>
                    <a:pt x="1553" y="229"/>
                  </a:lnTo>
                  <a:lnTo>
                    <a:pt x="1557" y="239"/>
                  </a:lnTo>
                  <a:lnTo>
                    <a:pt x="1561" y="247"/>
                  </a:lnTo>
                  <a:lnTo>
                    <a:pt x="1567" y="255"/>
                  </a:lnTo>
                  <a:lnTo>
                    <a:pt x="1573" y="261"/>
                  </a:lnTo>
                  <a:lnTo>
                    <a:pt x="1579" y="267"/>
                  </a:lnTo>
                  <a:lnTo>
                    <a:pt x="1583" y="273"/>
                  </a:lnTo>
                  <a:lnTo>
                    <a:pt x="1591" y="279"/>
                  </a:lnTo>
                  <a:lnTo>
                    <a:pt x="1595" y="283"/>
                  </a:lnTo>
                  <a:lnTo>
                    <a:pt x="1599" y="288"/>
                  </a:lnTo>
                  <a:lnTo>
                    <a:pt x="1603" y="294"/>
                  </a:lnTo>
                  <a:lnTo>
                    <a:pt x="1607" y="302"/>
                  </a:lnTo>
                  <a:lnTo>
                    <a:pt x="1611" y="310"/>
                  </a:lnTo>
                  <a:lnTo>
                    <a:pt x="1615" y="320"/>
                  </a:lnTo>
                  <a:lnTo>
                    <a:pt x="1615" y="324"/>
                  </a:lnTo>
                  <a:lnTo>
                    <a:pt x="1617" y="330"/>
                  </a:lnTo>
                  <a:lnTo>
                    <a:pt x="1617" y="336"/>
                  </a:lnTo>
                  <a:lnTo>
                    <a:pt x="1619" y="344"/>
                  </a:lnTo>
                  <a:lnTo>
                    <a:pt x="1619" y="348"/>
                  </a:lnTo>
                  <a:lnTo>
                    <a:pt x="1619" y="356"/>
                  </a:lnTo>
                  <a:lnTo>
                    <a:pt x="1619" y="360"/>
                  </a:lnTo>
                  <a:lnTo>
                    <a:pt x="1619" y="365"/>
                  </a:lnTo>
                  <a:lnTo>
                    <a:pt x="1619" y="375"/>
                  </a:lnTo>
                  <a:lnTo>
                    <a:pt x="1619" y="383"/>
                  </a:lnTo>
                  <a:lnTo>
                    <a:pt x="1617" y="389"/>
                  </a:lnTo>
                  <a:lnTo>
                    <a:pt x="1617" y="397"/>
                  </a:lnTo>
                  <a:lnTo>
                    <a:pt x="1617" y="403"/>
                  </a:lnTo>
                  <a:lnTo>
                    <a:pt x="1617" y="409"/>
                  </a:lnTo>
                  <a:lnTo>
                    <a:pt x="1617" y="419"/>
                  </a:lnTo>
                  <a:lnTo>
                    <a:pt x="1621" y="427"/>
                  </a:lnTo>
                  <a:lnTo>
                    <a:pt x="1623" y="431"/>
                  </a:lnTo>
                  <a:lnTo>
                    <a:pt x="1626" y="437"/>
                  </a:lnTo>
                  <a:lnTo>
                    <a:pt x="1630" y="442"/>
                  </a:lnTo>
                  <a:lnTo>
                    <a:pt x="1638" y="448"/>
                  </a:lnTo>
                  <a:lnTo>
                    <a:pt x="1644" y="454"/>
                  </a:lnTo>
                  <a:lnTo>
                    <a:pt x="1650" y="462"/>
                  </a:lnTo>
                  <a:lnTo>
                    <a:pt x="1654" y="468"/>
                  </a:lnTo>
                  <a:lnTo>
                    <a:pt x="1660" y="478"/>
                  </a:lnTo>
                  <a:lnTo>
                    <a:pt x="1662" y="486"/>
                  </a:lnTo>
                  <a:lnTo>
                    <a:pt x="1666" y="496"/>
                  </a:lnTo>
                  <a:lnTo>
                    <a:pt x="1668" y="506"/>
                  </a:lnTo>
                  <a:lnTo>
                    <a:pt x="1668" y="515"/>
                  </a:lnTo>
                  <a:lnTo>
                    <a:pt x="1668" y="525"/>
                  </a:lnTo>
                  <a:lnTo>
                    <a:pt x="1666" y="537"/>
                  </a:lnTo>
                  <a:lnTo>
                    <a:pt x="1664" y="543"/>
                  </a:lnTo>
                  <a:lnTo>
                    <a:pt x="1664" y="549"/>
                  </a:lnTo>
                  <a:lnTo>
                    <a:pt x="1662" y="555"/>
                  </a:lnTo>
                  <a:lnTo>
                    <a:pt x="1660" y="561"/>
                  </a:lnTo>
                  <a:lnTo>
                    <a:pt x="1658" y="569"/>
                  </a:lnTo>
                  <a:lnTo>
                    <a:pt x="1654" y="575"/>
                  </a:lnTo>
                  <a:lnTo>
                    <a:pt x="1652" y="581"/>
                  </a:lnTo>
                  <a:lnTo>
                    <a:pt x="1648" y="588"/>
                  </a:lnTo>
                  <a:lnTo>
                    <a:pt x="1644" y="594"/>
                  </a:lnTo>
                  <a:lnTo>
                    <a:pt x="1642" y="600"/>
                  </a:lnTo>
                  <a:lnTo>
                    <a:pt x="1638" y="608"/>
                  </a:lnTo>
                  <a:lnTo>
                    <a:pt x="1632" y="616"/>
                  </a:lnTo>
                  <a:lnTo>
                    <a:pt x="1626" y="622"/>
                  </a:lnTo>
                  <a:lnTo>
                    <a:pt x="1621" y="630"/>
                  </a:lnTo>
                  <a:lnTo>
                    <a:pt x="1615" y="636"/>
                  </a:lnTo>
                  <a:lnTo>
                    <a:pt x="1609" y="642"/>
                  </a:lnTo>
                  <a:lnTo>
                    <a:pt x="1603" y="646"/>
                  </a:lnTo>
                  <a:lnTo>
                    <a:pt x="1597" y="654"/>
                  </a:lnTo>
                  <a:lnTo>
                    <a:pt x="1591" y="658"/>
                  </a:lnTo>
                  <a:lnTo>
                    <a:pt x="1583" y="663"/>
                  </a:lnTo>
                  <a:lnTo>
                    <a:pt x="1577" y="667"/>
                  </a:lnTo>
                  <a:lnTo>
                    <a:pt x="1569" y="673"/>
                  </a:lnTo>
                  <a:lnTo>
                    <a:pt x="1561" y="677"/>
                  </a:lnTo>
                  <a:lnTo>
                    <a:pt x="1555" y="681"/>
                  </a:lnTo>
                  <a:lnTo>
                    <a:pt x="1549" y="685"/>
                  </a:lnTo>
                  <a:lnTo>
                    <a:pt x="1542" y="689"/>
                  </a:lnTo>
                  <a:lnTo>
                    <a:pt x="1536" y="693"/>
                  </a:lnTo>
                  <a:lnTo>
                    <a:pt x="1530" y="699"/>
                  </a:lnTo>
                  <a:lnTo>
                    <a:pt x="1522" y="701"/>
                  </a:lnTo>
                  <a:lnTo>
                    <a:pt x="1514" y="705"/>
                  </a:lnTo>
                  <a:lnTo>
                    <a:pt x="1508" y="707"/>
                  </a:lnTo>
                  <a:lnTo>
                    <a:pt x="1502" y="711"/>
                  </a:lnTo>
                  <a:lnTo>
                    <a:pt x="1496" y="715"/>
                  </a:lnTo>
                  <a:lnTo>
                    <a:pt x="1490" y="717"/>
                  </a:lnTo>
                  <a:lnTo>
                    <a:pt x="1484" y="721"/>
                  </a:lnTo>
                  <a:lnTo>
                    <a:pt x="1478" y="723"/>
                  </a:lnTo>
                  <a:lnTo>
                    <a:pt x="1469" y="729"/>
                  </a:lnTo>
                  <a:lnTo>
                    <a:pt x="1463" y="735"/>
                  </a:lnTo>
                  <a:lnTo>
                    <a:pt x="1455" y="738"/>
                  </a:lnTo>
                  <a:lnTo>
                    <a:pt x="1453" y="744"/>
                  </a:lnTo>
                  <a:lnTo>
                    <a:pt x="1445" y="752"/>
                  </a:lnTo>
                  <a:lnTo>
                    <a:pt x="1437" y="762"/>
                  </a:lnTo>
                  <a:lnTo>
                    <a:pt x="1431" y="766"/>
                  </a:lnTo>
                  <a:lnTo>
                    <a:pt x="1425" y="770"/>
                  </a:lnTo>
                  <a:lnTo>
                    <a:pt x="1419" y="772"/>
                  </a:lnTo>
                  <a:lnTo>
                    <a:pt x="1413" y="776"/>
                  </a:lnTo>
                  <a:lnTo>
                    <a:pt x="1407" y="780"/>
                  </a:lnTo>
                  <a:lnTo>
                    <a:pt x="1401" y="784"/>
                  </a:lnTo>
                  <a:lnTo>
                    <a:pt x="1394" y="786"/>
                  </a:lnTo>
                  <a:lnTo>
                    <a:pt x="1388" y="790"/>
                  </a:lnTo>
                  <a:lnTo>
                    <a:pt x="1382" y="794"/>
                  </a:lnTo>
                  <a:lnTo>
                    <a:pt x="1374" y="798"/>
                  </a:lnTo>
                  <a:lnTo>
                    <a:pt x="1366" y="802"/>
                  </a:lnTo>
                  <a:lnTo>
                    <a:pt x="1360" y="808"/>
                  </a:lnTo>
                  <a:lnTo>
                    <a:pt x="1354" y="812"/>
                  </a:lnTo>
                  <a:lnTo>
                    <a:pt x="1346" y="815"/>
                  </a:lnTo>
                  <a:lnTo>
                    <a:pt x="1342" y="817"/>
                  </a:lnTo>
                  <a:lnTo>
                    <a:pt x="1338" y="823"/>
                  </a:lnTo>
                  <a:lnTo>
                    <a:pt x="1332" y="829"/>
                  </a:lnTo>
                  <a:lnTo>
                    <a:pt x="1326" y="837"/>
                  </a:lnTo>
                  <a:lnTo>
                    <a:pt x="1322" y="839"/>
                  </a:lnTo>
                  <a:lnTo>
                    <a:pt x="1319" y="843"/>
                  </a:lnTo>
                  <a:lnTo>
                    <a:pt x="1315" y="847"/>
                  </a:lnTo>
                  <a:lnTo>
                    <a:pt x="1309" y="851"/>
                  </a:lnTo>
                  <a:lnTo>
                    <a:pt x="1301" y="855"/>
                  </a:lnTo>
                  <a:lnTo>
                    <a:pt x="1295" y="861"/>
                  </a:lnTo>
                  <a:lnTo>
                    <a:pt x="1285" y="867"/>
                  </a:lnTo>
                  <a:lnTo>
                    <a:pt x="1275" y="873"/>
                  </a:lnTo>
                  <a:lnTo>
                    <a:pt x="1269" y="875"/>
                  </a:lnTo>
                  <a:lnTo>
                    <a:pt x="1263" y="877"/>
                  </a:lnTo>
                  <a:lnTo>
                    <a:pt x="1255" y="877"/>
                  </a:lnTo>
                  <a:lnTo>
                    <a:pt x="1249" y="879"/>
                  </a:lnTo>
                  <a:lnTo>
                    <a:pt x="1244" y="877"/>
                  </a:lnTo>
                  <a:lnTo>
                    <a:pt x="1236" y="877"/>
                  </a:lnTo>
                  <a:lnTo>
                    <a:pt x="1230" y="877"/>
                  </a:lnTo>
                  <a:lnTo>
                    <a:pt x="1224" y="875"/>
                  </a:lnTo>
                  <a:lnTo>
                    <a:pt x="1216" y="873"/>
                  </a:lnTo>
                  <a:lnTo>
                    <a:pt x="1208" y="871"/>
                  </a:lnTo>
                  <a:lnTo>
                    <a:pt x="1202" y="867"/>
                  </a:lnTo>
                  <a:lnTo>
                    <a:pt x="1196" y="865"/>
                  </a:lnTo>
                  <a:lnTo>
                    <a:pt x="1188" y="861"/>
                  </a:lnTo>
                  <a:lnTo>
                    <a:pt x="1182" y="857"/>
                  </a:lnTo>
                  <a:lnTo>
                    <a:pt x="1176" y="853"/>
                  </a:lnTo>
                  <a:lnTo>
                    <a:pt x="1169" y="849"/>
                  </a:lnTo>
                  <a:lnTo>
                    <a:pt x="1163" y="845"/>
                  </a:lnTo>
                  <a:lnTo>
                    <a:pt x="1157" y="839"/>
                  </a:lnTo>
                  <a:lnTo>
                    <a:pt x="1149" y="833"/>
                  </a:lnTo>
                  <a:lnTo>
                    <a:pt x="1145" y="829"/>
                  </a:lnTo>
                  <a:lnTo>
                    <a:pt x="1139" y="823"/>
                  </a:lnTo>
                  <a:lnTo>
                    <a:pt x="1133" y="817"/>
                  </a:lnTo>
                  <a:lnTo>
                    <a:pt x="1127" y="812"/>
                  </a:lnTo>
                  <a:lnTo>
                    <a:pt x="1125" y="806"/>
                  </a:lnTo>
                  <a:lnTo>
                    <a:pt x="1119" y="800"/>
                  </a:lnTo>
                  <a:lnTo>
                    <a:pt x="1117" y="794"/>
                  </a:lnTo>
                  <a:lnTo>
                    <a:pt x="1113" y="788"/>
                  </a:lnTo>
                  <a:lnTo>
                    <a:pt x="1111" y="782"/>
                  </a:lnTo>
                  <a:lnTo>
                    <a:pt x="1105" y="770"/>
                  </a:lnTo>
                  <a:lnTo>
                    <a:pt x="1103" y="760"/>
                  </a:lnTo>
                  <a:lnTo>
                    <a:pt x="1101" y="752"/>
                  </a:lnTo>
                  <a:lnTo>
                    <a:pt x="1101" y="746"/>
                  </a:lnTo>
                  <a:lnTo>
                    <a:pt x="1101" y="742"/>
                  </a:lnTo>
                  <a:lnTo>
                    <a:pt x="1101" y="737"/>
                  </a:lnTo>
                  <a:lnTo>
                    <a:pt x="1101" y="727"/>
                  </a:lnTo>
                  <a:lnTo>
                    <a:pt x="1101" y="717"/>
                  </a:lnTo>
                  <a:lnTo>
                    <a:pt x="1101" y="707"/>
                  </a:lnTo>
                  <a:lnTo>
                    <a:pt x="1101" y="697"/>
                  </a:lnTo>
                  <a:lnTo>
                    <a:pt x="1101" y="687"/>
                  </a:lnTo>
                  <a:lnTo>
                    <a:pt x="1103" y="679"/>
                  </a:lnTo>
                  <a:lnTo>
                    <a:pt x="1101" y="671"/>
                  </a:lnTo>
                  <a:lnTo>
                    <a:pt x="1099" y="662"/>
                  </a:lnTo>
                  <a:lnTo>
                    <a:pt x="1097" y="654"/>
                  </a:lnTo>
                  <a:lnTo>
                    <a:pt x="1096" y="648"/>
                  </a:lnTo>
                  <a:lnTo>
                    <a:pt x="1090" y="640"/>
                  </a:lnTo>
                  <a:lnTo>
                    <a:pt x="1084" y="632"/>
                  </a:lnTo>
                  <a:lnTo>
                    <a:pt x="1076" y="624"/>
                  </a:lnTo>
                  <a:lnTo>
                    <a:pt x="1068" y="618"/>
                  </a:lnTo>
                  <a:lnTo>
                    <a:pt x="1060" y="614"/>
                  </a:lnTo>
                  <a:lnTo>
                    <a:pt x="1054" y="610"/>
                  </a:lnTo>
                  <a:lnTo>
                    <a:pt x="1048" y="606"/>
                  </a:lnTo>
                  <a:lnTo>
                    <a:pt x="1040" y="602"/>
                  </a:lnTo>
                  <a:lnTo>
                    <a:pt x="1032" y="596"/>
                  </a:lnTo>
                  <a:lnTo>
                    <a:pt x="1024" y="592"/>
                  </a:lnTo>
                  <a:lnTo>
                    <a:pt x="1017" y="587"/>
                  </a:lnTo>
                  <a:lnTo>
                    <a:pt x="1009" y="583"/>
                  </a:lnTo>
                  <a:lnTo>
                    <a:pt x="999" y="577"/>
                  </a:lnTo>
                  <a:lnTo>
                    <a:pt x="989" y="571"/>
                  </a:lnTo>
                  <a:lnTo>
                    <a:pt x="981" y="567"/>
                  </a:lnTo>
                  <a:lnTo>
                    <a:pt x="971" y="561"/>
                  </a:lnTo>
                  <a:lnTo>
                    <a:pt x="963" y="555"/>
                  </a:lnTo>
                  <a:lnTo>
                    <a:pt x="953" y="551"/>
                  </a:lnTo>
                  <a:lnTo>
                    <a:pt x="944" y="547"/>
                  </a:lnTo>
                  <a:lnTo>
                    <a:pt x="936" y="543"/>
                  </a:lnTo>
                  <a:lnTo>
                    <a:pt x="924" y="537"/>
                  </a:lnTo>
                  <a:lnTo>
                    <a:pt x="916" y="533"/>
                  </a:lnTo>
                  <a:lnTo>
                    <a:pt x="906" y="531"/>
                  </a:lnTo>
                  <a:lnTo>
                    <a:pt x="896" y="527"/>
                  </a:lnTo>
                  <a:lnTo>
                    <a:pt x="886" y="525"/>
                  </a:lnTo>
                  <a:lnTo>
                    <a:pt x="878" y="521"/>
                  </a:lnTo>
                  <a:lnTo>
                    <a:pt x="870" y="519"/>
                  </a:lnTo>
                  <a:lnTo>
                    <a:pt x="863" y="517"/>
                  </a:lnTo>
                  <a:lnTo>
                    <a:pt x="855" y="515"/>
                  </a:lnTo>
                  <a:lnTo>
                    <a:pt x="847" y="515"/>
                  </a:lnTo>
                  <a:lnTo>
                    <a:pt x="839" y="515"/>
                  </a:lnTo>
                  <a:lnTo>
                    <a:pt x="833" y="517"/>
                  </a:lnTo>
                  <a:lnTo>
                    <a:pt x="827" y="517"/>
                  </a:lnTo>
                  <a:lnTo>
                    <a:pt x="821" y="519"/>
                  </a:lnTo>
                  <a:lnTo>
                    <a:pt x="815" y="523"/>
                  </a:lnTo>
                  <a:lnTo>
                    <a:pt x="813" y="527"/>
                  </a:lnTo>
                  <a:lnTo>
                    <a:pt x="805" y="535"/>
                  </a:lnTo>
                  <a:lnTo>
                    <a:pt x="797" y="545"/>
                  </a:lnTo>
                  <a:lnTo>
                    <a:pt x="794" y="553"/>
                  </a:lnTo>
                  <a:lnTo>
                    <a:pt x="792" y="565"/>
                  </a:lnTo>
                  <a:lnTo>
                    <a:pt x="790" y="571"/>
                  </a:lnTo>
                  <a:lnTo>
                    <a:pt x="790" y="575"/>
                  </a:lnTo>
                  <a:lnTo>
                    <a:pt x="790" y="581"/>
                  </a:lnTo>
                  <a:lnTo>
                    <a:pt x="790" y="588"/>
                  </a:lnTo>
                  <a:lnTo>
                    <a:pt x="790" y="594"/>
                  </a:lnTo>
                  <a:lnTo>
                    <a:pt x="790" y="600"/>
                  </a:lnTo>
                  <a:lnTo>
                    <a:pt x="790" y="606"/>
                  </a:lnTo>
                  <a:lnTo>
                    <a:pt x="792" y="614"/>
                  </a:lnTo>
                  <a:lnTo>
                    <a:pt x="792" y="620"/>
                  </a:lnTo>
                  <a:lnTo>
                    <a:pt x="794" y="626"/>
                  </a:lnTo>
                  <a:lnTo>
                    <a:pt x="794" y="632"/>
                  </a:lnTo>
                  <a:lnTo>
                    <a:pt x="797" y="640"/>
                  </a:lnTo>
                  <a:lnTo>
                    <a:pt x="797" y="646"/>
                  </a:lnTo>
                  <a:lnTo>
                    <a:pt x="799" y="654"/>
                  </a:lnTo>
                  <a:lnTo>
                    <a:pt x="803" y="662"/>
                  </a:lnTo>
                  <a:lnTo>
                    <a:pt x="807" y="669"/>
                  </a:lnTo>
                  <a:lnTo>
                    <a:pt x="809" y="675"/>
                  </a:lnTo>
                  <a:lnTo>
                    <a:pt x="811" y="683"/>
                  </a:lnTo>
                  <a:lnTo>
                    <a:pt x="813" y="691"/>
                  </a:lnTo>
                  <a:lnTo>
                    <a:pt x="817" y="699"/>
                  </a:lnTo>
                  <a:lnTo>
                    <a:pt x="819" y="707"/>
                  </a:lnTo>
                  <a:lnTo>
                    <a:pt x="823" y="717"/>
                  </a:lnTo>
                  <a:lnTo>
                    <a:pt x="827" y="725"/>
                  </a:lnTo>
                  <a:lnTo>
                    <a:pt x="831" y="735"/>
                  </a:lnTo>
                  <a:lnTo>
                    <a:pt x="833" y="740"/>
                  </a:lnTo>
                  <a:lnTo>
                    <a:pt x="835" y="748"/>
                  </a:lnTo>
                  <a:lnTo>
                    <a:pt x="839" y="758"/>
                  </a:lnTo>
                  <a:lnTo>
                    <a:pt x="841" y="766"/>
                  </a:lnTo>
                  <a:lnTo>
                    <a:pt x="845" y="772"/>
                  </a:lnTo>
                  <a:lnTo>
                    <a:pt x="847" y="782"/>
                  </a:lnTo>
                  <a:lnTo>
                    <a:pt x="851" y="790"/>
                  </a:lnTo>
                  <a:lnTo>
                    <a:pt x="853" y="798"/>
                  </a:lnTo>
                  <a:lnTo>
                    <a:pt x="855" y="806"/>
                  </a:lnTo>
                  <a:lnTo>
                    <a:pt x="857" y="813"/>
                  </a:lnTo>
                  <a:lnTo>
                    <a:pt x="859" y="819"/>
                  </a:lnTo>
                  <a:lnTo>
                    <a:pt x="861" y="829"/>
                  </a:lnTo>
                  <a:lnTo>
                    <a:pt x="863" y="835"/>
                  </a:lnTo>
                  <a:lnTo>
                    <a:pt x="865" y="843"/>
                  </a:lnTo>
                  <a:lnTo>
                    <a:pt x="869" y="849"/>
                  </a:lnTo>
                  <a:lnTo>
                    <a:pt x="870" y="857"/>
                  </a:lnTo>
                  <a:lnTo>
                    <a:pt x="870" y="863"/>
                  </a:lnTo>
                  <a:lnTo>
                    <a:pt x="872" y="869"/>
                  </a:lnTo>
                  <a:lnTo>
                    <a:pt x="872" y="875"/>
                  </a:lnTo>
                  <a:lnTo>
                    <a:pt x="874" y="881"/>
                  </a:lnTo>
                  <a:lnTo>
                    <a:pt x="874" y="887"/>
                  </a:lnTo>
                  <a:lnTo>
                    <a:pt x="874" y="892"/>
                  </a:lnTo>
                  <a:lnTo>
                    <a:pt x="874" y="898"/>
                  </a:lnTo>
                  <a:lnTo>
                    <a:pt x="876" y="902"/>
                  </a:lnTo>
                  <a:lnTo>
                    <a:pt x="874" y="912"/>
                  </a:lnTo>
                  <a:lnTo>
                    <a:pt x="872" y="920"/>
                  </a:lnTo>
                  <a:lnTo>
                    <a:pt x="870" y="928"/>
                  </a:lnTo>
                  <a:lnTo>
                    <a:pt x="869" y="936"/>
                  </a:lnTo>
                  <a:lnTo>
                    <a:pt x="859" y="942"/>
                  </a:lnTo>
                  <a:lnTo>
                    <a:pt x="855" y="942"/>
                  </a:lnTo>
                  <a:lnTo>
                    <a:pt x="853" y="940"/>
                  </a:lnTo>
                  <a:lnTo>
                    <a:pt x="853" y="938"/>
                  </a:lnTo>
                  <a:lnTo>
                    <a:pt x="851" y="934"/>
                  </a:lnTo>
                  <a:lnTo>
                    <a:pt x="851" y="930"/>
                  </a:lnTo>
                  <a:lnTo>
                    <a:pt x="849" y="922"/>
                  </a:lnTo>
                  <a:lnTo>
                    <a:pt x="849" y="914"/>
                  </a:lnTo>
                  <a:lnTo>
                    <a:pt x="847" y="902"/>
                  </a:lnTo>
                  <a:lnTo>
                    <a:pt x="847" y="894"/>
                  </a:lnTo>
                  <a:lnTo>
                    <a:pt x="845" y="889"/>
                  </a:lnTo>
                  <a:lnTo>
                    <a:pt x="845" y="881"/>
                  </a:lnTo>
                  <a:lnTo>
                    <a:pt x="841" y="875"/>
                  </a:lnTo>
                  <a:lnTo>
                    <a:pt x="841" y="869"/>
                  </a:lnTo>
                  <a:lnTo>
                    <a:pt x="839" y="861"/>
                  </a:lnTo>
                  <a:lnTo>
                    <a:pt x="839" y="855"/>
                  </a:lnTo>
                  <a:lnTo>
                    <a:pt x="837" y="849"/>
                  </a:lnTo>
                  <a:lnTo>
                    <a:pt x="835" y="841"/>
                  </a:lnTo>
                  <a:lnTo>
                    <a:pt x="833" y="833"/>
                  </a:lnTo>
                  <a:lnTo>
                    <a:pt x="831" y="825"/>
                  </a:lnTo>
                  <a:lnTo>
                    <a:pt x="829" y="817"/>
                  </a:lnTo>
                  <a:lnTo>
                    <a:pt x="827" y="810"/>
                  </a:lnTo>
                  <a:lnTo>
                    <a:pt x="825" y="804"/>
                  </a:lnTo>
                  <a:lnTo>
                    <a:pt x="823" y="796"/>
                  </a:lnTo>
                  <a:lnTo>
                    <a:pt x="819" y="788"/>
                  </a:lnTo>
                  <a:lnTo>
                    <a:pt x="819" y="782"/>
                  </a:lnTo>
                  <a:lnTo>
                    <a:pt x="815" y="774"/>
                  </a:lnTo>
                  <a:lnTo>
                    <a:pt x="813" y="768"/>
                  </a:lnTo>
                  <a:lnTo>
                    <a:pt x="811" y="760"/>
                  </a:lnTo>
                  <a:lnTo>
                    <a:pt x="811" y="754"/>
                  </a:lnTo>
                  <a:lnTo>
                    <a:pt x="807" y="746"/>
                  </a:lnTo>
                  <a:lnTo>
                    <a:pt x="805" y="740"/>
                  </a:lnTo>
                  <a:lnTo>
                    <a:pt x="803" y="735"/>
                  </a:lnTo>
                  <a:lnTo>
                    <a:pt x="803" y="727"/>
                  </a:lnTo>
                  <a:lnTo>
                    <a:pt x="799" y="721"/>
                  </a:lnTo>
                  <a:lnTo>
                    <a:pt x="797" y="713"/>
                  </a:lnTo>
                  <a:lnTo>
                    <a:pt x="795" y="705"/>
                  </a:lnTo>
                  <a:lnTo>
                    <a:pt x="794" y="699"/>
                  </a:lnTo>
                  <a:lnTo>
                    <a:pt x="790" y="691"/>
                  </a:lnTo>
                  <a:lnTo>
                    <a:pt x="788" y="685"/>
                  </a:lnTo>
                  <a:lnTo>
                    <a:pt x="786" y="677"/>
                  </a:lnTo>
                  <a:lnTo>
                    <a:pt x="784" y="671"/>
                  </a:lnTo>
                  <a:lnTo>
                    <a:pt x="782" y="663"/>
                  </a:lnTo>
                  <a:lnTo>
                    <a:pt x="780" y="658"/>
                  </a:lnTo>
                  <a:lnTo>
                    <a:pt x="776" y="648"/>
                  </a:lnTo>
                  <a:lnTo>
                    <a:pt x="776" y="642"/>
                  </a:lnTo>
                  <a:lnTo>
                    <a:pt x="774" y="634"/>
                  </a:lnTo>
                  <a:lnTo>
                    <a:pt x="772" y="626"/>
                  </a:lnTo>
                  <a:lnTo>
                    <a:pt x="770" y="620"/>
                  </a:lnTo>
                  <a:lnTo>
                    <a:pt x="768" y="612"/>
                  </a:lnTo>
                  <a:lnTo>
                    <a:pt x="766" y="602"/>
                  </a:lnTo>
                  <a:lnTo>
                    <a:pt x="764" y="596"/>
                  </a:lnTo>
                  <a:lnTo>
                    <a:pt x="762" y="588"/>
                  </a:lnTo>
                  <a:lnTo>
                    <a:pt x="762" y="581"/>
                  </a:lnTo>
                  <a:lnTo>
                    <a:pt x="760" y="575"/>
                  </a:lnTo>
                  <a:lnTo>
                    <a:pt x="758" y="567"/>
                  </a:lnTo>
                  <a:lnTo>
                    <a:pt x="758" y="561"/>
                  </a:lnTo>
                  <a:lnTo>
                    <a:pt x="758" y="555"/>
                  </a:lnTo>
                  <a:lnTo>
                    <a:pt x="758" y="549"/>
                  </a:lnTo>
                  <a:lnTo>
                    <a:pt x="758" y="543"/>
                  </a:lnTo>
                  <a:lnTo>
                    <a:pt x="758" y="535"/>
                  </a:lnTo>
                  <a:lnTo>
                    <a:pt x="758" y="531"/>
                  </a:lnTo>
                  <a:lnTo>
                    <a:pt x="758" y="519"/>
                  </a:lnTo>
                  <a:lnTo>
                    <a:pt x="762" y="512"/>
                  </a:lnTo>
                  <a:lnTo>
                    <a:pt x="764" y="504"/>
                  </a:lnTo>
                  <a:lnTo>
                    <a:pt x="768" y="496"/>
                  </a:lnTo>
                  <a:lnTo>
                    <a:pt x="772" y="490"/>
                  </a:lnTo>
                  <a:lnTo>
                    <a:pt x="778" y="486"/>
                  </a:lnTo>
                  <a:lnTo>
                    <a:pt x="784" y="482"/>
                  </a:lnTo>
                  <a:lnTo>
                    <a:pt x="794" y="480"/>
                  </a:lnTo>
                  <a:lnTo>
                    <a:pt x="801" y="478"/>
                  </a:lnTo>
                  <a:lnTo>
                    <a:pt x="813" y="478"/>
                  </a:lnTo>
                  <a:lnTo>
                    <a:pt x="817" y="478"/>
                  </a:lnTo>
                  <a:lnTo>
                    <a:pt x="825" y="478"/>
                  </a:lnTo>
                  <a:lnTo>
                    <a:pt x="831" y="478"/>
                  </a:lnTo>
                  <a:lnTo>
                    <a:pt x="839" y="478"/>
                  </a:lnTo>
                  <a:lnTo>
                    <a:pt x="849" y="478"/>
                  </a:lnTo>
                  <a:lnTo>
                    <a:pt x="857" y="480"/>
                  </a:lnTo>
                  <a:lnTo>
                    <a:pt x="867" y="482"/>
                  </a:lnTo>
                  <a:lnTo>
                    <a:pt x="876" y="484"/>
                  </a:lnTo>
                  <a:lnTo>
                    <a:pt x="886" y="484"/>
                  </a:lnTo>
                  <a:lnTo>
                    <a:pt x="896" y="486"/>
                  </a:lnTo>
                  <a:lnTo>
                    <a:pt x="906" y="490"/>
                  </a:lnTo>
                  <a:lnTo>
                    <a:pt x="918" y="492"/>
                  </a:lnTo>
                  <a:lnTo>
                    <a:pt x="928" y="494"/>
                  </a:lnTo>
                  <a:lnTo>
                    <a:pt x="940" y="498"/>
                  </a:lnTo>
                  <a:lnTo>
                    <a:pt x="945" y="498"/>
                  </a:lnTo>
                  <a:lnTo>
                    <a:pt x="949" y="502"/>
                  </a:lnTo>
                  <a:lnTo>
                    <a:pt x="957" y="502"/>
                  </a:lnTo>
                  <a:lnTo>
                    <a:pt x="963" y="506"/>
                  </a:lnTo>
                  <a:lnTo>
                    <a:pt x="973" y="508"/>
                  </a:lnTo>
                  <a:lnTo>
                    <a:pt x="985" y="512"/>
                  </a:lnTo>
                  <a:lnTo>
                    <a:pt x="995" y="515"/>
                  </a:lnTo>
                  <a:lnTo>
                    <a:pt x="1007" y="519"/>
                  </a:lnTo>
                  <a:lnTo>
                    <a:pt x="1017" y="523"/>
                  </a:lnTo>
                  <a:lnTo>
                    <a:pt x="1026" y="529"/>
                  </a:lnTo>
                  <a:lnTo>
                    <a:pt x="1036" y="533"/>
                  </a:lnTo>
                  <a:lnTo>
                    <a:pt x="1046" y="537"/>
                  </a:lnTo>
                  <a:lnTo>
                    <a:pt x="1054" y="543"/>
                  </a:lnTo>
                  <a:lnTo>
                    <a:pt x="1064" y="547"/>
                  </a:lnTo>
                  <a:lnTo>
                    <a:pt x="1072" y="553"/>
                  </a:lnTo>
                  <a:lnTo>
                    <a:pt x="1080" y="559"/>
                  </a:lnTo>
                  <a:lnTo>
                    <a:pt x="1088" y="565"/>
                  </a:lnTo>
                  <a:lnTo>
                    <a:pt x="1094" y="571"/>
                  </a:lnTo>
                  <a:lnTo>
                    <a:pt x="1099" y="577"/>
                  </a:lnTo>
                  <a:lnTo>
                    <a:pt x="1105" y="585"/>
                  </a:lnTo>
                  <a:lnTo>
                    <a:pt x="1109" y="590"/>
                  </a:lnTo>
                  <a:lnTo>
                    <a:pt x="1113" y="596"/>
                  </a:lnTo>
                  <a:lnTo>
                    <a:pt x="1117" y="602"/>
                  </a:lnTo>
                  <a:lnTo>
                    <a:pt x="1121" y="608"/>
                  </a:lnTo>
                  <a:lnTo>
                    <a:pt x="1123" y="614"/>
                  </a:lnTo>
                  <a:lnTo>
                    <a:pt x="1125" y="620"/>
                  </a:lnTo>
                  <a:lnTo>
                    <a:pt x="1127" y="624"/>
                  </a:lnTo>
                  <a:lnTo>
                    <a:pt x="1129" y="632"/>
                  </a:lnTo>
                  <a:lnTo>
                    <a:pt x="1133" y="642"/>
                  </a:lnTo>
                  <a:lnTo>
                    <a:pt x="1135" y="652"/>
                  </a:lnTo>
                  <a:lnTo>
                    <a:pt x="1135" y="662"/>
                  </a:lnTo>
                  <a:lnTo>
                    <a:pt x="1137" y="673"/>
                  </a:lnTo>
                  <a:lnTo>
                    <a:pt x="1135" y="683"/>
                  </a:lnTo>
                  <a:lnTo>
                    <a:pt x="1135" y="695"/>
                  </a:lnTo>
                  <a:lnTo>
                    <a:pt x="1135" y="705"/>
                  </a:lnTo>
                  <a:lnTo>
                    <a:pt x="1135" y="717"/>
                  </a:lnTo>
                  <a:lnTo>
                    <a:pt x="1135" y="721"/>
                  </a:lnTo>
                  <a:lnTo>
                    <a:pt x="1135" y="727"/>
                  </a:lnTo>
                  <a:lnTo>
                    <a:pt x="1137" y="735"/>
                  </a:lnTo>
                  <a:lnTo>
                    <a:pt x="1137" y="740"/>
                  </a:lnTo>
                  <a:lnTo>
                    <a:pt x="1137" y="746"/>
                  </a:lnTo>
                  <a:lnTo>
                    <a:pt x="1139" y="752"/>
                  </a:lnTo>
                  <a:lnTo>
                    <a:pt x="1139" y="758"/>
                  </a:lnTo>
                  <a:lnTo>
                    <a:pt x="1143" y="766"/>
                  </a:lnTo>
                  <a:lnTo>
                    <a:pt x="1143" y="770"/>
                  </a:lnTo>
                  <a:lnTo>
                    <a:pt x="1145" y="776"/>
                  </a:lnTo>
                  <a:lnTo>
                    <a:pt x="1149" y="782"/>
                  </a:lnTo>
                  <a:lnTo>
                    <a:pt x="1151" y="788"/>
                  </a:lnTo>
                  <a:lnTo>
                    <a:pt x="1157" y="798"/>
                  </a:lnTo>
                  <a:lnTo>
                    <a:pt x="1165" y="808"/>
                  </a:lnTo>
                  <a:lnTo>
                    <a:pt x="1171" y="813"/>
                  </a:lnTo>
                  <a:lnTo>
                    <a:pt x="1180" y="819"/>
                  </a:lnTo>
                  <a:lnTo>
                    <a:pt x="1190" y="825"/>
                  </a:lnTo>
                  <a:lnTo>
                    <a:pt x="1200" y="829"/>
                  </a:lnTo>
                  <a:lnTo>
                    <a:pt x="1208" y="831"/>
                  </a:lnTo>
                  <a:lnTo>
                    <a:pt x="1218" y="833"/>
                  </a:lnTo>
                  <a:lnTo>
                    <a:pt x="1228" y="833"/>
                  </a:lnTo>
                  <a:lnTo>
                    <a:pt x="1236" y="835"/>
                  </a:lnTo>
                  <a:lnTo>
                    <a:pt x="1246" y="833"/>
                  </a:lnTo>
                  <a:lnTo>
                    <a:pt x="1253" y="831"/>
                  </a:lnTo>
                  <a:lnTo>
                    <a:pt x="1263" y="827"/>
                  </a:lnTo>
                  <a:lnTo>
                    <a:pt x="1271" y="823"/>
                  </a:lnTo>
                  <a:lnTo>
                    <a:pt x="1277" y="817"/>
                  </a:lnTo>
                  <a:lnTo>
                    <a:pt x="1285" y="812"/>
                  </a:lnTo>
                  <a:lnTo>
                    <a:pt x="1289" y="808"/>
                  </a:lnTo>
                  <a:lnTo>
                    <a:pt x="1295" y="804"/>
                  </a:lnTo>
                  <a:lnTo>
                    <a:pt x="1301" y="800"/>
                  </a:lnTo>
                  <a:lnTo>
                    <a:pt x="1307" y="796"/>
                  </a:lnTo>
                  <a:lnTo>
                    <a:pt x="1313" y="790"/>
                  </a:lnTo>
                  <a:lnTo>
                    <a:pt x="1317" y="786"/>
                  </a:lnTo>
                  <a:lnTo>
                    <a:pt x="1322" y="780"/>
                  </a:lnTo>
                  <a:lnTo>
                    <a:pt x="1330" y="776"/>
                  </a:lnTo>
                  <a:lnTo>
                    <a:pt x="1336" y="770"/>
                  </a:lnTo>
                  <a:lnTo>
                    <a:pt x="1342" y="766"/>
                  </a:lnTo>
                  <a:lnTo>
                    <a:pt x="1350" y="760"/>
                  </a:lnTo>
                  <a:lnTo>
                    <a:pt x="1358" y="756"/>
                  </a:lnTo>
                  <a:lnTo>
                    <a:pt x="1364" y="750"/>
                  </a:lnTo>
                  <a:lnTo>
                    <a:pt x="1372" y="744"/>
                  </a:lnTo>
                  <a:lnTo>
                    <a:pt x="1380" y="740"/>
                  </a:lnTo>
                  <a:lnTo>
                    <a:pt x="1388" y="735"/>
                  </a:lnTo>
                  <a:lnTo>
                    <a:pt x="1394" y="729"/>
                  </a:lnTo>
                  <a:lnTo>
                    <a:pt x="1403" y="723"/>
                  </a:lnTo>
                  <a:lnTo>
                    <a:pt x="1409" y="719"/>
                  </a:lnTo>
                  <a:lnTo>
                    <a:pt x="1419" y="715"/>
                  </a:lnTo>
                  <a:lnTo>
                    <a:pt x="1425" y="709"/>
                  </a:lnTo>
                  <a:lnTo>
                    <a:pt x="1433" y="705"/>
                  </a:lnTo>
                  <a:lnTo>
                    <a:pt x="1441" y="699"/>
                  </a:lnTo>
                  <a:lnTo>
                    <a:pt x="1449" y="695"/>
                  </a:lnTo>
                  <a:lnTo>
                    <a:pt x="1457" y="691"/>
                  </a:lnTo>
                  <a:lnTo>
                    <a:pt x="1465" y="687"/>
                  </a:lnTo>
                  <a:lnTo>
                    <a:pt x="1473" y="683"/>
                  </a:lnTo>
                  <a:lnTo>
                    <a:pt x="1480" y="681"/>
                  </a:lnTo>
                  <a:lnTo>
                    <a:pt x="1488" y="677"/>
                  </a:lnTo>
                  <a:lnTo>
                    <a:pt x="1496" y="673"/>
                  </a:lnTo>
                  <a:lnTo>
                    <a:pt x="1502" y="667"/>
                  </a:lnTo>
                  <a:lnTo>
                    <a:pt x="1510" y="665"/>
                  </a:lnTo>
                  <a:lnTo>
                    <a:pt x="1516" y="662"/>
                  </a:lnTo>
                  <a:lnTo>
                    <a:pt x="1524" y="658"/>
                  </a:lnTo>
                  <a:lnTo>
                    <a:pt x="1532" y="654"/>
                  </a:lnTo>
                  <a:lnTo>
                    <a:pt x="1538" y="652"/>
                  </a:lnTo>
                  <a:lnTo>
                    <a:pt x="1544" y="646"/>
                  </a:lnTo>
                  <a:lnTo>
                    <a:pt x="1551" y="642"/>
                  </a:lnTo>
                  <a:lnTo>
                    <a:pt x="1557" y="638"/>
                  </a:lnTo>
                  <a:lnTo>
                    <a:pt x="1563" y="634"/>
                  </a:lnTo>
                  <a:lnTo>
                    <a:pt x="1567" y="630"/>
                  </a:lnTo>
                  <a:lnTo>
                    <a:pt x="1575" y="624"/>
                  </a:lnTo>
                  <a:lnTo>
                    <a:pt x="1581" y="620"/>
                  </a:lnTo>
                  <a:lnTo>
                    <a:pt x="1587" y="618"/>
                  </a:lnTo>
                  <a:lnTo>
                    <a:pt x="1595" y="608"/>
                  </a:lnTo>
                  <a:lnTo>
                    <a:pt x="1605" y="600"/>
                  </a:lnTo>
                  <a:lnTo>
                    <a:pt x="1611" y="590"/>
                  </a:lnTo>
                  <a:lnTo>
                    <a:pt x="1619" y="583"/>
                  </a:lnTo>
                  <a:lnTo>
                    <a:pt x="1623" y="573"/>
                  </a:lnTo>
                  <a:lnTo>
                    <a:pt x="1626" y="565"/>
                  </a:lnTo>
                  <a:lnTo>
                    <a:pt x="1626" y="557"/>
                  </a:lnTo>
                  <a:lnTo>
                    <a:pt x="1628" y="549"/>
                  </a:lnTo>
                  <a:lnTo>
                    <a:pt x="1624" y="539"/>
                  </a:lnTo>
                  <a:lnTo>
                    <a:pt x="1623" y="529"/>
                  </a:lnTo>
                  <a:lnTo>
                    <a:pt x="1619" y="519"/>
                  </a:lnTo>
                  <a:lnTo>
                    <a:pt x="1617" y="510"/>
                  </a:lnTo>
                  <a:lnTo>
                    <a:pt x="1611" y="498"/>
                  </a:lnTo>
                  <a:lnTo>
                    <a:pt x="1607" y="488"/>
                  </a:lnTo>
                  <a:lnTo>
                    <a:pt x="1601" y="476"/>
                  </a:lnTo>
                  <a:lnTo>
                    <a:pt x="1597" y="466"/>
                  </a:lnTo>
                  <a:lnTo>
                    <a:pt x="1593" y="454"/>
                  </a:lnTo>
                  <a:lnTo>
                    <a:pt x="1587" y="444"/>
                  </a:lnTo>
                  <a:lnTo>
                    <a:pt x="1583" y="433"/>
                  </a:lnTo>
                  <a:lnTo>
                    <a:pt x="1581" y="425"/>
                  </a:lnTo>
                  <a:lnTo>
                    <a:pt x="1579" y="415"/>
                  </a:lnTo>
                  <a:lnTo>
                    <a:pt x="1579" y="405"/>
                  </a:lnTo>
                  <a:lnTo>
                    <a:pt x="1579" y="399"/>
                  </a:lnTo>
                  <a:lnTo>
                    <a:pt x="1583" y="391"/>
                  </a:lnTo>
                  <a:lnTo>
                    <a:pt x="1583" y="385"/>
                  </a:lnTo>
                  <a:lnTo>
                    <a:pt x="1585" y="379"/>
                  </a:lnTo>
                  <a:lnTo>
                    <a:pt x="1587" y="371"/>
                  </a:lnTo>
                  <a:lnTo>
                    <a:pt x="1589" y="365"/>
                  </a:lnTo>
                  <a:lnTo>
                    <a:pt x="1589" y="358"/>
                  </a:lnTo>
                  <a:lnTo>
                    <a:pt x="1589" y="352"/>
                  </a:lnTo>
                  <a:lnTo>
                    <a:pt x="1589" y="344"/>
                  </a:lnTo>
                  <a:lnTo>
                    <a:pt x="1589" y="338"/>
                  </a:lnTo>
                  <a:lnTo>
                    <a:pt x="1587" y="330"/>
                  </a:lnTo>
                  <a:lnTo>
                    <a:pt x="1585" y="322"/>
                  </a:lnTo>
                  <a:lnTo>
                    <a:pt x="1581" y="316"/>
                  </a:lnTo>
                  <a:lnTo>
                    <a:pt x="1579" y="310"/>
                  </a:lnTo>
                  <a:lnTo>
                    <a:pt x="1573" y="302"/>
                  </a:lnTo>
                  <a:lnTo>
                    <a:pt x="1567" y="296"/>
                  </a:lnTo>
                  <a:lnTo>
                    <a:pt x="1561" y="290"/>
                  </a:lnTo>
                  <a:lnTo>
                    <a:pt x="1555" y="283"/>
                  </a:lnTo>
                  <a:lnTo>
                    <a:pt x="1548" y="275"/>
                  </a:lnTo>
                  <a:lnTo>
                    <a:pt x="1542" y="269"/>
                  </a:lnTo>
                  <a:lnTo>
                    <a:pt x="1536" y="261"/>
                  </a:lnTo>
                  <a:lnTo>
                    <a:pt x="1532" y="253"/>
                  </a:lnTo>
                  <a:lnTo>
                    <a:pt x="1526" y="245"/>
                  </a:lnTo>
                  <a:lnTo>
                    <a:pt x="1522" y="235"/>
                  </a:lnTo>
                  <a:lnTo>
                    <a:pt x="1520" y="227"/>
                  </a:lnTo>
                  <a:lnTo>
                    <a:pt x="1516" y="219"/>
                  </a:lnTo>
                  <a:lnTo>
                    <a:pt x="1514" y="210"/>
                  </a:lnTo>
                  <a:lnTo>
                    <a:pt x="1510" y="202"/>
                  </a:lnTo>
                  <a:lnTo>
                    <a:pt x="1508" y="192"/>
                  </a:lnTo>
                  <a:lnTo>
                    <a:pt x="1506" y="184"/>
                  </a:lnTo>
                  <a:lnTo>
                    <a:pt x="1502" y="176"/>
                  </a:lnTo>
                  <a:lnTo>
                    <a:pt x="1498" y="168"/>
                  </a:lnTo>
                  <a:lnTo>
                    <a:pt x="1496" y="160"/>
                  </a:lnTo>
                  <a:lnTo>
                    <a:pt x="1494" y="152"/>
                  </a:lnTo>
                  <a:lnTo>
                    <a:pt x="1488" y="144"/>
                  </a:lnTo>
                  <a:lnTo>
                    <a:pt x="1482" y="135"/>
                  </a:lnTo>
                  <a:lnTo>
                    <a:pt x="1474" y="125"/>
                  </a:lnTo>
                  <a:lnTo>
                    <a:pt x="1467" y="115"/>
                  </a:lnTo>
                  <a:lnTo>
                    <a:pt x="1461" y="109"/>
                  </a:lnTo>
                  <a:lnTo>
                    <a:pt x="1453" y="103"/>
                  </a:lnTo>
                  <a:lnTo>
                    <a:pt x="1447" y="99"/>
                  </a:lnTo>
                  <a:lnTo>
                    <a:pt x="1441" y="93"/>
                  </a:lnTo>
                  <a:lnTo>
                    <a:pt x="1433" y="87"/>
                  </a:lnTo>
                  <a:lnTo>
                    <a:pt x="1427" y="81"/>
                  </a:lnTo>
                  <a:lnTo>
                    <a:pt x="1419" y="77"/>
                  </a:lnTo>
                  <a:lnTo>
                    <a:pt x="1411" y="73"/>
                  </a:lnTo>
                  <a:lnTo>
                    <a:pt x="1403" y="65"/>
                  </a:lnTo>
                  <a:lnTo>
                    <a:pt x="1394" y="61"/>
                  </a:lnTo>
                  <a:lnTo>
                    <a:pt x="1386" y="58"/>
                  </a:lnTo>
                  <a:lnTo>
                    <a:pt x="1378" y="54"/>
                  </a:lnTo>
                  <a:lnTo>
                    <a:pt x="1366" y="50"/>
                  </a:lnTo>
                  <a:lnTo>
                    <a:pt x="1358" y="46"/>
                  </a:lnTo>
                  <a:lnTo>
                    <a:pt x="1346" y="44"/>
                  </a:lnTo>
                  <a:lnTo>
                    <a:pt x="1338" y="42"/>
                  </a:lnTo>
                  <a:lnTo>
                    <a:pt x="1326" y="38"/>
                  </a:lnTo>
                  <a:lnTo>
                    <a:pt x="1317" y="38"/>
                  </a:lnTo>
                  <a:lnTo>
                    <a:pt x="1305" y="36"/>
                  </a:lnTo>
                  <a:lnTo>
                    <a:pt x="1295" y="36"/>
                  </a:lnTo>
                  <a:lnTo>
                    <a:pt x="1289" y="34"/>
                  </a:lnTo>
                  <a:lnTo>
                    <a:pt x="1281" y="34"/>
                  </a:lnTo>
                  <a:lnTo>
                    <a:pt x="1275" y="34"/>
                  </a:lnTo>
                  <a:lnTo>
                    <a:pt x="1271" y="36"/>
                  </a:lnTo>
                  <a:lnTo>
                    <a:pt x="1265" y="36"/>
                  </a:lnTo>
                  <a:lnTo>
                    <a:pt x="1259" y="36"/>
                  </a:lnTo>
                  <a:lnTo>
                    <a:pt x="1253" y="36"/>
                  </a:lnTo>
                  <a:lnTo>
                    <a:pt x="1247" y="38"/>
                  </a:lnTo>
                  <a:lnTo>
                    <a:pt x="1242" y="38"/>
                  </a:lnTo>
                  <a:lnTo>
                    <a:pt x="1236" y="40"/>
                  </a:lnTo>
                  <a:lnTo>
                    <a:pt x="1230" y="40"/>
                  </a:lnTo>
                  <a:lnTo>
                    <a:pt x="1224" y="42"/>
                  </a:lnTo>
                  <a:lnTo>
                    <a:pt x="1216" y="42"/>
                  </a:lnTo>
                  <a:lnTo>
                    <a:pt x="1212" y="42"/>
                  </a:lnTo>
                  <a:lnTo>
                    <a:pt x="1206" y="44"/>
                  </a:lnTo>
                  <a:lnTo>
                    <a:pt x="1200" y="46"/>
                  </a:lnTo>
                  <a:lnTo>
                    <a:pt x="1188" y="48"/>
                  </a:lnTo>
                  <a:lnTo>
                    <a:pt x="1178" y="52"/>
                  </a:lnTo>
                  <a:lnTo>
                    <a:pt x="1169" y="54"/>
                  </a:lnTo>
                  <a:lnTo>
                    <a:pt x="1159" y="58"/>
                  </a:lnTo>
                  <a:lnTo>
                    <a:pt x="1149" y="60"/>
                  </a:lnTo>
                  <a:lnTo>
                    <a:pt x="1139" y="61"/>
                  </a:lnTo>
                  <a:lnTo>
                    <a:pt x="1129" y="65"/>
                  </a:lnTo>
                  <a:lnTo>
                    <a:pt x="1121" y="67"/>
                  </a:lnTo>
                  <a:lnTo>
                    <a:pt x="1113" y="71"/>
                  </a:lnTo>
                  <a:lnTo>
                    <a:pt x="1103" y="75"/>
                  </a:lnTo>
                  <a:lnTo>
                    <a:pt x="1096" y="77"/>
                  </a:lnTo>
                  <a:lnTo>
                    <a:pt x="1090" y="81"/>
                  </a:lnTo>
                  <a:lnTo>
                    <a:pt x="1080" y="83"/>
                  </a:lnTo>
                  <a:lnTo>
                    <a:pt x="1072" y="87"/>
                  </a:lnTo>
                  <a:lnTo>
                    <a:pt x="1064" y="89"/>
                  </a:lnTo>
                  <a:lnTo>
                    <a:pt x="1058" y="93"/>
                  </a:lnTo>
                  <a:lnTo>
                    <a:pt x="1050" y="95"/>
                  </a:lnTo>
                  <a:lnTo>
                    <a:pt x="1044" y="99"/>
                  </a:lnTo>
                  <a:lnTo>
                    <a:pt x="1036" y="101"/>
                  </a:lnTo>
                  <a:lnTo>
                    <a:pt x="1030" y="105"/>
                  </a:lnTo>
                  <a:lnTo>
                    <a:pt x="1024" y="105"/>
                  </a:lnTo>
                  <a:lnTo>
                    <a:pt x="1017" y="109"/>
                  </a:lnTo>
                  <a:lnTo>
                    <a:pt x="1011" y="109"/>
                  </a:lnTo>
                  <a:lnTo>
                    <a:pt x="1005" y="113"/>
                  </a:lnTo>
                  <a:lnTo>
                    <a:pt x="999" y="115"/>
                  </a:lnTo>
                  <a:lnTo>
                    <a:pt x="993" y="117"/>
                  </a:lnTo>
                  <a:lnTo>
                    <a:pt x="987" y="117"/>
                  </a:lnTo>
                  <a:lnTo>
                    <a:pt x="983" y="119"/>
                  </a:lnTo>
                  <a:lnTo>
                    <a:pt x="975" y="119"/>
                  </a:lnTo>
                  <a:lnTo>
                    <a:pt x="969" y="119"/>
                  </a:lnTo>
                  <a:lnTo>
                    <a:pt x="963" y="119"/>
                  </a:lnTo>
                  <a:lnTo>
                    <a:pt x="959" y="121"/>
                  </a:lnTo>
                  <a:lnTo>
                    <a:pt x="947" y="119"/>
                  </a:lnTo>
                  <a:lnTo>
                    <a:pt x="938" y="119"/>
                  </a:lnTo>
                  <a:lnTo>
                    <a:pt x="932" y="117"/>
                  </a:lnTo>
                  <a:lnTo>
                    <a:pt x="924" y="115"/>
                  </a:lnTo>
                  <a:lnTo>
                    <a:pt x="920" y="113"/>
                  </a:lnTo>
                  <a:lnTo>
                    <a:pt x="914" y="111"/>
                  </a:lnTo>
                  <a:lnTo>
                    <a:pt x="902" y="109"/>
                  </a:lnTo>
                  <a:lnTo>
                    <a:pt x="892" y="105"/>
                  </a:lnTo>
                  <a:lnTo>
                    <a:pt x="886" y="103"/>
                  </a:lnTo>
                  <a:lnTo>
                    <a:pt x="880" y="101"/>
                  </a:lnTo>
                  <a:lnTo>
                    <a:pt x="874" y="99"/>
                  </a:lnTo>
                  <a:lnTo>
                    <a:pt x="869" y="97"/>
                  </a:lnTo>
                  <a:lnTo>
                    <a:pt x="863" y="95"/>
                  </a:lnTo>
                  <a:lnTo>
                    <a:pt x="857" y="93"/>
                  </a:lnTo>
                  <a:lnTo>
                    <a:pt x="851" y="91"/>
                  </a:lnTo>
                  <a:lnTo>
                    <a:pt x="845" y="91"/>
                  </a:lnTo>
                  <a:lnTo>
                    <a:pt x="837" y="89"/>
                  </a:lnTo>
                  <a:lnTo>
                    <a:pt x="831" y="89"/>
                  </a:lnTo>
                  <a:lnTo>
                    <a:pt x="825" y="87"/>
                  </a:lnTo>
                  <a:lnTo>
                    <a:pt x="817" y="87"/>
                  </a:lnTo>
                  <a:lnTo>
                    <a:pt x="811" y="87"/>
                  </a:lnTo>
                  <a:lnTo>
                    <a:pt x="803" y="87"/>
                  </a:lnTo>
                  <a:lnTo>
                    <a:pt x="795" y="87"/>
                  </a:lnTo>
                  <a:lnTo>
                    <a:pt x="790" y="89"/>
                  </a:lnTo>
                  <a:lnTo>
                    <a:pt x="782" y="89"/>
                  </a:lnTo>
                  <a:lnTo>
                    <a:pt x="774" y="89"/>
                  </a:lnTo>
                  <a:lnTo>
                    <a:pt x="768" y="89"/>
                  </a:lnTo>
                  <a:lnTo>
                    <a:pt x="762" y="91"/>
                  </a:lnTo>
                  <a:lnTo>
                    <a:pt x="754" y="93"/>
                  </a:lnTo>
                  <a:lnTo>
                    <a:pt x="748" y="95"/>
                  </a:lnTo>
                  <a:lnTo>
                    <a:pt x="742" y="97"/>
                  </a:lnTo>
                  <a:lnTo>
                    <a:pt x="736" y="101"/>
                  </a:lnTo>
                  <a:lnTo>
                    <a:pt x="730" y="103"/>
                  </a:lnTo>
                  <a:lnTo>
                    <a:pt x="724" y="105"/>
                  </a:lnTo>
                  <a:lnTo>
                    <a:pt x="718" y="107"/>
                  </a:lnTo>
                  <a:lnTo>
                    <a:pt x="711" y="109"/>
                  </a:lnTo>
                  <a:lnTo>
                    <a:pt x="701" y="115"/>
                  </a:lnTo>
                  <a:lnTo>
                    <a:pt x="691" y="121"/>
                  </a:lnTo>
                  <a:lnTo>
                    <a:pt x="683" y="123"/>
                  </a:lnTo>
                  <a:lnTo>
                    <a:pt x="677" y="125"/>
                  </a:lnTo>
                  <a:lnTo>
                    <a:pt x="673" y="127"/>
                  </a:lnTo>
                  <a:lnTo>
                    <a:pt x="667" y="131"/>
                  </a:lnTo>
                  <a:lnTo>
                    <a:pt x="655" y="135"/>
                  </a:lnTo>
                  <a:lnTo>
                    <a:pt x="645" y="140"/>
                  </a:lnTo>
                  <a:lnTo>
                    <a:pt x="634" y="144"/>
                  </a:lnTo>
                  <a:lnTo>
                    <a:pt x="624" y="146"/>
                  </a:lnTo>
                  <a:lnTo>
                    <a:pt x="612" y="148"/>
                  </a:lnTo>
                  <a:lnTo>
                    <a:pt x="602" y="150"/>
                  </a:lnTo>
                  <a:lnTo>
                    <a:pt x="594" y="150"/>
                  </a:lnTo>
                  <a:lnTo>
                    <a:pt x="588" y="150"/>
                  </a:lnTo>
                  <a:lnTo>
                    <a:pt x="582" y="148"/>
                  </a:lnTo>
                  <a:lnTo>
                    <a:pt x="574" y="148"/>
                  </a:lnTo>
                  <a:lnTo>
                    <a:pt x="565" y="146"/>
                  </a:lnTo>
                  <a:lnTo>
                    <a:pt x="555" y="146"/>
                  </a:lnTo>
                  <a:lnTo>
                    <a:pt x="547" y="144"/>
                  </a:lnTo>
                  <a:lnTo>
                    <a:pt x="537" y="144"/>
                  </a:lnTo>
                  <a:lnTo>
                    <a:pt x="531" y="144"/>
                  </a:lnTo>
                  <a:lnTo>
                    <a:pt x="525" y="142"/>
                  </a:lnTo>
                  <a:lnTo>
                    <a:pt x="519" y="142"/>
                  </a:lnTo>
                  <a:lnTo>
                    <a:pt x="515" y="142"/>
                  </a:lnTo>
                  <a:lnTo>
                    <a:pt x="503" y="140"/>
                  </a:lnTo>
                  <a:lnTo>
                    <a:pt x="492" y="138"/>
                  </a:lnTo>
                  <a:lnTo>
                    <a:pt x="486" y="138"/>
                  </a:lnTo>
                  <a:lnTo>
                    <a:pt x="480" y="136"/>
                  </a:lnTo>
                  <a:lnTo>
                    <a:pt x="474" y="135"/>
                  </a:lnTo>
                  <a:lnTo>
                    <a:pt x="468" y="135"/>
                  </a:lnTo>
                  <a:lnTo>
                    <a:pt x="462" y="135"/>
                  </a:lnTo>
                  <a:lnTo>
                    <a:pt x="456" y="135"/>
                  </a:lnTo>
                  <a:lnTo>
                    <a:pt x="450" y="135"/>
                  </a:lnTo>
                  <a:lnTo>
                    <a:pt x="444" y="135"/>
                  </a:lnTo>
                  <a:lnTo>
                    <a:pt x="438" y="133"/>
                  </a:lnTo>
                  <a:lnTo>
                    <a:pt x="432" y="133"/>
                  </a:lnTo>
                  <a:lnTo>
                    <a:pt x="426" y="131"/>
                  </a:lnTo>
                  <a:lnTo>
                    <a:pt x="420" y="131"/>
                  </a:lnTo>
                  <a:lnTo>
                    <a:pt x="415" y="131"/>
                  </a:lnTo>
                  <a:lnTo>
                    <a:pt x="409" y="131"/>
                  </a:lnTo>
                  <a:lnTo>
                    <a:pt x="401" y="131"/>
                  </a:lnTo>
                  <a:lnTo>
                    <a:pt x="397" y="131"/>
                  </a:lnTo>
                  <a:lnTo>
                    <a:pt x="391" y="131"/>
                  </a:lnTo>
                  <a:lnTo>
                    <a:pt x="383" y="131"/>
                  </a:lnTo>
                  <a:lnTo>
                    <a:pt x="377" y="131"/>
                  </a:lnTo>
                  <a:lnTo>
                    <a:pt x="373" y="131"/>
                  </a:lnTo>
                  <a:lnTo>
                    <a:pt x="361" y="131"/>
                  </a:lnTo>
                  <a:lnTo>
                    <a:pt x="351" y="133"/>
                  </a:lnTo>
                  <a:lnTo>
                    <a:pt x="340" y="133"/>
                  </a:lnTo>
                  <a:lnTo>
                    <a:pt x="330" y="135"/>
                  </a:lnTo>
                  <a:lnTo>
                    <a:pt x="318" y="138"/>
                  </a:lnTo>
                  <a:lnTo>
                    <a:pt x="310" y="142"/>
                  </a:lnTo>
                  <a:lnTo>
                    <a:pt x="300" y="144"/>
                  </a:lnTo>
                  <a:lnTo>
                    <a:pt x="292" y="148"/>
                  </a:lnTo>
                  <a:lnTo>
                    <a:pt x="284" y="152"/>
                  </a:lnTo>
                  <a:lnTo>
                    <a:pt x="278" y="160"/>
                  </a:lnTo>
                  <a:lnTo>
                    <a:pt x="270" y="164"/>
                  </a:lnTo>
                  <a:lnTo>
                    <a:pt x="265" y="168"/>
                  </a:lnTo>
                  <a:lnTo>
                    <a:pt x="259" y="174"/>
                  </a:lnTo>
                  <a:lnTo>
                    <a:pt x="253" y="180"/>
                  </a:lnTo>
                  <a:lnTo>
                    <a:pt x="247" y="186"/>
                  </a:lnTo>
                  <a:lnTo>
                    <a:pt x="241" y="192"/>
                  </a:lnTo>
                  <a:lnTo>
                    <a:pt x="235" y="198"/>
                  </a:lnTo>
                  <a:lnTo>
                    <a:pt x="229" y="204"/>
                  </a:lnTo>
                  <a:lnTo>
                    <a:pt x="223" y="210"/>
                  </a:lnTo>
                  <a:lnTo>
                    <a:pt x="219" y="215"/>
                  </a:lnTo>
                  <a:lnTo>
                    <a:pt x="213" y="219"/>
                  </a:lnTo>
                  <a:lnTo>
                    <a:pt x="209" y="227"/>
                  </a:lnTo>
                  <a:lnTo>
                    <a:pt x="203" y="231"/>
                  </a:lnTo>
                  <a:lnTo>
                    <a:pt x="199" y="237"/>
                  </a:lnTo>
                  <a:lnTo>
                    <a:pt x="193" y="245"/>
                  </a:lnTo>
                  <a:lnTo>
                    <a:pt x="190" y="251"/>
                  </a:lnTo>
                  <a:lnTo>
                    <a:pt x="180" y="261"/>
                  </a:lnTo>
                  <a:lnTo>
                    <a:pt x="170" y="273"/>
                  </a:lnTo>
                  <a:lnTo>
                    <a:pt x="160" y="283"/>
                  </a:lnTo>
                  <a:lnTo>
                    <a:pt x="150" y="292"/>
                  </a:lnTo>
                  <a:lnTo>
                    <a:pt x="140" y="302"/>
                  </a:lnTo>
                  <a:lnTo>
                    <a:pt x="132" y="312"/>
                  </a:lnTo>
                  <a:lnTo>
                    <a:pt x="122" y="318"/>
                  </a:lnTo>
                  <a:lnTo>
                    <a:pt x="113" y="326"/>
                  </a:lnTo>
                  <a:lnTo>
                    <a:pt x="103" y="334"/>
                  </a:lnTo>
                  <a:lnTo>
                    <a:pt x="93" y="342"/>
                  </a:lnTo>
                  <a:lnTo>
                    <a:pt x="89" y="346"/>
                  </a:lnTo>
                  <a:lnTo>
                    <a:pt x="85" y="354"/>
                  </a:lnTo>
                  <a:lnTo>
                    <a:pt x="81" y="360"/>
                  </a:lnTo>
                  <a:lnTo>
                    <a:pt x="77" y="365"/>
                  </a:lnTo>
                  <a:lnTo>
                    <a:pt x="73" y="373"/>
                  </a:lnTo>
                  <a:lnTo>
                    <a:pt x="69" y="379"/>
                  </a:lnTo>
                  <a:lnTo>
                    <a:pt x="65" y="387"/>
                  </a:lnTo>
                  <a:lnTo>
                    <a:pt x="63" y="397"/>
                  </a:lnTo>
                  <a:lnTo>
                    <a:pt x="59" y="403"/>
                  </a:lnTo>
                  <a:lnTo>
                    <a:pt x="57" y="411"/>
                  </a:lnTo>
                  <a:lnTo>
                    <a:pt x="53" y="421"/>
                  </a:lnTo>
                  <a:lnTo>
                    <a:pt x="51" y="429"/>
                  </a:lnTo>
                  <a:lnTo>
                    <a:pt x="49" y="437"/>
                  </a:lnTo>
                  <a:lnTo>
                    <a:pt x="47" y="444"/>
                  </a:lnTo>
                  <a:lnTo>
                    <a:pt x="45" y="452"/>
                  </a:lnTo>
                  <a:lnTo>
                    <a:pt x="43" y="462"/>
                  </a:lnTo>
                  <a:lnTo>
                    <a:pt x="41" y="470"/>
                  </a:lnTo>
                  <a:lnTo>
                    <a:pt x="39" y="480"/>
                  </a:lnTo>
                  <a:lnTo>
                    <a:pt x="39" y="488"/>
                  </a:lnTo>
                  <a:lnTo>
                    <a:pt x="39" y="496"/>
                  </a:lnTo>
                  <a:lnTo>
                    <a:pt x="38" y="504"/>
                  </a:lnTo>
                  <a:lnTo>
                    <a:pt x="38" y="512"/>
                  </a:lnTo>
                  <a:lnTo>
                    <a:pt x="38" y="519"/>
                  </a:lnTo>
                  <a:lnTo>
                    <a:pt x="38" y="527"/>
                  </a:lnTo>
                  <a:lnTo>
                    <a:pt x="36" y="533"/>
                  </a:lnTo>
                  <a:lnTo>
                    <a:pt x="36" y="541"/>
                  </a:lnTo>
                  <a:lnTo>
                    <a:pt x="38" y="547"/>
                  </a:lnTo>
                  <a:lnTo>
                    <a:pt x="38" y="555"/>
                  </a:lnTo>
                  <a:lnTo>
                    <a:pt x="38" y="565"/>
                  </a:lnTo>
                  <a:lnTo>
                    <a:pt x="39" y="577"/>
                  </a:lnTo>
                  <a:lnTo>
                    <a:pt x="41" y="587"/>
                  </a:lnTo>
                  <a:lnTo>
                    <a:pt x="45" y="596"/>
                  </a:lnTo>
                  <a:lnTo>
                    <a:pt x="47" y="606"/>
                  </a:lnTo>
                  <a:lnTo>
                    <a:pt x="49" y="616"/>
                  </a:lnTo>
                  <a:lnTo>
                    <a:pt x="53" y="624"/>
                  </a:lnTo>
                  <a:lnTo>
                    <a:pt x="59" y="634"/>
                  </a:lnTo>
                  <a:lnTo>
                    <a:pt x="61" y="640"/>
                  </a:lnTo>
                  <a:lnTo>
                    <a:pt x="67" y="648"/>
                  </a:lnTo>
                  <a:lnTo>
                    <a:pt x="71" y="656"/>
                  </a:lnTo>
                  <a:lnTo>
                    <a:pt x="77" y="663"/>
                  </a:lnTo>
                  <a:lnTo>
                    <a:pt x="83" y="669"/>
                  </a:lnTo>
                  <a:lnTo>
                    <a:pt x="89" y="677"/>
                  </a:lnTo>
                  <a:lnTo>
                    <a:pt x="95" y="683"/>
                  </a:lnTo>
                  <a:lnTo>
                    <a:pt x="105" y="689"/>
                  </a:lnTo>
                  <a:lnTo>
                    <a:pt x="111" y="695"/>
                  </a:lnTo>
                  <a:lnTo>
                    <a:pt x="116" y="699"/>
                  </a:lnTo>
                  <a:lnTo>
                    <a:pt x="124" y="703"/>
                  </a:lnTo>
                  <a:lnTo>
                    <a:pt x="130" y="707"/>
                  </a:lnTo>
                  <a:lnTo>
                    <a:pt x="134" y="711"/>
                  </a:lnTo>
                  <a:lnTo>
                    <a:pt x="140" y="715"/>
                  </a:lnTo>
                  <a:lnTo>
                    <a:pt x="146" y="719"/>
                  </a:lnTo>
                  <a:lnTo>
                    <a:pt x="152" y="725"/>
                  </a:lnTo>
                  <a:lnTo>
                    <a:pt x="156" y="729"/>
                  </a:lnTo>
                  <a:lnTo>
                    <a:pt x="160" y="735"/>
                  </a:lnTo>
                  <a:lnTo>
                    <a:pt x="164" y="740"/>
                  </a:lnTo>
                  <a:lnTo>
                    <a:pt x="168" y="746"/>
                  </a:lnTo>
                  <a:lnTo>
                    <a:pt x="172" y="752"/>
                  </a:lnTo>
                  <a:lnTo>
                    <a:pt x="176" y="762"/>
                  </a:lnTo>
                  <a:lnTo>
                    <a:pt x="176" y="766"/>
                  </a:lnTo>
                  <a:lnTo>
                    <a:pt x="180" y="772"/>
                  </a:lnTo>
                  <a:lnTo>
                    <a:pt x="180" y="778"/>
                  </a:lnTo>
                  <a:lnTo>
                    <a:pt x="184" y="784"/>
                  </a:lnTo>
                  <a:lnTo>
                    <a:pt x="188" y="794"/>
                  </a:lnTo>
                  <a:lnTo>
                    <a:pt x="190" y="806"/>
                  </a:lnTo>
                  <a:lnTo>
                    <a:pt x="191" y="812"/>
                  </a:lnTo>
                  <a:lnTo>
                    <a:pt x="193" y="817"/>
                  </a:lnTo>
                  <a:lnTo>
                    <a:pt x="195" y="823"/>
                  </a:lnTo>
                  <a:lnTo>
                    <a:pt x="199" y="829"/>
                  </a:lnTo>
                  <a:lnTo>
                    <a:pt x="203" y="837"/>
                  </a:lnTo>
                  <a:lnTo>
                    <a:pt x="209" y="849"/>
                  </a:lnTo>
                  <a:lnTo>
                    <a:pt x="215" y="857"/>
                  </a:lnTo>
                  <a:lnTo>
                    <a:pt x="223" y="869"/>
                  </a:lnTo>
                  <a:lnTo>
                    <a:pt x="229" y="875"/>
                  </a:lnTo>
                  <a:lnTo>
                    <a:pt x="237" y="883"/>
                  </a:lnTo>
                  <a:lnTo>
                    <a:pt x="247" y="890"/>
                  </a:lnTo>
                  <a:lnTo>
                    <a:pt x="257" y="896"/>
                  </a:lnTo>
                  <a:lnTo>
                    <a:pt x="265" y="900"/>
                  </a:lnTo>
                  <a:lnTo>
                    <a:pt x="276" y="906"/>
                  </a:lnTo>
                  <a:lnTo>
                    <a:pt x="282" y="906"/>
                  </a:lnTo>
                  <a:lnTo>
                    <a:pt x="288" y="908"/>
                  </a:lnTo>
                  <a:lnTo>
                    <a:pt x="294" y="910"/>
                  </a:lnTo>
                  <a:lnTo>
                    <a:pt x="302" y="912"/>
                  </a:lnTo>
                  <a:lnTo>
                    <a:pt x="306" y="912"/>
                  </a:lnTo>
                  <a:lnTo>
                    <a:pt x="312" y="912"/>
                  </a:lnTo>
                  <a:lnTo>
                    <a:pt x="318" y="912"/>
                  </a:lnTo>
                  <a:lnTo>
                    <a:pt x="326" y="912"/>
                  </a:lnTo>
                  <a:lnTo>
                    <a:pt x="330" y="912"/>
                  </a:lnTo>
                  <a:lnTo>
                    <a:pt x="336" y="910"/>
                  </a:lnTo>
                  <a:lnTo>
                    <a:pt x="341" y="910"/>
                  </a:lnTo>
                  <a:lnTo>
                    <a:pt x="347" y="910"/>
                  </a:lnTo>
                  <a:lnTo>
                    <a:pt x="357" y="906"/>
                  </a:lnTo>
                  <a:lnTo>
                    <a:pt x="369" y="904"/>
                  </a:lnTo>
                  <a:lnTo>
                    <a:pt x="379" y="902"/>
                  </a:lnTo>
                  <a:lnTo>
                    <a:pt x="391" y="900"/>
                  </a:lnTo>
                  <a:lnTo>
                    <a:pt x="401" y="896"/>
                  </a:lnTo>
                  <a:lnTo>
                    <a:pt x="411" y="894"/>
                  </a:lnTo>
                  <a:lnTo>
                    <a:pt x="420" y="892"/>
                  </a:lnTo>
                  <a:lnTo>
                    <a:pt x="430" y="892"/>
                  </a:lnTo>
                  <a:lnTo>
                    <a:pt x="440" y="890"/>
                  </a:lnTo>
                  <a:lnTo>
                    <a:pt x="452" y="892"/>
                  </a:lnTo>
                  <a:lnTo>
                    <a:pt x="462" y="892"/>
                  </a:lnTo>
                  <a:lnTo>
                    <a:pt x="474" y="896"/>
                  </a:lnTo>
                  <a:lnTo>
                    <a:pt x="478" y="898"/>
                  </a:lnTo>
                  <a:lnTo>
                    <a:pt x="482" y="900"/>
                  </a:lnTo>
                  <a:lnTo>
                    <a:pt x="488" y="902"/>
                  </a:lnTo>
                  <a:lnTo>
                    <a:pt x="495" y="906"/>
                  </a:lnTo>
                  <a:lnTo>
                    <a:pt x="501" y="910"/>
                  </a:lnTo>
                  <a:lnTo>
                    <a:pt x="507" y="912"/>
                  </a:lnTo>
                  <a:lnTo>
                    <a:pt x="513" y="916"/>
                  </a:lnTo>
                  <a:lnTo>
                    <a:pt x="521" y="920"/>
                  </a:lnTo>
                  <a:lnTo>
                    <a:pt x="527" y="924"/>
                  </a:lnTo>
                  <a:lnTo>
                    <a:pt x="533" y="926"/>
                  </a:lnTo>
                  <a:lnTo>
                    <a:pt x="539" y="932"/>
                  </a:lnTo>
                  <a:lnTo>
                    <a:pt x="547" y="936"/>
                  </a:lnTo>
                  <a:lnTo>
                    <a:pt x="553" y="940"/>
                  </a:lnTo>
                  <a:lnTo>
                    <a:pt x="559" y="944"/>
                  </a:lnTo>
                  <a:lnTo>
                    <a:pt x="567" y="948"/>
                  </a:lnTo>
                  <a:lnTo>
                    <a:pt x="574" y="954"/>
                  </a:lnTo>
                  <a:lnTo>
                    <a:pt x="580" y="958"/>
                  </a:lnTo>
                  <a:lnTo>
                    <a:pt x="586" y="962"/>
                  </a:lnTo>
                  <a:lnTo>
                    <a:pt x="592" y="965"/>
                  </a:lnTo>
                  <a:lnTo>
                    <a:pt x="600" y="969"/>
                  </a:lnTo>
                  <a:lnTo>
                    <a:pt x="606" y="973"/>
                  </a:lnTo>
                  <a:lnTo>
                    <a:pt x="614" y="977"/>
                  </a:lnTo>
                  <a:lnTo>
                    <a:pt x="620" y="981"/>
                  </a:lnTo>
                  <a:lnTo>
                    <a:pt x="628" y="985"/>
                  </a:lnTo>
                  <a:lnTo>
                    <a:pt x="632" y="987"/>
                  </a:lnTo>
                  <a:lnTo>
                    <a:pt x="638" y="989"/>
                  </a:lnTo>
                  <a:lnTo>
                    <a:pt x="643" y="993"/>
                  </a:lnTo>
                  <a:lnTo>
                    <a:pt x="649" y="997"/>
                  </a:lnTo>
                  <a:lnTo>
                    <a:pt x="659" y="1001"/>
                  </a:lnTo>
                  <a:lnTo>
                    <a:pt x="671" y="1005"/>
                  </a:lnTo>
                  <a:lnTo>
                    <a:pt x="679" y="1005"/>
                  </a:lnTo>
                  <a:lnTo>
                    <a:pt x="687" y="1007"/>
                  </a:lnTo>
                  <a:lnTo>
                    <a:pt x="697" y="1007"/>
                  </a:lnTo>
                  <a:lnTo>
                    <a:pt x="705" y="1009"/>
                  </a:lnTo>
                  <a:lnTo>
                    <a:pt x="715" y="1009"/>
                  </a:lnTo>
                  <a:lnTo>
                    <a:pt x="722" y="1009"/>
                  </a:lnTo>
                  <a:lnTo>
                    <a:pt x="732" y="1009"/>
                  </a:lnTo>
                  <a:lnTo>
                    <a:pt x="742" y="1011"/>
                  </a:lnTo>
                  <a:lnTo>
                    <a:pt x="750" y="1009"/>
                  </a:lnTo>
                  <a:lnTo>
                    <a:pt x="758" y="1009"/>
                  </a:lnTo>
                  <a:lnTo>
                    <a:pt x="766" y="1009"/>
                  </a:lnTo>
                  <a:lnTo>
                    <a:pt x="774" y="1009"/>
                  </a:lnTo>
                  <a:lnTo>
                    <a:pt x="782" y="1009"/>
                  </a:lnTo>
                  <a:lnTo>
                    <a:pt x="790" y="1009"/>
                  </a:lnTo>
                  <a:lnTo>
                    <a:pt x="797" y="1009"/>
                  </a:lnTo>
                  <a:lnTo>
                    <a:pt x="805" y="1009"/>
                  </a:lnTo>
                  <a:lnTo>
                    <a:pt x="811" y="1007"/>
                  </a:lnTo>
                  <a:lnTo>
                    <a:pt x="817" y="1007"/>
                  </a:lnTo>
                  <a:lnTo>
                    <a:pt x="825" y="1007"/>
                  </a:lnTo>
                  <a:lnTo>
                    <a:pt x="831" y="1009"/>
                  </a:lnTo>
                  <a:lnTo>
                    <a:pt x="835" y="1009"/>
                  </a:lnTo>
                  <a:lnTo>
                    <a:pt x="841" y="1011"/>
                  </a:lnTo>
                  <a:lnTo>
                    <a:pt x="845" y="1013"/>
                  </a:lnTo>
                  <a:lnTo>
                    <a:pt x="849" y="1017"/>
                  </a:lnTo>
                  <a:lnTo>
                    <a:pt x="851" y="1023"/>
                  </a:lnTo>
                  <a:lnTo>
                    <a:pt x="851" y="1029"/>
                  </a:lnTo>
                  <a:lnTo>
                    <a:pt x="847" y="1031"/>
                  </a:lnTo>
                  <a:lnTo>
                    <a:pt x="841" y="1035"/>
                  </a:lnTo>
                  <a:lnTo>
                    <a:pt x="835" y="1039"/>
                  </a:lnTo>
                  <a:lnTo>
                    <a:pt x="829" y="1042"/>
                  </a:lnTo>
                  <a:close/>
                </a:path>
              </a:pathLst>
            </a:custGeom>
            <a:solidFill>
              <a:srgbClr val="9999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9" name="Google Shape;1219;p113"/>
            <p:cNvSpPr/>
            <p:nvPr/>
          </p:nvSpPr>
          <p:spPr>
            <a:xfrm>
              <a:off x="2101" y="2281"/>
              <a:ext cx="168" cy="183"/>
            </a:xfrm>
            <a:custGeom>
              <a:rect b="b" l="l" r="r" t="t"/>
              <a:pathLst>
                <a:path extrusionOk="0" h="183" w="168">
                  <a:moveTo>
                    <a:pt x="81" y="140"/>
                  </a:moveTo>
                  <a:lnTo>
                    <a:pt x="81" y="144"/>
                  </a:lnTo>
                  <a:lnTo>
                    <a:pt x="85" y="150"/>
                  </a:lnTo>
                  <a:lnTo>
                    <a:pt x="89" y="156"/>
                  </a:lnTo>
                  <a:lnTo>
                    <a:pt x="93" y="164"/>
                  </a:lnTo>
                  <a:lnTo>
                    <a:pt x="101" y="171"/>
                  </a:lnTo>
                  <a:lnTo>
                    <a:pt x="113" y="181"/>
                  </a:lnTo>
                  <a:lnTo>
                    <a:pt x="117" y="181"/>
                  </a:lnTo>
                  <a:lnTo>
                    <a:pt x="123" y="183"/>
                  </a:lnTo>
                  <a:lnTo>
                    <a:pt x="129" y="183"/>
                  </a:lnTo>
                  <a:lnTo>
                    <a:pt x="135" y="183"/>
                  </a:lnTo>
                  <a:lnTo>
                    <a:pt x="141" y="181"/>
                  </a:lnTo>
                  <a:lnTo>
                    <a:pt x="148" y="177"/>
                  </a:lnTo>
                  <a:lnTo>
                    <a:pt x="154" y="171"/>
                  </a:lnTo>
                  <a:lnTo>
                    <a:pt x="162" y="168"/>
                  </a:lnTo>
                  <a:lnTo>
                    <a:pt x="166" y="160"/>
                  </a:lnTo>
                  <a:lnTo>
                    <a:pt x="168" y="152"/>
                  </a:lnTo>
                  <a:lnTo>
                    <a:pt x="168" y="146"/>
                  </a:lnTo>
                  <a:lnTo>
                    <a:pt x="166" y="140"/>
                  </a:lnTo>
                  <a:lnTo>
                    <a:pt x="162" y="134"/>
                  </a:lnTo>
                  <a:lnTo>
                    <a:pt x="158" y="128"/>
                  </a:lnTo>
                  <a:lnTo>
                    <a:pt x="150" y="122"/>
                  </a:lnTo>
                  <a:lnTo>
                    <a:pt x="146" y="118"/>
                  </a:lnTo>
                  <a:lnTo>
                    <a:pt x="141" y="112"/>
                  </a:lnTo>
                  <a:lnTo>
                    <a:pt x="135" y="108"/>
                  </a:lnTo>
                  <a:lnTo>
                    <a:pt x="129" y="102"/>
                  </a:lnTo>
                  <a:lnTo>
                    <a:pt x="127" y="98"/>
                  </a:lnTo>
                  <a:lnTo>
                    <a:pt x="123" y="95"/>
                  </a:lnTo>
                  <a:lnTo>
                    <a:pt x="123" y="91"/>
                  </a:lnTo>
                  <a:lnTo>
                    <a:pt x="125" y="85"/>
                  </a:lnTo>
                  <a:lnTo>
                    <a:pt x="133" y="83"/>
                  </a:lnTo>
                  <a:lnTo>
                    <a:pt x="137" y="77"/>
                  </a:lnTo>
                  <a:lnTo>
                    <a:pt x="143" y="73"/>
                  </a:lnTo>
                  <a:lnTo>
                    <a:pt x="146" y="67"/>
                  </a:lnTo>
                  <a:lnTo>
                    <a:pt x="152" y="61"/>
                  </a:lnTo>
                  <a:lnTo>
                    <a:pt x="158" y="49"/>
                  </a:lnTo>
                  <a:lnTo>
                    <a:pt x="164" y="39"/>
                  </a:lnTo>
                  <a:lnTo>
                    <a:pt x="162" y="33"/>
                  </a:lnTo>
                  <a:lnTo>
                    <a:pt x="162" y="27"/>
                  </a:lnTo>
                  <a:lnTo>
                    <a:pt x="160" y="21"/>
                  </a:lnTo>
                  <a:lnTo>
                    <a:pt x="158" y="18"/>
                  </a:lnTo>
                  <a:lnTo>
                    <a:pt x="154" y="14"/>
                  </a:lnTo>
                  <a:lnTo>
                    <a:pt x="148" y="10"/>
                  </a:lnTo>
                  <a:lnTo>
                    <a:pt x="141" y="6"/>
                  </a:lnTo>
                  <a:lnTo>
                    <a:pt x="135" y="6"/>
                  </a:lnTo>
                  <a:lnTo>
                    <a:pt x="123" y="2"/>
                  </a:lnTo>
                  <a:lnTo>
                    <a:pt x="115" y="2"/>
                  </a:lnTo>
                  <a:lnTo>
                    <a:pt x="103" y="0"/>
                  </a:lnTo>
                  <a:lnTo>
                    <a:pt x="95" y="0"/>
                  </a:lnTo>
                  <a:lnTo>
                    <a:pt x="83" y="0"/>
                  </a:lnTo>
                  <a:lnTo>
                    <a:pt x="73" y="0"/>
                  </a:lnTo>
                  <a:lnTo>
                    <a:pt x="64" y="2"/>
                  </a:lnTo>
                  <a:lnTo>
                    <a:pt x="54" y="4"/>
                  </a:lnTo>
                  <a:lnTo>
                    <a:pt x="46" y="8"/>
                  </a:lnTo>
                  <a:lnTo>
                    <a:pt x="36" y="12"/>
                  </a:lnTo>
                  <a:lnTo>
                    <a:pt x="28" y="18"/>
                  </a:lnTo>
                  <a:lnTo>
                    <a:pt x="22" y="25"/>
                  </a:lnTo>
                  <a:lnTo>
                    <a:pt x="18" y="29"/>
                  </a:lnTo>
                  <a:lnTo>
                    <a:pt x="14" y="35"/>
                  </a:lnTo>
                  <a:lnTo>
                    <a:pt x="10" y="39"/>
                  </a:lnTo>
                  <a:lnTo>
                    <a:pt x="8" y="45"/>
                  </a:lnTo>
                  <a:lnTo>
                    <a:pt x="6" y="51"/>
                  </a:lnTo>
                  <a:lnTo>
                    <a:pt x="6" y="57"/>
                  </a:lnTo>
                  <a:lnTo>
                    <a:pt x="4" y="65"/>
                  </a:lnTo>
                  <a:lnTo>
                    <a:pt x="4" y="73"/>
                  </a:lnTo>
                  <a:lnTo>
                    <a:pt x="2" y="79"/>
                  </a:lnTo>
                  <a:lnTo>
                    <a:pt x="0" y="87"/>
                  </a:lnTo>
                  <a:lnTo>
                    <a:pt x="0" y="93"/>
                  </a:lnTo>
                  <a:lnTo>
                    <a:pt x="0" y="100"/>
                  </a:lnTo>
                  <a:lnTo>
                    <a:pt x="0" y="104"/>
                  </a:lnTo>
                  <a:lnTo>
                    <a:pt x="0" y="110"/>
                  </a:lnTo>
                  <a:lnTo>
                    <a:pt x="0" y="116"/>
                  </a:lnTo>
                  <a:lnTo>
                    <a:pt x="0" y="122"/>
                  </a:lnTo>
                  <a:lnTo>
                    <a:pt x="0" y="130"/>
                  </a:lnTo>
                  <a:lnTo>
                    <a:pt x="2" y="138"/>
                  </a:lnTo>
                  <a:lnTo>
                    <a:pt x="4" y="144"/>
                  </a:lnTo>
                  <a:lnTo>
                    <a:pt x="8" y="150"/>
                  </a:lnTo>
                  <a:lnTo>
                    <a:pt x="12" y="156"/>
                  </a:lnTo>
                  <a:lnTo>
                    <a:pt x="22" y="160"/>
                  </a:lnTo>
                  <a:lnTo>
                    <a:pt x="26" y="158"/>
                  </a:lnTo>
                  <a:lnTo>
                    <a:pt x="30" y="158"/>
                  </a:lnTo>
                  <a:lnTo>
                    <a:pt x="36" y="156"/>
                  </a:lnTo>
                  <a:lnTo>
                    <a:pt x="44" y="156"/>
                  </a:lnTo>
                  <a:lnTo>
                    <a:pt x="52" y="150"/>
                  </a:lnTo>
                  <a:lnTo>
                    <a:pt x="62" y="148"/>
                  </a:lnTo>
                  <a:lnTo>
                    <a:pt x="68" y="144"/>
                  </a:lnTo>
                  <a:lnTo>
                    <a:pt x="73" y="142"/>
                  </a:lnTo>
                  <a:lnTo>
                    <a:pt x="79" y="140"/>
                  </a:lnTo>
                  <a:lnTo>
                    <a:pt x="81" y="140"/>
                  </a:lnTo>
                  <a:close/>
                </a:path>
              </a:pathLst>
            </a:custGeom>
            <a:solidFill>
              <a:srgbClr val="B3B3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0" name="Google Shape;1220;p113"/>
            <p:cNvSpPr/>
            <p:nvPr/>
          </p:nvSpPr>
          <p:spPr>
            <a:xfrm>
              <a:off x="2599" y="2119"/>
              <a:ext cx="128" cy="335"/>
            </a:xfrm>
            <a:custGeom>
              <a:rect b="b" l="l" r="r" t="t"/>
              <a:pathLst>
                <a:path extrusionOk="0" h="335" w="128">
                  <a:moveTo>
                    <a:pt x="93" y="24"/>
                  </a:moveTo>
                  <a:lnTo>
                    <a:pt x="89" y="14"/>
                  </a:lnTo>
                  <a:lnTo>
                    <a:pt x="87" y="8"/>
                  </a:lnTo>
                  <a:lnTo>
                    <a:pt x="83" y="2"/>
                  </a:lnTo>
                  <a:lnTo>
                    <a:pt x="79" y="0"/>
                  </a:lnTo>
                  <a:lnTo>
                    <a:pt x="69" y="0"/>
                  </a:lnTo>
                  <a:lnTo>
                    <a:pt x="59" y="6"/>
                  </a:lnTo>
                  <a:lnTo>
                    <a:pt x="53" y="12"/>
                  </a:lnTo>
                  <a:lnTo>
                    <a:pt x="49" y="18"/>
                  </a:lnTo>
                  <a:lnTo>
                    <a:pt x="41" y="28"/>
                  </a:lnTo>
                  <a:lnTo>
                    <a:pt x="37" y="37"/>
                  </a:lnTo>
                  <a:lnTo>
                    <a:pt x="33" y="43"/>
                  </a:lnTo>
                  <a:lnTo>
                    <a:pt x="31" y="49"/>
                  </a:lnTo>
                  <a:lnTo>
                    <a:pt x="27" y="57"/>
                  </a:lnTo>
                  <a:lnTo>
                    <a:pt x="25" y="65"/>
                  </a:lnTo>
                  <a:lnTo>
                    <a:pt x="22" y="71"/>
                  </a:lnTo>
                  <a:lnTo>
                    <a:pt x="20" y="79"/>
                  </a:lnTo>
                  <a:lnTo>
                    <a:pt x="18" y="87"/>
                  </a:lnTo>
                  <a:lnTo>
                    <a:pt x="16" y="97"/>
                  </a:lnTo>
                  <a:lnTo>
                    <a:pt x="12" y="103"/>
                  </a:lnTo>
                  <a:lnTo>
                    <a:pt x="10" y="112"/>
                  </a:lnTo>
                  <a:lnTo>
                    <a:pt x="8" y="118"/>
                  </a:lnTo>
                  <a:lnTo>
                    <a:pt x="8" y="128"/>
                  </a:lnTo>
                  <a:lnTo>
                    <a:pt x="6" y="134"/>
                  </a:lnTo>
                  <a:lnTo>
                    <a:pt x="4" y="142"/>
                  </a:lnTo>
                  <a:lnTo>
                    <a:pt x="4" y="148"/>
                  </a:lnTo>
                  <a:lnTo>
                    <a:pt x="4" y="156"/>
                  </a:lnTo>
                  <a:lnTo>
                    <a:pt x="2" y="162"/>
                  </a:lnTo>
                  <a:lnTo>
                    <a:pt x="0" y="170"/>
                  </a:lnTo>
                  <a:lnTo>
                    <a:pt x="0" y="178"/>
                  </a:lnTo>
                  <a:lnTo>
                    <a:pt x="2" y="183"/>
                  </a:lnTo>
                  <a:lnTo>
                    <a:pt x="2" y="191"/>
                  </a:lnTo>
                  <a:lnTo>
                    <a:pt x="2" y="197"/>
                  </a:lnTo>
                  <a:lnTo>
                    <a:pt x="4" y="203"/>
                  </a:lnTo>
                  <a:lnTo>
                    <a:pt x="6" y="211"/>
                  </a:lnTo>
                  <a:lnTo>
                    <a:pt x="6" y="217"/>
                  </a:lnTo>
                  <a:lnTo>
                    <a:pt x="8" y="223"/>
                  </a:lnTo>
                  <a:lnTo>
                    <a:pt x="8" y="229"/>
                  </a:lnTo>
                  <a:lnTo>
                    <a:pt x="12" y="235"/>
                  </a:lnTo>
                  <a:lnTo>
                    <a:pt x="14" y="241"/>
                  </a:lnTo>
                  <a:lnTo>
                    <a:pt x="16" y="247"/>
                  </a:lnTo>
                  <a:lnTo>
                    <a:pt x="20" y="253"/>
                  </a:lnTo>
                  <a:lnTo>
                    <a:pt x="24" y="258"/>
                  </a:lnTo>
                  <a:lnTo>
                    <a:pt x="29" y="268"/>
                  </a:lnTo>
                  <a:lnTo>
                    <a:pt x="39" y="280"/>
                  </a:lnTo>
                  <a:lnTo>
                    <a:pt x="43" y="286"/>
                  </a:lnTo>
                  <a:lnTo>
                    <a:pt x="49" y="292"/>
                  </a:lnTo>
                  <a:lnTo>
                    <a:pt x="55" y="298"/>
                  </a:lnTo>
                  <a:lnTo>
                    <a:pt x="61" y="304"/>
                  </a:lnTo>
                  <a:lnTo>
                    <a:pt x="71" y="312"/>
                  </a:lnTo>
                  <a:lnTo>
                    <a:pt x="81" y="320"/>
                  </a:lnTo>
                  <a:lnTo>
                    <a:pt x="89" y="326"/>
                  </a:lnTo>
                  <a:lnTo>
                    <a:pt x="99" y="332"/>
                  </a:lnTo>
                  <a:lnTo>
                    <a:pt x="104" y="333"/>
                  </a:lnTo>
                  <a:lnTo>
                    <a:pt x="110" y="335"/>
                  </a:lnTo>
                  <a:lnTo>
                    <a:pt x="116" y="335"/>
                  </a:lnTo>
                  <a:lnTo>
                    <a:pt x="122" y="335"/>
                  </a:lnTo>
                  <a:lnTo>
                    <a:pt x="124" y="333"/>
                  </a:lnTo>
                  <a:lnTo>
                    <a:pt x="126" y="330"/>
                  </a:lnTo>
                  <a:lnTo>
                    <a:pt x="126" y="326"/>
                  </a:lnTo>
                  <a:lnTo>
                    <a:pt x="128" y="320"/>
                  </a:lnTo>
                  <a:lnTo>
                    <a:pt x="126" y="312"/>
                  </a:lnTo>
                  <a:lnTo>
                    <a:pt x="124" y="304"/>
                  </a:lnTo>
                  <a:lnTo>
                    <a:pt x="120" y="294"/>
                  </a:lnTo>
                  <a:lnTo>
                    <a:pt x="116" y="286"/>
                  </a:lnTo>
                  <a:lnTo>
                    <a:pt x="112" y="280"/>
                  </a:lnTo>
                  <a:lnTo>
                    <a:pt x="108" y="274"/>
                  </a:lnTo>
                  <a:lnTo>
                    <a:pt x="106" y="268"/>
                  </a:lnTo>
                  <a:lnTo>
                    <a:pt x="102" y="262"/>
                  </a:lnTo>
                  <a:lnTo>
                    <a:pt x="97" y="251"/>
                  </a:lnTo>
                  <a:lnTo>
                    <a:pt x="93" y="241"/>
                  </a:lnTo>
                  <a:lnTo>
                    <a:pt x="89" y="235"/>
                  </a:lnTo>
                  <a:lnTo>
                    <a:pt x="85" y="229"/>
                  </a:lnTo>
                  <a:lnTo>
                    <a:pt x="83" y="223"/>
                  </a:lnTo>
                  <a:lnTo>
                    <a:pt x="81" y="217"/>
                  </a:lnTo>
                  <a:lnTo>
                    <a:pt x="79" y="211"/>
                  </a:lnTo>
                  <a:lnTo>
                    <a:pt x="77" y="205"/>
                  </a:lnTo>
                  <a:lnTo>
                    <a:pt x="75" y="199"/>
                  </a:lnTo>
                  <a:lnTo>
                    <a:pt x="75" y="195"/>
                  </a:lnTo>
                  <a:lnTo>
                    <a:pt x="73" y="187"/>
                  </a:lnTo>
                  <a:lnTo>
                    <a:pt x="71" y="181"/>
                  </a:lnTo>
                  <a:lnTo>
                    <a:pt x="69" y="178"/>
                  </a:lnTo>
                  <a:lnTo>
                    <a:pt x="69" y="172"/>
                  </a:lnTo>
                  <a:lnTo>
                    <a:pt x="67" y="160"/>
                  </a:lnTo>
                  <a:lnTo>
                    <a:pt x="67" y="150"/>
                  </a:lnTo>
                  <a:lnTo>
                    <a:pt x="67" y="140"/>
                  </a:lnTo>
                  <a:lnTo>
                    <a:pt x="71" y="130"/>
                  </a:lnTo>
                  <a:lnTo>
                    <a:pt x="75" y="120"/>
                  </a:lnTo>
                  <a:lnTo>
                    <a:pt x="81" y="112"/>
                  </a:lnTo>
                  <a:lnTo>
                    <a:pt x="85" y="103"/>
                  </a:lnTo>
                  <a:lnTo>
                    <a:pt x="89" y="97"/>
                  </a:lnTo>
                  <a:lnTo>
                    <a:pt x="93" y="89"/>
                  </a:lnTo>
                  <a:lnTo>
                    <a:pt x="97" y="83"/>
                  </a:lnTo>
                  <a:lnTo>
                    <a:pt x="97" y="77"/>
                  </a:lnTo>
                  <a:lnTo>
                    <a:pt x="99" y="71"/>
                  </a:lnTo>
                  <a:lnTo>
                    <a:pt x="99" y="65"/>
                  </a:lnTo>
                  <a:lnTo>
                    <a:pt x="101" y="61"/>
                  </a:lnTo>
                  <a:lnTo>
                    <a:pt x="99" y="51"/>
                  </a:lnTo>
                  <a:lnTo>
                    <a:pt x="97" y="43"/>
                  </a:lnTo>
                  <a:lnTo>
                    <a:pt x="95" y="33"/>
                  </a:lnTo>
                  <a:lnTo>
                    <a:pt x="93" y="24"/>
                  </a:lnTo>
                  <a:close/>
                </a:path>
              </a:pathLst>
            </a:custGeom>
            <a:solidFill>
              <a:srgbClr val="7DB81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1" name="Google Shape;1221;p113"/>
            <p:cNvSpPr/>
            <p:nvPr/>
          </p:nvSpPr>
          <p:spPr>
            <a:xfrm>
              <a:off x="1726" y="2421"/>
              <a:ext cx="324" cy="126"/>
            </a:xfrm>
            <a:custGeom>
              <a:rect b="b" l="l" r="r" t="t"/>
              <a:pathLst>
                <a:path extrusionOk="0" h="126" w="324">
                  <a:moveTo>
                    <a:pt x="32" y="4"/>
                  </a:moveTo>
                  <a:lnTo>
                    <a:pt x="24" y="0"/>
                  </a:lnTo>
                  <a:lnTo>
                    <a:pt x="14" y="0"/>
                  </a:lnTo>
                  <a:lnTo>
                    <a:pt x="8" y="6"/>
                  </a:lnTo>
                  <a:lnTo>
                    <a:pt x="4" y="16"/>
                  </a:lnTo>
                  <a:lnTo>
                    <a:pt x="0" y="22"/>
                  </a:lnTo>
                  <a:lnTo>
                    <a:pt x="0" y="28"/>
                  </a:lnTo>
                  <a:lnTo>
                    <a:pt x="0" y="33"/>
                  </a:lnTo>
                  <a:lnTo>
                    <a:pt x="2" y="43"/>
                  </a:lnTo>
                  <a:lnTo>
                    <a:pt x="2" y="49"/>
                  </a:lnTo>
                  <a:lnTo>
                    <a:pt x="6" y="59"/>
                  </a:lnTo>
                  <a:lnTo>
                    <a:pt x="10" y="69"/>
                  </a:lnTo>
                  <a:lnTo>
                    <a:pt x="16" y="77"/>
                  </a:lnTo>
                  <a:lnTo>
                    <a:pt x="22" y="85"/>
                  </a:lnTo>
                  <a:lnTo>
                    <a:pt x="30" y="93"/>
                  </a:lnTo>
                  <a:lnTo>
                    <a:pt x="38" y="99"/>
                  </a:lnTo>
                  <a:lnTo>
                    <a:pt x="50" y="106"/>
                  </a:lnTo>
                  <a:lnTo>
                    <a:pt x="56" y="108"/>
                  </a:lnTo>
                  <a:lnTo>
                    <a:pt x="62" y="110"/>
                  </a:lnTo>
                  <a:lnTo>
                    <a:pt x="68" y="112"/>
                  </a:lnTo>
                  <a:lnTo>
                    <a:pt x="73" y="116"/>
                  </a:lnTo>
                  <a:lnTo>
                    <a:pt x="79" y="116"/>
                  </a:lnTo>
                  <a:lnTo>
                    <a:pt x="87" y="118"/>
                  </a:lnTo>
                  <a:lnTo>
                    <a:pt x="95" y="120"/>
                  </a:lnTo>
                  <a:lnTo>
                    <a:pt x="103" y="124"/>
                  </a:lnTo>
                  <a:lnTo>
                    <a:pt x="109" y="124"/>
                  </a:lnTo>
                  <a:lnTo>
                    <a:pt x="117" y="124"/>
                  </a:lnTo>
                  <a:lnTo>
                    <a:pt x="125" y="124"/>
                  </a:lnTo>
                  <a:lnTo>
                    <a:pt x="133" y="126"/>
                  </a:lnTo>
                  <a:lnTo>
                    <a:pt x="141" y="126"/>
                  </a:lnTo>
                  <a:lnTo>
                    <a:pt x="148" y="126"/>
                  </a:lnTo>
                  <a:lnTo>
                    <a:pt x="156" y="126"/>
                  </a:lnTo>
                  <a:lnTo>
                    <a:pt x="164" y="126"/>
                  </a:lnTo>
                  <a:lnTo>
                    <a:pt x="172" y="124"/>
                  </a:lnTo>
                  <a:lnTo>
                    <a:pt x="180" y="124"/>
                  </a:lnTo>
                  <a:lnTo>
                    <a:pt x="188" y="120"/>
                  </a:lnTo>
                  <a:lnTo>
                    <a:pt x="196" y="120"/>
                  </a:lnTo>
                  <a:lnTo>
                    <a:pt x="204" y="118"/>
                  </a:lnTo>
                  <a:lnTo>
                    <a:pt x="214" y="116"/>
                  </a:lnTo>
                  <a:lnTo>
                    <a:pt x="221" y="114"/>
                  </a:lnTo>
                  <a:lnTo>
                    <a:pt x="229" y="114"/>
                  </a:lnTo>
                  <a:lnTo>
                    <a:pt x="237" y="110"/>
                  </a:lnTo>
                  <a:lnTo>
                    <a:pt x="245" y="108"/>
                  </a:lnTo>
                  <a:lnTo>
                    <a:pt x="251" y="106"/>
                  </a:lnTo>
                  <a:lnTo>
                    <a:pt x="259" y="103"/>
                  </a:lnTo>
                  <a:lnTo>
                    <a:pt x="265" y="101"/>
                  </a:lnTo>
                  <a:lnTo>
                    <a:pt x="271" y="97"/>
                  </a:lnTo>
                  <a:lnTo>
                    <a:pt x="277" y="95"/>
                  </a:lnTo>
                  <a:lnTo>
                    <a:pt x="285" y="93"/>
                  </a:lnTo>
                  <a:lnTo>
                    <a:pt x="294" y="87"/>
                  </a:lnTo>
                  <a:lnTo>
                    <a:pt x="304" y="79"/>
                  </a:lnTo>
                  <a:lnTo>
                    <a:pt x="312" y="73"/>
                  </a:lnTo>
                  <a:lnTo>
                    <a:pt x="318" y="69"/>
                  </a:lnTo>
                  <a:lnTo>
                    <a:pt x="322" y="63"/>
                  </a:lnTo>
                  <a:lnTo>
                    <a:pt x="324" y="55"/>
                  </a:lnTo>
                  <a:lnTo>
                    <a:pt x="324" y="49"/>
                  </a:lnTo>
                  <a:lnTo>
                    <a:pt x="324" y="45"/>
                  </a:lnTo>
                  <a:lnTo>
                    <a:pt x="320" y="37"/>
                  </a:lnTo>
                  <a:lnTo>
                    <a:pt x="314" y="33"/>
                  </a:lnTo>
                  <a:lnTo>
                    <a:pt x="308" y="30"/>
                  </a:lnTo>
                  <a:lnTo>
                    <a:pt x="304" y="28"/>
                  </a:lnTo>
                  <a:lnTo>
                    <a:pt x="298" y="26"/>
                  </a:lnTo>
                  <a:lnTo>
                    <a:pt x="294" y="24"/>
                  </a:lnTo>
                  <a:lnTo>
                    <a:pt x="289" y="22"/>
                  </a:lnTo>
                  <a:lnTo>
                    <a:pt x="281" y="20"/>
                  </a:lnTo>
                  <a:lnTo>
                    <a:pt x="275" y="18"/>
                  </a:lnTo>
                  <a:lnTo>
                    <a:pt x="269" y="16"/>
                  </a:lnTo>
                  <a:lnTo>
                    <a:pt x="263" y="16"/>
                  </a:lnTo>
                  <a:lnTo>
                    <a:pt x="257" y="16"/>
                  </a:lnTo>
                  <a:lnTo>
                    <a:pt x="251" y="16"/>
                  </a:lnTo>
                  <a:lnTo>
                    <a:pt x="245" y="16"/>
                  </a:lnTo>
                  <a:lnTo>
                    <a:pt x="239" y="16"/>
                  </a:lnTo>
                  <a:lnTo>
                    <a:pt x="233" y="16"/>
                  </a:lnTo>
                  <a:lnTo>
                    <a:pt x="227" y="16"/>
                  </a:lnTo>
                  <a:lnTo>
                    <a:pt x="223" y="18"/>
                  </a:lnTo>
                  <a:lnTo>
                    <a:pt x="218" y="20"/>
                  </a:lnTo>
                  <a:lnTo>
                    <a:pt x="210" y="22"/>
                  </a:lnTo>
                  <a:lnTo>
                    <a:pt x="206" y="22"/>
                  </a:lnTo>
                  <a:lnTo>
                    <a:pt x="200" y="24"/>
                  </a:lnTo>
                  <a:lnTo>
                    <a:pt x="194" y="26"/>
                  </a:lnTo>
                  <a:lnTo>
                    <a:pt x="188" y="26"/>
                  </a:lnTo>
                  <a:lnTo>
                    <a:pt x="182" y="28"/>
                  </a:lnTo>
                  <a:lnTo>
                    <a:pt x="178" y="30"/>
                  </a:lnTo>
                  <a:lnTo>
                    <a:pt x="170" y="30"/>
                  </a:lnTo>
                  <a:lnTo>
                    <a:pt x="164" y="31"/>
                  </a:lnTo>
                  <a:lnTo>
                    <a:pt x="160" y="33"/>
                  </a:lnTo>
                  <a:lnTo>
                    <a:pt x="154" y="35"/>
                  </a:lnTo>
                  <a:lnTo>
                    <a:pt x="148" y="35"/>
                  </a:lnTo>
                  <a:lnTo>
                    <a:pt x="143" y="35"/>
                  </a:lnTo>
                  <a:lnTo>
                    <a:pt x="137" y="37"/>
                  </a:lnTo>
                  <a:lnTo>
                    <a:pt x="133" y="37"/>
                  </a:lnTo>
                  <a:lnTo>
                    <a:pt x="121" y="37"/>
                  </a:lnTo>
                  <a:lnTo>
                    <a:pt x="111" y="37"/>
                  </a:lnTo>
                  <a:lnTo>
                    <a:pt x="103" y="35"/>
                  </a:lnTo>
                  <a:lnTo>
                    <a:pt x="99" y="35"/>
                  </a:lnTo>
                  <a:lnTo>
                    <a:pt x="93" y="33"/>
                  </a:lnTo>
                  <a:lnTo>
                    <a:pt x="89" y="33"/>
                  </a:lnTo>
                  <a:lnTo>
                    <a:pt x="79" y="31"/>
                  </a:lnTo>
                  <a:lnTo>
                    <a:pt x="73" y="31"/>
                  </a:lnTo>
                  <a:lnTo>
                    <a:pt x="68" y="28"/>
                  </a:lnTo>
                  <a:lnTo>
                    <a:pt x="64" y="28"/>
                  </a:lnTo>
                  <a:lnTo>
                    <a:pt x="60" y="26"/>
                  </a:lnTo>
                  <a:lnTo>
                    <a:pt x="56" y="24"/>
                  </a:lnTo>
                  <a:lnTo>
                    <a:pt x="50" y="20"/>
                  </a:lnTo>
                  <a:lnTo>
                    <a:pt x="46" y="14"/>
                  </a:lnTo>
                  <a:lnTo>
                    <a:pt x="38" y="10"/>
                  </a:lnTo>
                  <a:lnTo>
                    <a:pt x="32" y="4"/>
                  </a:lnTo>
                  <a:close/>
                </a:path>
              </a:pathLst>
            </a:custGeom>
            <a:solidFill>
              <a:srgbClr val="7DB81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2" name="Google Shape;1222;p113"/>
            <p:cNvSpPr/>
            <p:nvPr/>
          </p:nvSpPr>
          <p:spPr>
            <a:xfrm>
              <a:off x="2246" y="2606"/>
              <a:ext cx="106" cy="267"/>
            </a:xfrm>
            <a:custGeom>
              <a:rect b="b" l="l" r="r" t="t"/>
              <a:pathLst>
                <a:path extrusionOk="0" h="267" w="106">
                  <a:moveTo>
                    <a:pt x="23" y="162"/>
                  </a:moveTo>
                  <a:lnTo>
                    <a:pt x="23" y="152"/>
                  </a:lnTo>
                  <a:lnTo>
                    <a:pt x="23" y="143"/>
                  </a:lnTo>
                  <a:lnTo>
                    <a:pt x="23" y="137"/>
                  </a:lnTo>
                  <a:lnTo>
                    <a:pt x="23" y="129"/>
                  </a:lnTo>
                  <a:lnTo>
                    <a:pt x="23" y="123"/>
                  </a:lnTo>
                  <a:lnTo>
                    <a:pt x="25" y="119"/>
                  </a:lnTo>
                  <a:lnTo>
                    <a:pt x="23" y="113"/>
                  </a:lnTo>
                  <a:lnTo>
                    <a:pt x="23" y="105"/>
                  </a:lnTo>
                  <a:lnTo>
                    <a:pt x="23" y="99"/>
                  </a:lnTo>
                  <a:lnTo>
                    <a:pt x="23" y="93"/>
                  </a:lnTo>
                  <a:lnTo>
                    <a:pt x="23" y="87"/>
                  </a:lnTo>
                  <a:lnTo>
                    <a:pt x="23" y="81"/>
                  </a:lnTo>
                  <a:lnTo>
                    <a:pt x="23" y="75"/>
                  </a:lnTo>
                  <a:lnTo>
                    <a:pt x="23" y="70"/>
                  </a:lnTo>
                  <a:lnTo>
                    <a:pt x="23" y="62"/>
                  </a:lnTo>
                  <a:lnTo>
                    <a:pt x="23" y="56"/>
                  </a:lnTo>
                  <a:lnTo>
                    <a:pt x="23" y="50"/>
                  </a:lnTo>
                  <a:lnTo>
                    <a:pt x="23" y="44"/>
                  </a:lnTo>
                  <a:lnTo>
                    <a:pt x="23" y="38"/>
                  </a:lnTo>
                  <a:lnTo>
                    <a:pt x="23" y="34"/>
                  </a:lnTo>
                  <a:lnTo>
                    <a:pt x="23" y="28"/>
                  </a:lnTo>
                  <a:lnTo>
                    <a:pt x="25" y="24"/>
                  </a:lnTo>
                  <a:lnTo>
                    <a:pt x="27" y="14"/>
                  </a:lnTo>
                  <a:lnTo>
                    <a:pt x="31" y="10"/>
                  </a:lnTo>
                  <a:lnTo>
                    <a:pt x="33" y="4"/>
                  </a:lnTo>
                  <a:lnTo>
                    <a:pt x="39" y="2"/>
                  </a:lnTo>
                  <a:lnTo>
                    <a:pt x="43" y="0"/>
                  </a:lnTo>
                  <a:lnTo>
                    <a:pt x="51" y="2"/>
                  </a:lnTo>
                  <a:lnTo>
                    <a:pt x="57" y="6"/>
                  </a:lnTo>
                  <a:lnTo>
                    <a:pt x="63" y="12"/>
                  </a:lnTo>
                  <a:lnTo>
                    <a:pt x="69" y="18"/>
                  </a:lnTo>
                  <a:lnTo>
                    <a:pt x="76" y="28"/>
                  </a:lnTo>
                  <a:lnTo>
                    <a:pt x="80" y="34"/>
                  </a:lnTo>
                  <a:lnTo>
                    <a:pt x="82" y="40"/>
                  </a:lnTo>
                  <a:lnTo>
                    <a:pt x="86" y="46"/>
                  </a:lnTo>
                  <a:lnTo>
                    <a:pt x="90" y="52"/>
                  </a:lnTo>
                  <a:lnTo>
                    <a:pt x="92" y="58"/>
                  </a:lnTo>
                  <a:lnTo>
                    <a:pt x="94" y="64"/>
                  </a:lnTo>
                  <a:lnTo>
                    <a:pt x="96" y="71"/>
                  </a:lnTo>
                  <a:lnTo>
                    <a:pt x="100" y="77"/>
                  </a:lnTo>
                  <a:lnTo>
                    <a:pt x="100" y="83"/>
                  </a:lnTo>
                  <a:lnTo>
                    <a:pt x="102" y="91"/>
                  </a:lnTo>
                  <a:lnTo>
                    <a:pt x="104" y="99"/>
                  </a:lnTo>
                  <a:lnTo>
                    <a:pt x="106" y="107"/>
                  </a:lnTo>
                  <a:lnTo>
                    <a:pt x="106" y="113"/>
                  </a:lnTo>
                  <a:lnTo>
                    <a:pt x="106" y="121"/>
                  </a:lnTo>
                  <a:lnTo>
                    <a:pt x="106" y="127"/>
                  </a:lnTo>
                  <a:lnTo>
                    <a:pt x="106" y="137"/>
                  </a:lnTo>
                  <a:lnTo>
                    <a:pt x="106" y="143"/>
                  </a:lnTo>
                  <a:lnTo>
                    <a:pt x="104" y="150"/>
                  </a:lnTo>
                  <a:lnTo>
                    <a:pt x="102" y="158"/>
                  </a:lnTo>
                  <a:lnTo>
                    <a:pt x="102" y="166"/>
                  </a:lnTo>
                  <a:lnTo>
                    <a:pt x="98" y="172"/>
                  </a:lnTo>
                  <a:lnTo>
                    <a:pt x="96" y="178"/>
                  </a:lnTo>
                  <a:lnTo>
                    <a:pt x="92" y="184"/>
                  </a:lnTo>
                  <a:lnTo>
                    <a:pt x="90" y="192"/>
                  </a:lnTo>
                  <a:lnTo>
                    <a:pt x="88" y="198"/>
                  </a:lnTo>
                  <a:lnTo>
                    <a:pt x="86" y="204"/>
                  </a:lnTo>
                  <a:lnTo>
                    <a:pt x="82" y="210"/>
                  </a:lnTo>
                  <a:lnTo>
                    <a:pt x="80" y="216"/>
                  </a:lnTo>
                  <a:lnTo>
                    <a:pt x="75" y="225"/>
                  </a:lnTo>
                  <a:lnTo>
                    <a:pt x="69" y="235"/>
                  </a:lnTo>
                  <a:lnTo>
                    <a:pt x="65" y="245"/>
                  </a:lnTo>
                  <a:lnTo>
                    <a:pt x="59" y="253"/>
                  </a:lnTo>
                  <a:lnTo>
                    <a:pt x="53" y="257"/>
                  </a:lnTo>
                  <a:lnTo>
                    <a:pt x="49" y="263"/>
                  </a:lnTo>
                  <a:lnTo>
                    <a:pt x="41" y="265"/>
                  </a:lnTo>
                  <a:lnTo>
                    <a:pt x="37" y="267"/>
                  </a:lnTo>
                  <a:lnTo>
                    <a:pt x="31" y="267"/>
                  </a:lnTo>
                  <a:lnTo>
                    <a:pt x="25" y="263"/>
                  </a:lnTo>
                  <a:lnTo>
                    <a:pt x="19" y="259"/>
                  </a:lnTo>
                  <a:lnTo>
                    <a:pt x="15" y="253"/>
                  </a:lnTo>
                  <a:lnTo>
                    <a:pt x="9" y="245"/>
                  </a:lnTo>
                  <a:lnTo>
                    <a:pt x="3" y="237"/>
                  </a:lnTo>
                  <a:lnTo>
                    <a:pt x="1" y="231"/>
                  </a:lnTo>
                  <a:lnTo>
                    <a:pt x="1" y="225"/>
                  </a:lnTo>
                  <a:lnTo>
                    <a:pt x="0" y="218"/>
                  </a:lnTo>
                  <a:lnTo>
                    <a:pt x="1" y="212"/>
                  </a:lnTo>
                  <a:lnTo>
                    <a:pt x="1" y="208"/>
                  </a:lnTo>
                  <a:lnTo>
                    <a:pt x="3" y="202"/>
                  </a:lnTo>
                  <a:lnTo>
                    <a:pt x="9" y="192"/>
                  </a:lnTo>
                  <a:lnTo>
                    <a:pt x="13" y="182"/>
                  </a:lnTo>
                  <a:lnTo>
                    <a:pt x="19" y="172"/>
                  </a:lnTo>
                  <a:lnTo>
                    <a:pt x="23" y="162"/>
                  </a:lnTo>
                  <a:close/>
                </a:path>
              </a:pathLst>
            </a:custGeom>
            <a:solidFill>
              <a:srgbClr val="7DB81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3" name="Google Shape;1223;p113"/>
            <p:cNvSpPr/>
            <p:nvPr/>
          </p:nvSpPr>
          <p:spPr>
            <a:xfrm>
              <a:off x="2013" y="2541"/>
              <a:ext cx="177" cy="215"/>
            </a:xfrm>
            <a:custGeom>
              <a:rect b="b" l="l" r="r" t="t"/>
              <a:pathLst>
                <a:path extrusionOk="0" h="215" w="177">
                  <a:moveTo>
                    <a:pt x="152" y="121"/>
                  </a:moveTo>
                  <a:lnTo>
                    <a:pt x="158" y="117"/>
                  </a:lnTo>
                  <a:lnTo>
                    <a:pt x="163" y="111"/>
                  </a:lnTo>
                  <a:lnTo>
                    <a:pt x="169" y="105"/>
                  </a:lnTo>
                  <a:lnTo>
                    <a:pt x="173" y="99"/>
                  </a:lnTo>
                  <a:lnTo>
                    <a:pt x="175" y="89"/>
                  </a:lnTo>
                  <a:lnTo>
                    <a:pt x="177" y="81"/>
                  </a:lnTo>
                  <a:lnTo>
                    <a:pt x="177" y="73"/>
                  </a:lnTo>
                  <a:lnTo>
                    <a:pt x="177" y="65"/>
                  </a:lnTo>
                  <a:lnTo>
                    <a:pt x="173" y="56"/>
                  </a:lnTo>
                  <a:lnTo>
                    <a:pt x="169" y="46"/>
                  </a:lnTo>
                  <a:lnTo>
                    <a:pt x="165" y="38"/>
                  </a:lnTo>
                  <a:lnTo>
                    <a:pt x="161" y="30"/>
                  </a:lnTo>
                  <a:lnTo>
                    <a:pt x="154" y="20"/>
                  </a:lnTo>
                  <a:lnTo>
                    <a:pt x="144" y="14"/>
                  </a:lnTo>
                  <a:lnTo>
                    <a:pt x="136" y="8"/>
                  </a:lnTo>
                  <a:lnTo>
                    <a:pt x="126" y="6"/>
                  </a:lnTo>
                  <a:lnTo>
                    <a:pt x="120" y="2"/>
                  </a:lnTo>
                  <a:lnTo>
                    <a:pt x="114" y="0"/>
                  </a:lnTo>
                  <a:lnTo>
                    <a:pt x="108" y="0"/>
                  </a:lnTo>
                  <a:lnTo>
                    <a:pt x="102" y="0"/>
                  </a:lnTo>
                  <a:lnTo>
                    <a:pt x="96" y="0"/>
                  </a:lnTo>
                  <a:lnTo>
                    <a:pt x="90" y="0"/>
                  </a:lnTo>
                  <a:lnTo>
                    <a:pt x="84" y="0"/>
                  </a:lnTo>
                  <a:lnTo>
                    <a:pt x="79" y="4"/>
                  </a:lnTo>
                  <a:lnTo>
                    <a:pt x="69" y="6"/>
                  </a:lnTo>
                  <a:lnTo>
                    <a:pt x="57" y="12"/>
                  </a:lnTo>
                  <a:lnTo>
                    <a:pt x="47" y="16"/>
                  </a:lnTo>
                  <a:lnTo>
                    <a:pt x="37" y="24"/>
                  </a:lnTo>
                  <a:lnTo>
                    <a:pt x="27" y="32"/>
                  </a:lnTo>
                  <a:lnTo>
                    <a:pt x="19" y="42"/>
                  </a:lnTo>
                  <a:lnTo>
                    <a:pt x="15" y="46"/>
                  </a:lnTo>
                  <a:lnTo>
                    <a:pt x="11" y="52"/>
                  </a:lnTo>
                  <a:lnTo>
                    <a:pt x="9" y="58"/>
                  </a:lnTo>
                  <a:lnTo>
                    <a:pt x="7" y="63"/>
                  </a:lnTo>
                  <a:lnTo>
                    <a:pt x="4" y="69"/>
                  </a:lnTo>
                  <a:lnTo>
                    <a:pt x="2" y="75"/>
                  </a:lnTo>
                  <a:lnTo>
                    <a:pt x="0" y="81"/>
                  </a:lnTo>
                  <a:lnTo>
                    <a:pt x="0" y="89"/>
                  </a:lnTo>
                  <a:lnTo>
                    <a:pt x="0" y="95"/>
                  </a:lnTo>
                  <a:lnTo>
                    <a:pt x="0" y="103"/>
                  </a:lnTo>
                  <a:lnTo>
                    <a:pt x="0" y="109"/>
                  </a:lnTo>
                  <a:lnTo>
                    <a:pt x="0" y="119"/>
                  </a:lnTo>
                  <a:lnTo>
                    <a:pt x="0" y="125"/>
                  </a:lnTo>
                  <a:lnTo>
                    <a:pt x="2" y="133"/>
                  </a:lnTo>
                  <a:lnTo>
                    <a:pt x="2" y="138"/>
                  </a:lnTo>
                  <a:lnTo>
                    <a:pt x="6" y="144"/>
                  </a:lnTo>
                  <a:lnTo>
                    <a:pt x="6" y="150"/>
                  </a:lnTo>
                  <a:lnTo>
                    <a:pt x="9" y="156"/>
                  </a:lnTo>
                  <a:lnTo>
                    <a:pt x="11" y="162"/>
                  </a:lnTo>
                  <a:lnTo>
                    <a:pt x="15" y="168"/>
                  </a:lnTo>
                  <a:lnTo>
                    <a:pt x="23" y="178"/>
                  </a:lnTo>
                  <a:lnTo>
                    <a:pt x="31" y="188"/>
                  </a:lnTo>
                  <a:lnTo>
                    <a:pt x="39" y="198"/>
                  </a:lnTo>
                  <a:lnTo>
                    <a:pt x="49" y="204"/>
                  </a:lnTo>
                  <a:lnTo>
                    <a:pt x="57" y="208"/>
                  </a:lnTo>
                  <a:lnTo>
                    <a:pt x="67" y="211"/>
                  </a:lnTo>
                  <a:lnTo>
                    <a:pt x="77" y="213"/>
                  </a:lnTo>
                  <a:lnTo>
                    <a:pt x="86" y="215"/>
                  </a:lnTo>
                  <a:lnTo>
                    <a:pt x="94" y="213"/>
                  </a:lnTo>
                  <a:lnTo>
                    <a:pt x="102" y="211"/>
                  </a:lnTo>
                  <a:lnTo>
                    <a:pt x="110" y="208"/>
                  </a:lnTo>
                  <a:lnTo>
                    <a:pt x="118" y="204"/>
                  </a:lnTo>
                  <a:lnTo>
                    <a:pt x="124" y="194"/>
                  </a:lnTo>
                  <a:lnTo>
                    <a:pt x="128" y="188"/>
                  </a:lnTo>
                  <a:lnTo>
                    <a:pt x="132" y="180"/>
                  </a:lnTo>
                  <a:lnTo>
                    <a:pt x="136" y="174"/>
                  </a:lnTo>
                  <a:lnTo>
                    <a:pt x="136" y="166"/>
                  </a:lnTo>
                  <a:lnTo>
                    <a:pt x="138" y="160"/>
                  </a:lnTo>
                  <a:lnTo>
                    <a:pt x="140" y="154"/>
                  </a:lnTo>
                  <a:lnTo>
                    <a:pt x="142" y="148"/>
                  </a:lnTo>
                  <a:lnTo>
                    <a:pt x="142" y="142"/>
                  </a:lnTo>
                  <a:lnTo>
                    <a:pt x="142" y="138"/>
                  </a:lnTo>
                  <a:lnTo>
                    <a:pt x="142" y="133"/>
                  </a:lnTo>
                  <a:lnTo>
                    <a:pt x="144" y="129"/>
                  </a:lnTo>
                  <a:lnTo>
                    <a:pt x="146" y="123"/>
                  </a:lnTo>
                  <a:lnTo>
                    <a:pt x="152" y="121"/>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4" name="Google Shape;1224;p113"/>
            <p:cNvSpPr/>
            <p:nvPr/>
          </p:nvSpPr>
          <p:spPr>
            <a:xfrm>
              <a:off x="1867" y="2166"/>
              <a:ext cx="187" cy="206"/>
            </a:xfrm>
            <a:custGeom>
              <a:rect b="b" l="l" r="r" t="t"/>
              <a:pathLst>
                <a:path extrusionOk="0" h="206" w="187">
                  <a:moveTo>
                    <a:pt x="7" y="180"/>
                  </a:moveTo>
                  <a:lnTo>
                    <a:pt x="13" y="184"/>
                  </a:lnTo>
                  <a:lnTo>
                    <a:pt x="21" y="188"/>
                  </a:lnTo>
                  <a:lnTo>
                    <a:pt x="29" y="190"/>
                  </a:lnTo>
                  <a:lnTo>
                    <a:pt x="39" y="194"/>
                  </a:lnTo>
                  <a:lnTo>
                    <a:pt x="47" y="198"/>
                  </a:lnTo>
                  <a:lnTo>
                    <a:pt x="59" y="200"/>
                  </a:lnTo>
                  <a:lnTo>
                    <a:pt x="63" y="202"/>
                  </a:lnTo>
                  <a:lnTo>
                    <a:pt x="69" y="202"/>
                  </a:lnTo>
                  <a:lnTo>
                    <a:pt x="75" y="204"/>
                  </a:lnTo>
                  <a:lnTo>
                    <a:pt x="80" y="206"/>
                  </a:lnTo>
                  <a:lnTo>
                    <a:pt x="90" y="206"/>
                  </a:lnTo>
                  <a:lnTo>
                    <a:pt x="102" y="206"/>
                  </a:lnTo>
                  <a:lnTo>
                    <a:pt x="112" y="204"/>
                  </a:lnTo>
                  <a:lnTo>
                    <a:pt x="124" y="202"/>
                  </a:lnTo>
                  <a:lnTo>
                    <a:pt x="132" y="198"/>
                  </a:lnTo>
                  <a:lnTo>
                    <a:pt x="142" y="192"/>
                  </a:lnTo>
                  <a:lnTo>
                    <a:pt x="150" y="184"/>
                  </a:lnTo>
                  <a:lnTo>
                    <a:pt x="159" y="176"/>
                  </a:lnTo>
                  <a:lnTo>
                    <a:pt x="165" y="164"/>
                  </a:lnTo>
                  <a:lnTo>
                    <a:pt x="171" y="154"/>
                  </a:lnTo>
                  <a:lnTo>
                    <a:pt x="175" y="144"/>
                  </a:lnTo>
                  <a:lnTo>
                    <a:pt x="179" y="133"/>
                  </a:lnTo>
                  <a:lnTo>
                    <a:pt x="181" y="127"/>
                  </a:lnTo>
                  <a:lnTo>
                    <a:pt x="181" y="121"/>
                  </a:lnTo>
                  <a:lnTo>
                    <a:pt x="183" y="115"/>
                  </a:lnTo>
                  <a:lnTo>
                    <a:pt x="185" y="111"/>
                  </a:lnTo>
                  <a:lnTo>
                    <a:pt x="185" y="99"/>
                  </a:lnTo>
                  <a:lnTo>
                    <a:pt x="187" y="89"/>
                  </a:lnTo>
                  <a:lnTo>
                    <a:pt x="183" y="77"/>
                  </a:lnTo>
                  <a:lnTo>
                    <a:pt x="181" y="67"/>
                  </a:lnTo>
                  <a:lnTo>
                    <a:pt x="177" y="58"/>
                  </a:lnTo>
                  <a:lnTo>
                    <a:pt x="175" y="50"/>
                  </a:lnTo>
                  <a:lnTo>
                    <a:pt x="169" y="40"/>
                  </a:lnTo>
                  <a:lnTo>
                    <a:pt x="161" y="32"/>
                  </a:lnTo>
                  <a:lnTo>
                    <a:pt x="155" y="24"/>
                  </a:lnTo>
                  <a:lnTo>
                    <a:pt x="148" y="18"/>
                  </a:lnTo>
                  <a:lnTo>
                    <a:pt x="138" y="10"/>
                  </a:lnTo>
                  <a:lnTo>
                    <a:pt x="128" y="6"/>
                  </a:lnTo>
                  <a:lnTo>
                    <a:pt x="118" y="2"/>
                  </a:lnTo>
                  <a:lnTo>
                    <a:pt x="108" y="0"/>
                  </a:lnTo>
                  <a:lnTo>
                    <a:pt x="98" y="0"/>
                  </a:lnTo>
                  <a:lnTo>
                    <a:pt x="88" y="0"/>
                  </a:lnTo>
                  <a:lnTo>
                    <a:pt x="80" y="2"/>
                  </a:lnTo>
                  <a:lnTo>
                    <a:pt x="71" y="4"/>
                  </a:lnTo>
                  <a:lnTo>
                    <a:pt x="63" y="6"/>
                  </a:lnTo>
                  <a:lnTo>
                    <a:pt x="53" y="10"/>
                  </a:lnTo>
                  <a:lnTo>
                    <a:pt x="47" y="16"/>
                  </a:lnTo>
                  <a:lnTo>
                    <a:pt x="41" y="20"/>
                  </a:lnTo>
                  <a:lnTo>
                    <a:pt x="37" y="26"/>
                  </a:lnTo>
                  <a:lnTo>
                    <a:pt x="33" y="32"/>
                  </a:lnTo>
                  <a:lnTo>
                    <a:pt x="31" y="38"/>
                  </a:lnTo>
                  <a:lnTo>
                    <a:pt x="31" y="46"/>
                  </a:lnTo>
                  <a:lnTo>
                    <a:pt x="31" y="50"/>
                  </a:lnTo>
                  <a:lnTo>
                    <a:pt x="31" y="56"/>
                  </a:lnTo>
                  <a:lnTo>
                    <a:pt x="31" y="63"/>
                  </a:lnTo>
                  <a:lnTo>
                    <a:pt x="31" y="69"/>
                  </a:lnTo>
                  <a:lnTo>
                    <a:pt x="31" y="73"/>
                  </a:lnTo>
                  <a:lnTo>
                    <a:pt x="31" y="81"/>
                  </a:lnTo>
                  <a:lnTo>
                    <a:pt x="31" y="85"/>
                  </a:lnTo>
                  <a:lnTo>
                    <a:pt x="31" y="91"/>
                  </a:lnTo>
                  <a:lnTo>
                    <a:pt x="31" y="99"/>
                  </a:lnTo>
                  <a:lnTo>
                    <a:pt x="31" y="109"/>
                  </a:lnTo>
                  <a:lnTo>
                    <a:pt x="31" y="115"/>
                  </a:lnTo>
                  <a:lnTo>
                    <a:pt x="31" y="121"/>
                  </a:lnTo>
                  <a:lnTo>
                    <a:pt x="25" y="125"/>
                  </a:lnTo>
                  <a:lnTo>
                    <a:pt x="21" y="133"/>
                  </a:lnTo>
                  <a:lnTo>
                    <a:pt x="13" y="138"/>
                  </a:lnTo>
                  <a:lnTo>
                    <a:pt x="7" y="148"/>
                  </a:lnTo>
                  <a:lnTo>
                    <a:pt x="2" y="156"/>
                  </a:lnTo>
                  <a:lnTo>
                    <a:pt x="0" y="164"/>
                  </a:lnTo>
                  <a:lnTo>
                    <a:pt x="0" y="174"/>
                  </a:lnTo>
                  <a:lnTo>
                    <a:pt x="7" y="180"/>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5" name="Google Shape;1225;p113"/>
            <p:cNvSpPr/>
            <p:nvPr/>
          </p:nvSpPr>
          <p:spPr>
            <a:xfrm>
              <a:off x="2342" y="2103"/>
              <a:ext cx="209" cy="194"/>
            </a:xfrm>
            <a:custGeom>
              <a:rect b="b" l="l" r="r" t="t"/>
              <a:pathLst>
                <a:path extrusionOk="0" h="194" w="209">
                  <a:moveTo>
                    <a:pt x="40" y="184"/>
                  </a:moveTo>
                  <a:lnTo>
                    <a:pt x="30" y="174"/>
                  </a:lnTo>
                  <a:lnTo>
                    <a:pt x="22" y="164"/>
                  </a:lnTo>
                  <a:lnTo>
                    <a:pt x="18" y="160"/>
                  </a:lnTo>
                  <a:lnTo>
                    <a:pt x="14" y="154"/>
                  </a:lnTo>
                  <a:lnTo>
                    <a:pt x="12" y="148"/>
                  </a:lnTo>
                  <a:lnTo>
                    <a:pt x="10" y="144"/>
                  </a:lnTo>
                  <a:lnTo>
                    <a:pt x="6" y="136"/>
                  </a:lnTo>
                  <a:lnTo>
                    <a:pt x="4" y="130"/>
                  </a:lnTo>
                  <a:lnTo>
                    <a:pt x="2" y="124"/>
                  </a:lnTo>
                  <a:lnTo>
                    <a:pt x="2" y="119"/>
                  </a:lnTo>
                  <a:lnTo>
                    <a:pt x="0" y="111"/>
                  </a:lnTo>
                  <a:lnTo>
                    <a:pt x="0" y="105"/>
                  </a:lnTo>
                  <a:lnTo>
                    <a:pt x="0" y="99"/>
                  </a:lnTo>
                  <a:lnTo>
                    <a:pt x="0" y="93"/>
                  </a:lnTo>
                  <a:lnTo>
                    <a:pt x="0" y="85"/>
                  </a:lnTo>
                  <a:lnTo>
                    <a:pt x="0" y="79"/>
                  </a:lnTo>
                  <a:lnTo>
                    <a:pt x="0" y="71"/>
                  </a:lnTo>
                  <a:lnTo>
                    <a:pt x="2" y="65"/>
                  </a:lnTo>
                  <a:lnTo>
                    <a:pt x="2" y="59"/>
                  </a:lnTo>
                  <a:lnTo>
                    <a:pt x="4" y="53"/>
                  </a:lnTo>
                  <a:lnTo>
                    <a:pt x="6" y="47"/>
                  </a:lnTo>
                  <a:lnTo>
                    <a:pt x="8" y="44"/>
                  </a:lnTo>
                  <a:lnTo>
                    <a:pt x="12" y="32"/>
                  </a:lnTo>
                  <a:lnTo>
                    <a:pt x="20" y="24"/>
                  </a:lnTo>
                  <a:lnTo>
                    <a:pt x="26" y="16"/>
                  </a:lnTo>
                  <a:lnTo>
                    <a:pt x="36" y="10"/>
                  </a:lnTo>
                  <a:lnTo>
                    <a:pt x="38" y="6"/>
                  </a:lnTo>
                  <a:lnTo>
                    <a:pt x="46" y="4"/>
                  </a:lnTo>
                  <a:lnTo>
                    <a:pt x="50" y="2"/>
                  </a:lnTo>
                  <a:lnTo>
                    <a:pt x="57" y="2"/>
                  </a:lnTo>
                  <a:lnTo>
                    <a:pt x="63" y="0"/>
                  </a:lnTo>
                  <a:lnTo>
                    <a:pt x="69" y="0"/>
                  </a:lnTo>
                  <a:lnTo>
                    <a:pt x="77" y="0"/>
                  </a:lnTo>
                  <a:lnTo>
                    <a:pt x="85" y="0"/>
                  </a:lnTo>
                  <a:lnTo>
                    <a:pt x="93" y="0"/>
                  </a:lnTo>
                  <a:lnTo>
                    <a:pt x="101" y="0"/>
                  </a:lnTo>
                  <a:lnTo>
                    <a:pt x="109" y="0"/>
                  </a:lnTo>
                  <a:lnTo>
                    <a:pt x="117" y="2"/>
                  </a:lnTo>
                  <a:lnTo>
                    <a:pt x="123" y="2"/>
                  </a:lnTo>
                  <a:lnTo>
                    <a:pt x="132" y="4"/>
                  </a:lnTo>
                  <a:lnTo>
                    <a:pt x="140" y="8"/>
                  </a:lnTo>
                  <a:lnTo>
                    <a:pt x="148" y="10"/>
                  </a:lnTo>
                  <a:lnTo>
                    <a:pt x="154" y="14"/>
                  </a:lnTo>
                  <a:lnTo>
                    <a:pt x="162" y="16"/>
                  </a:lnTo>
                  <a:lnTo>
                    <a:pt x="168" y="20"/>
                  </a:lnTo>
                  <a:lnTo>
                    <a:pt x="176" y="24"/>
                  </a:lnTo>
                  <a:lnTo>
                    <a:pt x="180" y="26"/>
                  </a:lnTo>
                  <a:lnTo>
                    <a:pt x="186" y="30"/>
                  </a:lnTo>
                  <a:lnTo>
                    <a:pt x="192" y="34"/>
                  </a:lnTo>
                  <a:lnTo>
                    <a:pt x="198" y="40"/>
                  </a:lnTo>
                  <a:lnTo>
                    <a:pt x="204" y="49"/>
                  </a:lnTo>
                  <a:lnTo>
                    <a:pt x="209" y="59"/>
                  </a:lnTo>
                  <a:lnTo>
                    <a:pt x="209" y="65"/>
                  </a:lnTo>
                  <a:lnTo>
                    <a:pt x="209" y="71"/>
                  </a:lnTo>
                  <a:lnTo>
                    <a:pt x="209" y="77"/>
                  </a:lnTo>
                  <a:lnTo>
                    <a:pt x="209" y="83"/>
                  </a:lnTo>
                  <a:lnTo>
                    <a:pt x="204" y="93"/>
                  </a:lnTo>
                  <a:lnTo>
                    <a:pt x="200" y="105"/>
                  </a:lnTo>
                  <a:lnTo>
                    <a:pt x="196" y="115"/>
                  </a:lnTo>
                  <a:lnTo>
                    <a:pt x="192" y="126"/>
                  </a:lnTo>
                  <a:lnTo>
                    <a:pt x="186" y="136"/>
                  </a:lnTo>
                  <a:lnTo>
                    <a:pt x="182" y="146"/>
                  </a:lnTo>
                  <a:lnTo>
                    <a:pt x="178" y="154"/>
                  </a:lnTo>
                  <a:lnTo>
                    <a:pt x="174" y="162"/>
                  </a:lnTo>
                  <a:lnTo>
                    <a:pt x="166" y="168"/>
                  </a:lnTo>
                  <a:lnTo>
                    <a:pt x="162" y="174"/>
                  </a:lnTo>
                  <a:lnTo>
                    <a:pt x="156" y="180"/>
                  </a:lnTo>
                  <a:lnTo>
                    <a:pt x="150" y="184"/>
                  </a:lnTo>
                  <a:lnTo>
                    <a:pt x="144" y="188"/>
                  </a:lnTo>
                  <a:lnTo>
                    <a:pt x="138" y="190"/>
                  </a:lnTo>
                  <a:lnTo>
                    <a:pt x="132" y="192"/>
                  </a:lnTo>
                  <a:lnTo>
                    <a:pt x="125" y="194"/>
                  </a:lnTo>
                  <a:lnTo>
                    <a:pt x="119" y="192"/>
                  </a:lnTo>
                  <a:lnTo>
                    <a:pt x="111" y="192"/>
                  </a:lnTo>
                  <a:lnTo>
                    <a:pt x="103" y="192"/>
                  </a:lnTo>
                  <a:lnTo>
                    <a:pt x="97" y="192"/>
                  </a:lnTo>
                  <a:lnTo>
                    <a:pt x="89" y="190"/>
                  </a:lnTo>
                  <a:lnTo>
                    <a:pt x="81" y="190"/>
                  </a:lnTo>
                  <a:lnTo>
                    <a:pt x="75" y="188"/>
                  </a:lnTo>
                  <a:lnTo>
                    <a:pt x="69" y="188"/>
                  </a:lnTo>
                  <a:lnTo>
                    <a:pt x="61" y="188"/>
                  </a:lnTo>
                  <a:lnTo>
                    <a:pt x="56" y="186"/>
                  </a:lnTo>
                  <a:lnTo>
                    <a:pt x="52" y="184"/>
                  </a:lnTo>
                  <a:lnTo>
                    <a:pt x="48" y="184"/>
                  </a:lnTo>
                  <a:lnTo>
                    <a:pt x="42" y="184"/>
                  </a:lnTo>
                  <a:lnTo>
                    <a:pt x="40" y="184"/>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6" name="Google Shape;1226;p113"/>
            <p:cNvSpPr/>
            <p:nvPr/>
          </p:nvSpPr>
          <p:spPr>
            <a:xfrm>
              <a:off x="2743" y="2072"/>
              <a:ext cx="249" cy="227"/>
            </a:xfrm>
            <a:custGeom>
              <a:rect b="b" l="l" r="r" t="t"/>
              <a:pathLst>
                <a:path extrusionOk="0" h="227" w="249">
                  <a:moveTo>
                    <a:pt x="110" y="205"/>
                  </a:moveTo>
                  <a:lnTo>
                    <a:pt x="112" y="195"/>
                  </a:lnTo>
                  <a:lnTo>
                    <a:pt x="114" y="187"/>
                  </a:lnTo>
                  <a:lnTo>
                    <a:pt x="116" y="177"/>
                  </a:lnTo>
                  <a:lnTo>
                    <a:pt x="120" y="167"/>
                  </a:lnTo>
                  <a:lnTo>
                    <a:pt x="122" y="159"/>
                  </a:lnTo>
                  <a:lnTo>
                    <a:pt x="128" y="150"/>
                  </a:lnTo>
                  <a:lnTo>
                    <a:pt x="134" y="140"/>
                  </a:lnTo>
                  <a:lnTo>
                    <a:pt x="142" y="132"/>
                  </a:lnTo>
                  <a:lnTo>
                    <a:pt x="146" y="126"/>
                  </a:lnTo>
                  <a:lnTo>
                    <a:pt x="152" y="124"/>
                  </a:lnTo>
                  <a:lnTo>
                    <a:pt x="158" y="124"/>
                  </a:lnTo>
                  <a:lnTo>
                    <a:pt x="164" y="126"/>
                  </a:lnTo>
                  <a:lnTo>
                    <a:pt x="170" y="126"/>
                  </a:lnTo>
                  <a:lnTo>
                    <a:pt x="178" y="130"/>
                  </a:lnTo>
                  <a:lnTo>
                    <a:pt x="183" y="134"/>
                  </a:lnTo>
                  <a:lnTo>
                    <a:pt x="191" y="136"/>
                  </a:lnTo>
                  <a:lnTo>
                    <a:pt x="197" y="138"/>
                  </a:lnTo>
                  <a:lnTo>
                    <a:pt x="205" y="140"/>
                  </a:lnTo>
                  <a:lnTo>
                    <a:pt x="213" y="140"/>
                  </a:lnTo>
                  <a:lnTo>
                    <a:pt x="219" y="142"/>
                  </a:lnTo>
                  <a:lnTo>
                    <a:pt x="225" y="140"/>
                  </a:lnTo>
                  <a:lnTo>
                    <a:pt x="231" y="136"/>
                  </a:lnTo>
                  <a:lnTo>
                    <a:pt x="239" y="130"/>
                  </a:lnTo>
                  <a:lnTo>
                    <a:pt x="245" y="122"/>
                  </a:lnTo>
                  <a:lnTo>
                    <a:pt x="247" y="112"/>
                  </a:lnTo>
                  <a:lnTo>
                    <a:pt x="249" y="100"/>
                  </a:lnTo>
                  <a:lnTo>
                    <a:pt x="247" y="90"/>
                  </a:lnTo>
                  <a:lnTo>
                    <a:pt x="243" y="78"/>
                  </a:lnTo>
                  <a:lnTo>
                    <a:pt x="241" y="73"/>
                  </a:lnTo>
                  <a:lnTo>
                    <a:pt x="237" y="69"/>
                  </a:lnTo>
                  <a:lnTo>
                    <a:pt x="235" y="61"/>
                  </a:lnTo>
                  <a:lnTo>
                    <a:pt x="231" y="57"/>
                  </a:lnTo>
                  <a:lnTo>
                    <a:pt x="221" y="47"/>
                  </a:lnTo>
                  <a:lnTo>
                    <a:pt x="213" y="37"/>
                  </a:lnTo>
                  <a:lnTo>
                    <a:pt x="205" y="31"/>
                  </a:lnTo>
                  <a:lnTo>
                    <a:pt x="199" y="27"/>
                  </a:lnTo>
                  <a:lnTo>
                    <a:pt x="193" y="21"/>
                  </a:lnTo>
                  <a:lnTo>
                    <a:pt x="185" y="17"/>
                  </a:lnTo>
                  <a:lnTo>
                    <a:pt x="180" y="15"/>
                  </a:lnTo>
                  <a:lnTo>
                    <a:pt x="172" y="11"/>
                  </a:lnTo>
                  <a:lnTo>
                    <a:pt x="164" y="9"/>
                  </a:lnTo>
                  <a:lnTo>
                    <a:pt x="158" y="7"/>
                  </a:lnTo>
                  <a:lnTo>
                    <a:pt x="148" y="3"/>
                  </a:lnTo>
                  <a:lnTo>
                    <a:pt x="140" y="2"/>
                  </a:lnTo>
                  <a:lnTo>
                    <a:pt x="132" y="0"/>
                  </a:lnTo>
                  <a:lnTo>
                    <a:pt x="124" y="0"/>
                  </a:lnTo>
                  <a:lnTo>
                    <a:pt x="114" y="0"/>
                  </a:lnTo>
                  <a:lnTo>
                    <a:pt x="107" y="0"/>
                  </a:lnTo>
                  <a:lnTo>
                    <a:pt x="97" y="0"/>
                  </a:lnTo>
                  <a:lnTo>
                    <a:pt x="89" y="3"/>
                  </a:lnTo>
                  <a:lnTo>
                    <a:pt x="79" y="5"/>
                  </a:lnTo>
                  <a:lnTo>
                    <a:pt x="69" y="7"/>
                  </a:lnTo>
                  <a:lnTo>
                    <a:pt x="61" y="9"/>
                  </a:lnTo>
                  <a:lnTo>
                    <a:pt x="55" y="13"/>
                  </a:lnTo>
                  <a:lnTo>
                    <a:pt x="47" y="15"/>
                  </a:lnTo>
                  <a:lnTo>
                    <a:pt x="41" y="19"/>
                  </a:lnTo>
                  <a:lnTo>
                    <a:pt x="35" y="23"/>
                  </a:lnTo>
                  <a:lnTo>
                    <a:pt x="32" y="29"/>
                  </a:lnTo>
                  <a:lnTo>
                    <a:pt x="26" y="33"/>
                  </a:lnTo>
                  <a:lnTo>
                    <a:pt x="22" y="39"/>
                  </a:lnTo>
                  <a:lnTo>
                    <a:pt x="18" y="45"/>
                  </a:lnTo>
                  <a:lnTo>
                    <a:pt x="16" y="51"/>
                  </a:lnTo>
                  <a:lnTo>
                    <a:pt x="12" y="55"/>
                  </a:lnTo>
                  <a:lnTo>
                    <a:pt x="8" y="61"/>
                  </a:lnTo>
                  <a:lnTo>
                    <a:pt x="6" y="69"/>
                  </a:lnTo>
                  <a:lnTo>
                    <a:pt x="6" y="75"/>
                  </a:lnTo>
                  <a:lnTo>
                    <a:pt x="2" y="80"/>
                  </a:lnTo>
                  <a:lnTo>
                    <a:pt x="2" y="86"/>
                  </a:lnTo>
                  <a:lnTo>
                    <a:pt x="0" y="94"/>
                  </a:lnTo>
                  <a:lnTo>
                    <a:pt x="0" y="100"/>
                  </a:lnTo>
                  <a:lnTo>
                    <a:pt x="0" y="106"/>
                  </a:lnTo>
                  <a:lnTo>
                    <a:pt x="0" y="114"/>
                  </a:lnTo>
                  <a:lnTo>
                    <a:pt x="2" y="120"/>
                  </a:lnTo>
                  <a:lnTo>
                    <a:pt x="2" y="128"/>
                  </a:lnTo>
                  <a:lnTo>
                    <a:pt x="2" y="134"/>
                  </a:lnTo>
                  <a:lnTo>
                    <a:pt x="4" y="142"/>
                  </a:lnTo>
                  <a:lnTo>
                    <a:pt x="6" y="148"/>
                  </a:lnTo>
                  <a:lnTo>
                    <a:pt x="8" y="155"/>
                  </a:lnTo>
                  <a:lnTo>
                    <a:pt x="10" y="159"/>
                  </a:lnTo>
                  <a:lnTo>
                    <a:pt x="12" y="165"/>
                  </a:lnTo>
                  <a:lnTo>
                    <a:pt x="16" y="171"/>
                  </a:lnTo>
                  <a:lnTo>
                    <a:pt x="18" y="179"/>
                  </a:lnTo>
                  <a:lnTo>
                    <a:pt x="24" y="187"/>
                  </a:lnTo>
                  <a:lnTo>
                    <a:pt x="30" y="197"/>
                  </a:lnTo>
                  <a:lnTo>
                    <a:pt x="35" y="205"/>
                  </a:lnTo>
                  <a:lnTo>
                    <a:pt x="41" y="211"/>
                  </a:lnTo>
                  <a:lnTo>
                    <a:pt x="47" y="217"/>
                  </a:lnTo>
                  <a:lnTo>
                    <a:pt x="55" y="221"/>
                  </a:lnTo>
                  <a:lnTo>
                    <a:pt x="63" y="225"/>
                  </a:lnTo>
                  <a:lnTo>
                    <a:pt x="69" y="227"/>
                  </a:lnTo>
                  <a:lnTo>
                    <a:pt x="75" y="227"/>
                  </a:lnTo>
                  <a:lnTo>
                    <a:pt x="83" y="227"/>
                  </a:lnTo>
                  <a:lnTo>
                    <a:pt x="89" y="225"/>
                  </a:lnTo>
                  <a:lnTo>
                    <a:pt x="95" y="225"/>
                  </a:lnTo>
                  <a:lnTo>
                    <a:pt x="99" y="221"/>
                  </a:lnTo>
                  <a:lnTo>
                    <a:pt x="105" y="215"/>
                  </a:lnTo>
                  <a:lnTo>
                    <a:pt x="107" y="211"/>
                  </a:lnTo>
                  <a:lnTo>
                    <a:pt x="110" y="205"/>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7" name="Google Shape;1227;p113"/>
            <p:cNvSpPr/>
            <p:nvPr/>
          </p:nvSpPr>
          <p:spPr>
            <a:xfrm>
              <a:off x="2855" y="2340"/>
              <a:ext cx="227" cy="217"/>
            </a:xfrm>
            <a:custGeom>
              <a:rect b="b" l="l" r="r" t="t"/>
              <a:pathLst>
                <a:path extrusionOk="0" h="217" w="227">
                  <a:moveTo>
                    <a:pt x="4" y="142"/>
                  </a:moveTo>
                  <a:lnTo>
                    <a:pt x="2" y="130"/>
                  </a:lnTo>
                  <a:lnTo>
                    <a:pt x="2" y="120"/>
                  </a:lnTo>
                  <a:lnTo>
                    <a:pt x="0" y="109"/>
                  </a:lnTo>
                  <a:lnTo>
                    <a:pt x="0" y="99"/>
                  </a:lnTo>
                  <a:lnTo>
                    <a:pt x="0" y="87"/>
                  </a:lnTo>
                  <a:lnTo>
                    <a:pt x="2" y="77"/>
                  </a:lnTo>
                  <a:lnTo>
                    <a:pt x="4" y="67"/>
                  </a:lnTo>
                  <a:lnTo>
                    <a:pt x="8" y="57"/>
                  </a:lnTo>
                  <a:lnTo>
                    <a:pt x="12" y="47"/>
                  </a:lnTo>
                  <a:lnTo>
                    <a:pt x="16" y="37"/>
                  </a:lnTo>
                  <a:lnTo>
                    <a:pt x="22" y="30"/>
                  </a:lnTo>
                  <a:lnTo>
                    <a:pt x="32" y="22"/>
                  </a:lnTo>
                  <a:lnTo>
                    <a:pt x="36" y="18"/>
                  </a:lnTo>
                  <a:lnTo>
                    <a:pt x="40" y="16"/>
                  </a:lnTo>
                  <a:lnTo>
                    <a:pt x="46" y="12"/>
                  </a:lnTo>
                  <a:lnTo>
                    <a:pt x="52" y="10"/>
                  </a:lnTo>
                  <a:lnTo>
                    <a:pt x="60" y="6"/>
                  </a:lnTo>
                  <a:lnTo>
                    <a:pt x="68" y="4"/>
                  </a:lnTo>
                  <a:lnTo>
                    <a:pt x="73" y="2"/>
                  </a:lnTo>
                  <a:lnTo>
                    <a:pt x="83" y="2"/>
                  </a:lnTo>
                  <a:lnTo>
                    <a:pt x="91" y="0"/>
                  </a:lnTo>
                  <a:lnTo>
                    <a:pt x="99" y="0"/>
                  </a:lnTo>
                  <a:lnTo>
                    <a:pt x="107" y="0"/>
                  </a:lnTo>
                  <a:lnTo>
                    <a:pt x="115" y="0"/>
                  </a:lnTo>
                  <a:lnTo>
                    <a:pt x="123" y="0"/>
                  </a:lnTo>
                  <a:lnTo>
                    <a:pt x="131" y="2"/>
                  </a:lnTo>
                  <a:lnTo>
                    <a:pt x="137" y="4"/>
                  </a:lnTo>
                  <a:lnTo>
                    <a:pt x="147" y="6"/>
                  </a:lnTo>
                  <a:lnTo>
                    <a:pt x="152" y="8"/>
                  </a:lnTo>
                  <a:lnTo>
                    <a:pt x="158" y="10"/>
                  </a:lnTo>
                  <a:lnTo>
                    <a:pt x="166" y="14"/>
                  </a:lnTo>
                  <a:lnTo>
                    <a:pt x="172" y="18"/>
                  </a:lnTo>
                  <a:lnTo>
                    <a:pt x="178" y="20"/>
                  </a:lnTo>
                  <a:lnTo>
                    <a:pt x="186" y="24"/>
                  </a:lnTo>
                  <a:lnTo>
                    <a:pt x="190" y="28"/>
                  </a:lnTo>
                  <a:lnTo>
                    <a:pt x="196" y="32"/>
                  </a:lnTo>
                  <a:lnTo>
                    <a:pt x="204" y="41"/>
                  </a:lnTo>
                  <a:lnTo>
                    <a:pt x="214" y="51"/>
                  </a:lnTo>
                  <a:lnTo>
                    <a:pt x="216" y="55"/>
                  </a:lnTo>
                  <a:lnTo>
                    <a:pt x="220" y="61"/>
                  </a:lnTo>
                  <a:lnTo>
                    <a:pt x="222" y="67"/>
                  </a:lnTo>
                  <a:lnTo>
                    <a:pt x="223" y="73"/>
                  </a:lnTo>
                  <a:lnTo>
                    <a:pt x="225" y="79"/>
                  </a:lnTo>
                  <a:lnTo>
                    <a:pt x="225" y="85"/>
                  </a:lnTo>
                  <a:lnTo>
                    <a:pt x="227" y="91"/>
                  </a:lnTo>
                  <a:lnTo>
                    <a:pt x="227" y="97"/>
                  </a:lnTo>
                  <a:lnTo>
                    <a:pt x="227" y="103"/>
                  </a:lnTo>
                  <a:lnTo>
                    <a:pt x="227" y="109"/>
                  </a:lnTo>
                  <a:lnTo>
                    <a:pt x="225" y="114"/>
                  </a:lnTo>
                  <a:lnTo>
                    <a:pt x="223" y="122"/>
                  </a:lnTo>
                  <a:lnTo>
                    <a:pt x="222" y="126"/>
                  </a:lnTo>
                  <a:lnTo>
                    <a:pt x="220" y="132"/>
                  </a:lnTo>
                  <a:lnTo>
                    <a:pt x="216" y="138"/>
                  </a:lnTo>
                  <a:lnTo>
                    <a:pt x="214" y="144"/>
                  </a:lnTo>
                  <a:lnTo>
                    <a:pt x="210" y="154"/>
                  </a:lnTo>
                  <a:lnTo>
                    <a:pt x="204" y="166"/>
                  </a:lnTo>
                  <a:lnTo>
                    <a:pt x="196" y="174"/>
                  </a:lnTo>
                  <a:lnTo>
                    <a:pt x="190" y="184"/>
                  </a:lnTo>
                  <a:lnTo>
                    <a:pt x="184" y="191"/>
                  </a:lnTo>
                  <a:lnTo>
                    <a:pt x="178" y="197"/>
                  </a:lnTo>
                  <a:lnTo>
                    <a:pt x="170" y="203"/>
                  </a:lnTo>
                  <a:lnTo>
                    <a:pt x="160" y="207"/>
                  </a:lnTo>
                  <a:lnTo>
                    <a:pt x="152" y="211"/>
                  </a:lnTo>
                  <a:lnTo>
                    <a:pt x="143" y="215"/>
                  </a:lnTo>
                  <a:lnTo>
                    <a:pt x="133" y="215"/>
                  </a:lnTo>
                  <a:lnTo>
                    <a:pt x="123" y="217"/>
                  </a:lnTo>
                  <a:lnTo>
                    <a:pt x="115" y="217"/>
                  </a:lnTo>
                  <a:lnTo>
                    <a:pt x="109" y="217"/>
                  </a:lnTo>
                  <a:lnTo>
                    <a:pt x="103" y="215"/>
                  </a:lnTo>
                  <a:lnTo>
                    <a:pt x="99" y="215"/>
                  </a:lnTo>
                  <a:lnTo>
                    <a:pt x="91" y="213"/>
                  </a:lnTo>
                  <a:lnTo>
                    <a:pt x="85" y="211"/>
                  </a:lnTo>
                  <a:lnTo>
                    <a:pt x="79" y="209"/>
                  </a:lnTo>
                  <a:lnTo>
                    <a:pt x="71" y="209"/>
                  </a:lnTo>
                  <a:lnTo>
                    <a:pt x="62" y="205"/>
                  </a:lnTo>
                  <a:lnTo>
                    <a:pt x="52" y="201"/>
                  </a:lnTo>
                  <a:lnTo>
                    <a:pt x="44" y="197"/>
                  </a:lnTo>
                  <a:lnTo>
                    <a:pt x="38" y="195"/>
                  </a:lnTo>
                  <a:lnTo>
                    <a:pt x="30" y="191"/>
                  </a:lnTo>
                  <a:lnTo>
                    <a:pt x="26" y="187"/>
                  </a:lnTo>
                  <a:lnTo>
                    <a:pt x="16" y="178"/>
                  </a:lnTo>
                  <a:lnTo>
                    <a:pt x="10" y="168"/>
                  </a:lnTo>
                  <a:lnTo>
                    <a:pt x="6" y="160"/>
                  </a:lnTo>
                  <a:lnTo>
                    <a:pt x="4" y="154"/>
                  </a:lnTo>
                  <a:lnTo>
                    <a:pt x="4" y="148"/>
                  </a:lnTo>
                  <a:lnTo>
                    <a:pt x="4" y="142"/>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8" name="Google Shape;1228;p113"/>
            <p:cNvSpPr/>
            <p:nvPr/>
          </p:nvSpPr>
          <p:spPr>
            <a:xfrm>
              <a:off x="2759" y="2077"/>
              <a:ext cx="239" cy="210"/>
            </a:xfrm>
            <a:custGeom>
              <a:rect b="b" l="l" r="r" t="t"/>
              <a:pathLst>
                <a:path extrusionOk="0" h="210" w="239">
                  <a:moveTo>
                    <a:pt x="37" y="206"/>
                  </a:moveTo>
                  <a:lnTo>
                    <a:pt x="29" y="198"/>
                  </a:lnTo>
                  <a:lnTo>
                    <a:pt x="23" y="192"/>
                  </a:lnTo>
                  <a:lnTo>
                    <a:pt x="17" y="182"/>
                  </a:lnTo>
                  <a:lnTo>
                    <a:pt x="14" y="174"/>
                  </a:lnTo>
                  <a:lnTo>
                    <a:pt x="8" y="162"/>
                  </a:lnTo>
                  <a:lnTo>
                    <a:pt x="6" y="152"/>
                  </a:lnTo>
                  <a:lnTo>
                    <a:pt x="4" y="147"/>
                  </a:lnTo>
                  <a:lnTo>
                    <a:pt x="2" y="141"/>
                  </a:lnTo>
                  <a:lnTo>
                    <a:pt x="2" y="135"/>
                  </a:lnTo>
                  <a:lnTo>
                    <a:pt x="2" y="129"/>
                  </a:lnTo>
                  <a:lnTo>
                    <a:pt x="2" y="123"/>
                  </a:lnTo>
                  <a:lnTo>
                    <a:pt x="0" y="117"/>
                  </a:lnTo>
                  <a:lnTo>
                    <a:pt x="0" y="111"/>
                  </a:lnTo>
                  <a:lnTo>
                    <a:pt x="2" y="105"/>
                  </a:lnTo>
                  <a:lnTo>
                    <a:pt x="2" y="97"/>
                  </a:lnTo>
                  <a:lnTo>
                    <a:pt x="2" y="91"/>
                  </a:lnTo>
                  <a:lnTo>
                    <a:pt x="4" y="85"/>
                  </a:lnTo>
                  <a:lnTo>
                    <a:pt x="6" y="79"/>
                  </a:lnTo>
                  <a:lnTo>
                    <a:pt x="8" y="70"/>
                  </a:lnTo>
                  <a:lnTo>
                    <a:pt x="12" y="60"/>
                  </a:lnTo>
                  <a:lnTo>
                    <a:pt x="17" y="50"/>
                  </a:lnTo>
                  <a:lnTo>
                    <a:pt x="25" y="42"/>
                  </a:lnTo>
                  <a:lnTo>
                    <a:pt x="31" y="32"/>
                  </a:lnTo>
                  <a:lnTo>
                    <a:pt x="39" y="26"/>
                  </a:lnTo>
                  <a:lnTo>
                    <a:pt x="49" y="18"/>
                  </a:lnTo>
                  <a:lnTo>
                    <a:pt x="59" y="14"/>
                  </a:lnTo>
                  <a:lnTo>
                    <a:pt x="69" y="8"/>
                  </a:lnTo>
                  <a:lnTo>
                    <a:pt x="79" y="6"/>
                  </a:lnTo>
                  <a:lnTo>
                    <a:pt x="87" y="4"/>
                  </a:lnTo>
                  <a:lnTo>
                    <a:pt x="92" y="2"/>
                  </a:lnTo>
                  <a:lnTo>
                    <a:pt x="98" y="2"/>
                  </a:lnTo>
                  <a:lnTo>
                    <a:pt x="104" y="2"/>
                  </a:lnTo>
                  <a:lnTo>
                    <a:pt x="110" y="0"/>
                  </a:lnTo>
                  <a:lnTo>
                    <a:pt x="116" y="0"/>
                  </a:lnTo>
                  <a:lnTo>
                    <a:pt x="120" y="0"/>
                  </a:lnTo>
                  <a:lnTo>
                    <a:pt x="126" y="0"/>
                  </a:lnTo>
                  <a:lnTo>
                    <a:pt x="134" y="0"/>
                  </a:lnTo>
                  <a:lnTo>
                    <a:pt x="140" y="0"/>
                  </a:lnTo>
                  <a:lnTo>
                    <a:pt x="146" y="0"/>
                  </a:lnTo>
                  <a:lnTo>
                    <a:pt x="152" y="2"/>
                  </a:lnTo>
                  <a:lnTo>
                    <a:pt x="158" y="2"/>
                  </a:lnTo>
                  <a:lnTo>
                    <a:pt x="164" y="4"/>
                  </a:lnTo>
                  <a:lnTo>
                    <a:pt x="167" y="6"/>
                  </a:lnTo>
                  <a:lnTo>
                    <a:pt x="175" y="8"/>
                  </a:lnTo>
                  <a:lnTo>
                    <a:pt x="185" y="14"/>
                  </a:lnTo>
                  <a:lnTo>
                    <a:pt x="197" y="22"/>
                  </a:lnTo>
                  <a:lnTo>
                    <a:pt x="205" y="28"/>
                  </a:lnTo>
                  <a:lnTo>
                    <a:pt x="213" y="36"/>
                  </a:lnTo>
                  <a:lnTo>
                    <a:pt x="219" y="44"/>
                  </a:lnTo>
                  <a:lnTo>
                    <a:pt x="227" y="52"/>
                  </a:lnTo>
                  <a:lnTo>
                    <a:pt x="231" y="60"/>
                  </a:lnTo>
                  <a:lnTo>
                    <a:pt x="235" y="70"/>
                  </a:lnTo>
                  <a:lnTo>
                    <a:pt x="237" y="77"/>
                  </a:lnTo>
                  <a:lnTo>
                    <a:pt x="239" y="87"/>
                  </a:lnTo>
                  <a:lnTo>
                    <a:pt x="237" y="93"/>
                  </a:lnTo>
                  <a:lnTo>
                    <a:pt x="237" y="101"/>
                  </a:lnTo>
                  <a:lnTo>
                    <a:pt x="235" y="107"/>
                  </a:lnTo>
                  <a:lnTo>
                    <a:pt x="233" y="113"/>
                  </a:lnTo>
                  <a:lnTo>
                    <a:pt x="229" y="117"/>
                  </a:lnTo>
                  <a:lnTo>
                    <a:pt x="225" y="121"/>
                  </a:lnTo>
                  <a:lnTo>
                    <a:pt x="219" y="125"/>
                  </a:lnTo>
                  <a:lnTo>
                    <a:pt x="213" y="127"/>
                  </a:lnTo>
                  <a:lnTo>
                    <a:pt x="205" y="125"/>
                  </a:lnTo>
                  <a:lnTo>
                    <a:pt x="199" y="125"/>
                  </a:lnTo>
                  <a:lnTo>
                    <a:pt x="195" y="123"/>
                  </a:lnTo>
                  <a:lnTo>
                    <a:pt x="189" y="123"/>
                  </a:lnTo>
                  <a:lnTo>
                    <a:pt x="179" y="121"/>
                  </a:lnTo>
                  <a:lnTo>
                    <a:pt x="169" y="117"/>
                  </a:lnTo>
                  <a:lnTo>
                    <a:pt x="162" y="115"/>
                  </a:lnTo>
                  <a:lnTo>
                    <a:pt x="154" y="113"/>
                  </a:lnTo>
                  <a:lnTo>
                    <a:pt x="146" y="113"/>
                  </a:lnTo>
                  <a:lnTo>
                    <a:pt x="140" y="117"/>
                  </a:lnTo>
                  <a:lnTo>
                    <a:pt x="134" y="123"/>
                  </a:lnTo>
                  <a:lnTo>
                    <a:pt x="132" y="135"/>
                  </a:lnTo>
                  <a:lnTo>
                    <a:pt x="130" y="143"/>
                  </a:lnTo>
                  <a:lnTo>
                    <a:pt x="130" y="154"/>
                  </a:lnTo>
                  <a:lnTo>
                    <a:pt x="130" y="160"/>
                  </a:lnTo>
                  <a:lnTo>
                    <a:pt x="128" y="164"/>
                  </a:lnTo>
                  <a:lnTo>
                    <a:pt x="124" y="164"/>
                  </a:lnTo>
                  <a:lnTo>
                    <a:pt x="120" y="156"/>
                  </a:lnTo>
                  <a:lnTo>
                    <a:pt x="116" y="150"/>
                  </a:lnTo>
                  <a:lnTo>
                    <a:pt x="114" y="145"/>
                  </a:lnTo>
                  <a:lnTo>
                    <a:pt x="110" y="139"/>
                  </a:lnTo>
                  <a:lnTo>
                    <a:pt x="110" y="133"/>
                  </a:lnTo>
                  <a:lnTo>
                    <a:pt x="108" y="125"/>
                  </a:lnTo>
                  <a:lnTo>
                    <a:pt x="106" y="119"/>
                  </a:lnTo>
                  <a:lnTo>
                    <a:pt x="106" y="113"/>
                  </a:lnTo>
                  <a:lnTo>
                    <a:pt x="108" y="107"/>
                  </a:lnTo>
                  <a:lnTo>
                    <a:pt x="110" y="95"/>
                  </a:lnTo>
                  <a:lnTo>
                    <a:pt x="114" y="87"/>
                  </a:lnTo>
                  <a:lnTo>
                    <a:pt x="122" y="79"/>
                  </a:lnTo>
                  <a:lnTo>
                    <a:pt x="132" y="77"/>
                  </a:lnTo>
                  <a:lnTo>
                    <a:pt x="136" y="75"/>
                  </a:lnTo>
                  <a:lnTo>
                    <a:pt x="142" y="75"/>
                  </a:lnTo>
                  <a:lnTo>
                    <a:pt x="148" y="77"/>
                  </a:lnTo>
                  <a:lnTo>
                    <a:pt x="156" y="79"/>
                  </a:lnTo>
                  <a:lnTo>
                    <a:pt x="162" y="81"/>
                  </a:lnTo>
                  <a:lnTo>
                    <a:pt x="167" y="83"/>
                  </a:lnTo>
                  <a:lnTo>
                    <a:pt x="173" y="85"/>
                  </a:lnTo>
                  <a:lnTo>
                    <a:pt x="181" y="89"/>
                  </a:lnTo>
                  <a:lnTo>
                    <a:pt x="189" y="91"/>
                  </a:lnTo>
                  <a:lnTo>
                    <a:pt x="197" y="89"/>
                  </a:lnTo>
                  <a:lnTo>
                    <a:pt x="199" y="87"/>
                  </a:lnTo>
                  <a:lnTo>
                    <a:pt x="201" y="83"/>
                  </a:lnTo>
                  <a:lnTo>
                    <a:pt x="201" y="77"/>
                  </a:lnTo>
                  <a:lnTo>
                    <a:pt x="201" y="72"/>
                  </a:lnTo>
                  <a:lnTo>
                    <a:pt x="199" y="64"/>
                  </a:lnTo>
                  <a:lnTo>
                    <a:pt x="195" y="56"/>
                  </a:lnTo>
                  <a:lnTo>
                    <a:pt x="187" y="50"/>
                  </a:lnTo>
                  <a:lnTo>
                    <a:pt x="181" y="44"/>
                  </a:lnTo>
                  <a:lnTo>
                    <a:pt x="171" y="38"/>
                  </a:lnTo>
                  <a:lnTo>
                    <a:pt x="162" y="34"/>
                  </a:lnTo>
                  <a:lnTo>
                    <a:pt x="152" y="30"/>
                  </a:lnTo>
                  <a:lnTo>
                    <a:pt x="142" y="28"/>
                  </a:lnTo>
                  <a:lnTo>
                    <a:pt x="136" y="26"/>
                  </a:lnTo>
                  <a:lnTo>
                    <a:pt x="130" y="24"/>
                  </a:lnTo>
                  <a:lnTo>
                    <a:pt x="122" y="24"/>
                  </a:lnTo>
                  <a:lnTo>
                    <a:pt x="118" y="24"/>
                  </a:lnTo>
                  <a:lnTo>
                    <a:pt x="112" y="24"/>
                  </a:lnTo>
                  <a:lnTo>
                    <a:pt x="106" y="24"/>
                  </a:lnTo>
                  <a:lnTo>
                    <a:pt x="98" y="26"/>
                  </a:lnTo>
                  <a:lnTo>
                    <a:pt x="94" y="28"/>
                  </a:lnTo>
                  <a:lnTo>
                    <a:pt x="89" y="28"/>
                  </a:lnTo>
                  <a:lnTo>
                    <a:pt x="81" y="30"/>
                  </a:lnTo>
                  <a:lnTo>
                    <a:pt x="77" y="32"/>
                  </a:lnTo>
                  <a:lnTo>
                    <a:pt x="71" y="34"/>
                  </a:lnTo>
                  <a:lnTo>
                    <a:pt x="61" y="42"/>
                  </a:lnTo>
                  <a:lnTo>
                    <a:pt x="53" y="50"/>
                  </a:lnTo>
                  <a:lnTo>
                    <a:pt x="45" y="58"/>
                  </a:lnTo>
                  <a:lnTo>
                    <a:pt x="37" y="66"/>
                  </a:lnTo>
                  <a:lnTo>
                    <a:pt x="33" y="73"/>
                  </a:lnTo>
                  <a:lnTo>
                    <a:pt x="29" y="83"/>
                  </a:lnTo>
                  <a:lnTo>
                    <a:pt x="27" y="91"/>
                  </a:lnTo>
                  <a:lnTo>
                    <a:pt x="25" y="99"/>
                  </a:lnTo>
                  <a:lnTo>
                    <a:pt x="25" y="109"/>
                  </a:lnTo>
                  <a:lnTo>
                    <a:pt x="25" y="117"/>
                  </a:lnTo>
                  <a:lnTo>
                    <a:pt x="25" y="123"/>
                  </a:lnTo>
                  <a:lnTo>
                    <a:pt x="27" y="131"/>
                  </a:lnTo>
                  <a:lnTo>
                    <a:pt x="31" y="137"/>
                  </a:lnTo>
                  <a:lnTo>
                    <a:pt x="33" y="143"/>
                  </a:lnTo>
                  <a:lnTo>
                    <a:pt x="41" y="154"/>
                  </a:lnTo>
                  <a:lnTo>
                    <a:pt x="49" y="162"/>
                  </a:lnTo>
                  <a:lnTo>
                    <a:pt x="57" y="166"/>
                  </a:lnTo>
                  <a:lnTo>
                    <a:pt x="67" y="166"/>
                  </a:lnTo>
                  <a:lnTo>
                    <a:pt x="75" y="166"/>
                  </a:lnTo>
                  <a:lnTo>
                    <a:pt x="85" y="166"/>
                  </a:lnTo>
                  <a:lnTo>
                    <a:pt x="91" y="166"/>
                  </a:lnTo>
                  <a:lnTo>
                    <a:pt x="96" y="168"/>
                  </a:lnTo>
                  <a:lnTo>
                    <a:pt x="98" y="172"/>
                  </a:lnTo>
                  <a:lnTo>
                    <a:pt x="98" y="180"/>
                  </a:lnTo>
                  <a:lnTo>
                    <a:pt x="92" y="188"/>
                  </a:lnTo>
                  <a:lnTo>
                    <a:pt x="89" y="196"/>
                  </a:lnTo>
                  <a:lnTo>
                    <a:pt x="81" y="202"/>
                  </a:lnTo>
                  <a:lnTo>
                    <a:pt x="75" y="208"/>
                  </a:lnTo>
                  <a:lnTo>
                    <a:pt x="65" y="210"/>
                  </a:lnTo>
                  <a:lnTo>
                    <a:pt x="57" y="210"/>
                  </a:lnTo>
                  <a:lnTo>
                    <a:pt x="47" y="208"/>
                  </a:lnTo>
                  <a:lnTo>
                    <a:pt x="37" y="206"/>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9" name="Google Shape;1229;p113"/>
            <p:cNvSpPr/>
            <p:nvPr/>
          </p:nvSpPr>
          <p:spPr>
            <a:xfrm>
              <a:off x="2328" y="2109"/>
              <a:ext cx="216" cy="184"/>
            </a:xfrm>
            <a:custGeom>
              <a:rect b="b" l="l" r="r" t="t"/>
              <a:pathLst>
                <a:path extrusionOk="0" h="184" w="216">
                  <a:moveTo>
                    <a:pt x="66" y="176"/>
                  </a:moveTo>
                  <a:lnTo>
                    <a:pt x="58" y="170"/>
                  </a:lnTo>
                  <a:lnTo>
                    <a:pt x="48" y="164"/>
                  </a:lnTo>
                  <a:lnTo>
                    <a:pt x="40" y="154"/>
                  </a:lnTo>
                  <a:lnTo>
                    <a:pt x="34" y="148"/>
                  </a:lnTo>
                  <a:lnTo>
                    <a:pt x="26" y="138"/>
                  </a:lnTo>
                  <a:lnTo>
                    <a:pt x="20" y="128"/>
                  </a:lnTo>
                  <a:lnTo>
                    <a:pt x="14" y="120"/>
                  </a:lnTo>
                  <a:lnTo>
                    <a:pt x="8" y="111"/>
                  </a:lnTo>
                  <a:lnTo>
                    <a:pt x="4" y="101"/>
                  </a:lnTo>
                  <a:lnTo>
                    <a:pt x="2" y="91"/>
                  </a:lnTo>
                  <a:lnTo>
                    <a:pt x="0" y="81"/>
                  </a:lnTo>
                  <a:lnTo>
                    <a:pt x="2" y="71"/>
                  </a:lnTo>
                  <a:lnTo>
                    <a:pt x="4" y="61"/>
                  </a:lnTo>
                  <a:lnTo>
                    <a:pt x="8" y="53"/>
                  </a:lnTo>
                  <a:lnTo>
                    <a:pt x="14" y="43"/>
                  </a:lnTo>
                  <a:lnTo>
                    <a:pt x="24" y="38"/>
                  </a:lnTo>
                  <a:lnTo>
                    <a:pt x="32" y="30"/>
                  </a:lnTo>
                  <a:lnTo>
                    <a:pt x="42" y="24"/>
                  </a:lnTo>
                  <a:lnTo>
                    <a:pt x="48" y="20"/>
                  </a:lnTo>
                  <a:lnTo>
                    <a:pt x="52" y="18"/>
                  </a:lnTo>
                  <a:lnTo>
                    <a:pt x="60" y="16"/>
                  </a:lnTo>
                  <a:lnTo>
                    <a:pt x="66" y="14"/>
                  </a:lnTo>
                  <a:lnTo>
                    <a:pt x="70" y="10"/>
                  </a:lnTo>
                  <a:lnTo>
                    <a:pt x="75" y="8"/>
                  </a:lnTo>
                  <a:lnTo>
                    <a:pt x="83" y="6"/>
                  </a:lnTo>
                  <a:lnTo>
                    <a:pt x="89" y="4"/>
                  </a:lnTo>
                  <a:lnTo>
                    <a:pt x="95" y="2"/>
                  </a:lnTo>
                  <a:lnTo>
                    <a:pt x="101" y="2"/>
                  </a:lnTo>
                  <a:lnTo>
                    <a:pt x="107" y="2"/>
                  </a:lnTo>
                  <a:lnTo>
                    <a:pt x="113" y="2"/>
                  </a:lnTo>
                  <a:lnTo>
                    <a:pt x="119" y="0"/>
                  </a:lnTo>
                  <a:lnTo>
                    <a:pt x="125" y="0"/>
                  </a:lnTo>
                  <a:lnTo>
                    <a:pt x="131" y="0"/>
                  </a:lnTo>
                  <a:lnTo>
                    <a:pt x="137" y="2"/>
                  </a:lnTo>
                  <a:lnTo>
                    <a:pt x="143" y="2"/>
                  </a:lnTo>
                  <a:lnTo>
                    <a:pt x="148" y="4"/>
                  </a:lnTo>
                  <a:lnTo>
                    <a:pt x="154" y="4"/>
                  </a:lnTo>
                  <a:lnTo>
                    <a:pt x="160" y="8"/>
                  </a:lnTo>
                  <a:lnTo>
                    <a:pt x="172" y="14"/>
                  </a:lnTo>
                  <a:lnTo>
                    <a:pt x="182" y="20"/>
                  </a:lnTo>
                  <a:lnTo>
                    <a:pt x="188" y="24"/>
                  </a:lnTo>
                  <a:lnTo>
                    <a:pt x="192" y="28"/>
                  </a:lnTo>
                  <a:lnTo>
                    <a:pt x="198" y="34"/>
                  </a:lnTo>
                  <a:lnTo>
                    <a:pt x="202" y="40"/>
                  </a:lnTo>
                  <a:lnTo>
                    <a:pt x="210" y="49"/>
                  </a:lnTo>
                  <a:lnTo>
                    <a:pt x="214" y="61"/>
                  </a:lnTo>
                  <a:lnTo>
                    <a:pt x="216" y="73"/>
                  </a:lnTo>
                  <a:lnTo>
                    <a:pt x="216" y="83"/>
                  </a:lnTo>
                  <a:lnTo>
                    <a:pt x="214" y="93"/>
                  </a:lnTo>
                  <a:lnTo>
                    <a:pt x="212" y="105"/>
                  </a:lnTo>
                  <a:lnTo>
                    <a:pt x="208" y="115"/>
                  </a:lnTo>
                  <a:lnTo>
                    <a:pt x="204" y="124"/>
                  </a:lnTo>
                  <a:lnTo>
                    <a:pt x="198" y="132"/>
                  </a:lnTo>
                  <a:lnTo>
                    <a:pt x="192" y="140"/>
                  </a:lnTo>
                  <a:lnTo>
                    <a:pt x="186" y="148"/>
                  </a:lnTo>
                  <a:lnTo>
                    <a:pt x="180" y="154"/>
                  </a:lnTo>
                  <a:lnTo>
                    <a:pt x="174" y="160"/>
                  </a:lnTo>
                  <a:lnTo>
                    <a:pt x="168" y="166"/>
                  </a:lnTo>
                  <a:lnTo>
                    <a:pt x="162" y="170"/>
                  </a:lnTo>
                  <a:lnTo>
                    <a:pt x="160" y="174"/>
                  </a:lnTo>
                  <a:lnTo>
                    <a:pt x="152" y="176"/>
                  </a:lnTo>
                  <a:lnTo>
                    <a:pt x="146" y="178"/>
                  </a:lnTo>
                  <a:lnTo>
                    <a:pt x="139" y="180"/>
                  </a:lnTo>
                  <a:lnTo>
                    <a:pt x="135" y="182"/>
                  </a:lnTo>
                  <a:lnTo>
                    <a:pt x="129" y="180"/>
                  </a:lnTo>
                  <a:lnTo>
                    <a:pt x="127" y="178"/>
                  </a:lnTo>
                  <a:lnTo>
                    <a:pt x="125" y="174"/>
                  </a:lnTo>
                  <a:lnTo>
                    <a:pt x="127" y="170"/>
                  </a:lnTo>
                  <a:lnTo>
                    <a:pt x="129" y="164"/>
                  </a:lnTo>
                  <a:lnTo>
                    <a:pt x="135" y="158"/>
                  </a:lnTo>
                  <a:lnTo>
                    <a:pt x="139" y="152"/>
                  </a:lnTo>
                  <a:lnTo>
                    <a:pt x="148" y="146"/>
                  </a:lnTo>
                  <a:lnTo>
                    <a:pt x="156" y="140"/>
                  </a:lnTo>
                  <a:lnTo>
                    <a:pt x="164" y="132"/>
                  </a:lnTo>
                  <a:lnTo>
                    <a:pt x="174" y="122"/>
                  </a:lnTo>
                  <a:lnTo>
                    <a:pt x="184" y="113"/>
                  </a:lnTo>
                  <a:lnTo>
                    <a:pt x="188" y="107"/>
                  </a:lnTo>
                  <a:lnTo>
                    <a:pt x="192" y="101"/>
                  </a:lnTo>
                  <a:lnTo>
                    <a:pt x="194" y="93"/>
                  </a:lnTo>
                  <a:lnTo>
                    <a:pt x="196" y="87"/>
                  </a:lnTo>
                  <a:lnTo>
                    <a:pt x="194" y="81"/>
                  </a:lnTo>
                  <a:lnTo>
                    <a:pt x="194" y="73"/>
                  </a:lnTo>
                  <a:lnTo>
                    <a:pt x="190" y="67"/>
                  </a:lnTo>
                  <a:lnTo>
                    <a:pt x="188" y="61"/>
                  </a:lnTo>
                  <a:lnTo>
                    <a:pt x="182" y="53"/>
                  </a:lnTo>
                  <a:lnTo>
                    <a:pt x="178" y="47"/>
                  </a:lnTo>
                  <a:lnTo>
                    <a:pt x="170" y="41"/>
                  </a:lnTo>
                  <a:lnTo>
                    <a:pt x="162" y="38"/>
                  </a:lnTo>
                  <a:lnTo>
                    <a:pt x="154" y="34"/>
                  </a:lnTo>
                  <a:lnTo>
                    <a:pt x="145" y="30"/>
                  </a:lnTo>
                  <a:lnTo>
                    <a:pt x="139" y="28"/>
                  </a:lnTo>
                  <a:lnTo>
                    <a:pt x="135" y="26"/>
                  </a:lnTo>
                  <a:lnTo>
                    <a:pt x="129" y="26"/>
                  </a:lnTo>
                  <a:lnTo>
                    <a:pt x="123" y="26"/>
                  </a:lnTo>
                  <a:lnTo>
                    <a:pt x="117" y="26"/>
                  </a:lnTo>
                  <a:lnTo>
                    <a:pt x="111" y="24"/>
                  </a:lnTo>
                  <a:lnTo>
                    <a:pt x="105" y="24"/>
                  </a:lnTo>
                  <a:lnTo>
                    <a:pt x="101" y="24"/>
                  </a:lnTo>
                  <a:lnTo>
                    <a:pt x="89" y="24"/>
                  </a:lnTo>
                  <a:lnTo>
                    <a:pt x="81" y="26"/>
                  </a:lnTo>
                  <a:lnTo>
                    <a:pt x="71" y="28"/>
                  </a:lnTo>
                  <a:lnTo>
                    <a:pt x="66" y="32"/>
                  </a:lnTo>
                  <a:lnTo>
                    <a:pt x="58" y="34"/>
                  </a:lnTo>
                  <a:lnTo>
                    <a:pt x="52" y="38"/>
                  </a:lnTo>
                  <a:lnTo>
                    <a:pt x="46" y="41"/>
                  </a:lnTo>
                  <a:lnTo>
                    <a:pt x="44" y="47"/>
                  </a:lnTo>
                  <a:lnTo>
                    <a:pt x="40" y="53"/>
                  </a:lnTo>
                  <a:lnTo>
                    <a:pt x="38" y="59"/>
                  </a:lnTo>
                  <a:lnTo>
                    <a:pt x="34" y="65"/>
                  </a:lnTo>
                  <a:lnTo>
                    <a:pt x="34" y="73"/>
                  </a:lnTo>
                  <a:lnTo>
                    <a:pt x="34" y="81"/>
                  </a:lnTo>
                  <a:lnTo>
                    <a:pt x="36" y="91"/>
                  </a:lnTo>
                  <a:lnTo>
                    <a:pt x="38" y="99"/>
                  </a:lnTo>
                  <a:lnTo>
                    <a:pt x="40" y="107"/>
                  </a:lnTo>
                  <a:lnTo>
                    <a:pt x="42" y="113"/>
                  </a:lnTo>
                  <a:lnTo>
                    <a:pt x="46" y="118"/>
                  </a:lnTo>
                  <a:lnTo>
                    <a:pt x="52" y="128"/>
                  </a:lnTo>
                  <a:lnTo>
                    <a:pt x="60" y="136"/>
                  </a:lnTo>
                  <a:lnTo>
                    <a:pt x="68" y="142"/>
                  </a:lnTo>
                  <a:lnTo>
                    <a:pt x="73" y="146"/>
                  </a:lnTo>
                  <a:lnTo>
                    <a:pt x="79" y="152"/>
                  </a:lnTo>
                  <a:lnTo>
                    <a:pt x="83" y="158"/>
                  </a:lnTo>
                  <a:lnTo>
                    <a:pt x="85" y="164"/>
                  </a:lnTo>
                  <a:lnTo>
                    <a:pt x="87" y="170"/>
                  </a:lnTo>
                  <a:lnTo>
                    <a:pt x="87" y="176"/>
                  </a:lnTo>
                  <a:lnTo>
                    <a:pt x="87" y="180"/>
                  </a:lnTo>
                  <a:lnTo>
                    <a:pt x="83" y="182"/>
                  </a:lnTo>
                  <a:lnTo>
                    <a:pt x="81" y="184"/>
                  </a:lnTo>
                  <a:lnTo>
                    <a:pt x="73" y="180"/>
                  </a:lnTo>
                  <a:lnTo>
                    <a:pt x="66" y="176"/>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0" name="Google Shape;1230;p113"/>
            <p:cNvSpPr/>
            <p:nvPr/>
          </p:nvSpPr>
          <p:spPr>
            <a:xfrm>
              <a:off x="2869" y="2334"/>
              <a:ext cx="227" cy="221"/>
            </a:xfrm>
            <a:custGeom>
              <a:rect b="b" l="l" r="r" t="t"/>
              <a:pathLst>
                <a:path extrusionOk="0" h="221" w="227">
                  <a:moveTo>
                    <a:pt x="6" y="142"/>
                  </a:moveTo>
                  <a:lnTo>
                    <a:pt x="4" y="136"/>
                  </a:lnTo>
                  <a:lnTo>
                    <a:pt x="2" y="130"/>
                  </a:lnTo>
                  <a:lnTo>
                    <a:pt x="2" y="124"/>
                  </a:lnTo>
                  <a:lnTo>
                    <a:pt x="2" y="118"/>
                  </a:lnTo>
                  <a:lnTo>
                    <a:pt x="0" y="113"/>
                  </a:lnTo>
                  <a:lnTo>
                    <a:pt x="0" y="107"/>
                  </a:lnTo>
                  <a:lnTo>
                    <a:pt x="2" y="101"/>
                  </a:lnTo>
                  <a:lnTo>
                    <a:pt x="2" y="95"/>
                  </a:lnTo>
                  <a:lnTo>
                    <a:pt x="2" y="89"/>
                  </a:lnTo>
                  <a:lnTo>
                    <a:pt x="4" y="83"/>
                  </a:lnTo>
                  <a:lnTo>
                    <a:pt x="4" y="77"/>
                  </a:lnTo>
                  <a:lnTo>
                    <a:pt x="6" y="71"/>
                  </a:lnTo>
                  <a:lnTo>
                    <a:pt x="10" y="59"/>
                  </a:lnTo>
                  <a:lnTo>
                    <a:pt x="16" y="51"/>
                  </a:lnTo>
                  <a:lnTo>
                    <a:pt x="22" y="42"/>
                  </a:lnTo>
                  <a:lnTo>
                    <a:pt x="28" y="32"/>
                  </a:lnTo>
                  <a:lnTo>
                    <a:pt x="38" y="24"/>
                  </a:lnTo>
                  <a:lnTo>
                    <a:pt x="48" y="16"/>
                  </a:lnTo>
                  <a:lnTo>
                    <a:pt x="52" y="14"/>
                  </a:lnTo>
                  <a:lnTo>
                    <a:pt x="57" y="10"/>
                  </a:lnTo>
                  <a:lnTo>
                    <a:pt x="65" y="8"/>
                  </a:lnTo>
                  <a:lnTo>
                    <a:pt x="71" y="6"/>
                  </a:lnTo>
                  <a:lnTo>
                    <a:pt x="77" y="4"/>
                  </a:lnTo>
                  <a:lnTo>
                    <a:pt x="85" y="2"/>
                  </a:lnTo>
                  <a:lnTo>
                    <a:pt x="91" y="2"/>
                  </a:lnTo>
                  <a:lnTo>
                    <a:pt x="101" y="2"/>
                  </a:lnTo>
                  <a:lnTo>
                    <a:pt x="109" y="0"/>
                  </a:lnTo>
                  <a:lnTo>
                    <a:pt x="115" y="0"/>
                  </a:lnTo>
                  <a:lnTo>
                    <a:pt x="123" y="0"/>
                  </a:lnTo>
                  <a:lnTo>
                    <a:pt x="131" y="2"/>
                  </a:lnTo>
                  <a:lnTo>
                    <a:pt x="138" y="4"/>
                  </a:lnTo>
                  <a:lnTo>
                    <a:pt x="144" y="6"/>
                  </a:lnTo>
                  <a:lnTo>
                    <a:pt x="152" y="8"/>
                  </a:lnTo>
                  <a:lnTo>
                    <a:pt x="160" y="12"/>
                  </a:lnTo>
                  <a:lnTo>
                    <a:pt x="166" y="14"/>
                  </a:lnTo>
                  <a:lnTo>
                    <a:pt x="172" y="16"/>
                  </a:lnTo>
                  <a:lnTo>
                    <a:pt x="178" y="22"/>
                  </a:lnTo>
                  <a:lnTo>
                    <a:pt x="184" y="26"/>
                  </a:lnTo>
                  <a:lnTo>
                    <a:pt x="190" y="30"/>
                  </a:lnTo>
                  <a:lnTo>
                    <a:pt x="196" y="34"/>
                  </a:lnTo>
                  <a:lnTo>
                    <a:pt x="200" y="42"/>
                  </a:lnTo>
                  <a:lnTo>
                    <a:pt x="206" y="47"/>
                  </a:lnTo>
                  <a:lnTo>
                    <a:pt x="208" y="51"/>
                  </a:lnTo>
                  <a:lnTo>
                    <a:pt x="211" y="57"/>
                  </a:lnTo>
                  <a:lnTo>
                    <a:pt x="215" y="63"/>
                  </a:lnTo>
                  <a:lnTo>
                    <a:pt x="219" y="69"/>
                  </a:lnTo>
                  <a:lnTo>
                    <a:pt x="221" y="75"/>
                  </a:lnTo>
                  <a:lnTo>
                    <a:pt x="223" y="83"/>
                  </a:lnTo>
                  <a:lnTo>
                    <a:pt x="225" y="89"/>
                  </a:lnTo>
                  <a:lnTo>
                    <a:pt x="227" y="97"/>
                  </a:lnTo>
                  <a:lnTo>
                    <a:pt x="227" y="103"/>
                  </a:lnTo>
                  <a:lnTo>
                    <a:pt x="227" y="111"/>
                  </a:lnTo>
                  <a:lnTo>
                    <a:pt x="227" y="117"/>
                  </a:lnTo>
                  <a:lnTo>
                    <a:pt x="227" y="124"/>
                  </a:lnTo>
                  <a:lnTo>
                    <a:pt x="225" y="132"/>
                  </a:lnTo>
                  <a:lnTo>
                    <a:pt x="223" y="140"/>
                  </a:lnTo>
                  <a:lnTo>
                    <a:pt x="219" y="148"/>
                  </a:lnTo>
                  <a:lnTo>
                    <a:pt x="217" y="156"/>
                  </a:lnTo>
                  <a:lnTo>
                    <a:pt x="213" y="162"/>
                  </a:lnTo>
                  <a:lnTo>
                    <a:pt x="209" y="168"/>
                  </a:lnTo>
                  <a:lnTo>
                    <a:pt x="204" y="174"/>
                  </a:lnTo>
                  <a:lnTo>
                    <a:pt x="200" y="180"/>
                  </a:lnTo>
                  <a:lnTo>
                    <a:pt x="196" y="186"/>
                  </a:lnTo>
                  <a:lnTo>
                    <a:pt x="190" y="190"/>
                  </a:lnTo>
                  <a:lnTo>
                    <a:pt x="184" y="195"/>
                  </a:lnTo>
                  <a:lnTo>
                    <a:pt x="180" y="199"/>
                  </a:lnTo>
                  <a:lnTo>
                    <a:pt x="174" y="203"/>
                  </a:lnTo>
                  <a:lnTo>
                    <a:pt x="166" y="205"/>
                  </a:lnTo>
                  <a:lnTo>
                    <a:pt x="160" y="209"/>
                  </a:lnTo>
                  <a:lnTo>
                    <a:pt x="156" y="213"/>
                  </a:lnTo>
                  <a:lnTo>
                    <a:pt x="148" y="215"/>
                  </a:lnTo>
                  <a:lnTo>
                    <a:pt x="142" y="217"/>
                  </a:lnTo>
                  <a:lnTo>
                    <a:pt x="136" y="219"/>
                  </a:lnTo>
                  <a:lnTo>
                    <a:pt x="133" y="221"/>
                  </a:lnTo>
                  <a:lnTo>
                    <a:pt x="125" y="221"/>
                  </a:lnTo>
                  <a:lnTo>
                    <a:pt x="119" y="221"/>
                  </a:lnTo>
                  <a:lnTo>
                    <a:pt x="113" y="221"/>
                  </a:lnTo>
                  <a:lnTo>
                    <a:pt x="107" y="221"/>
                  </a:lnTo>
                  <a:lnTo>
                    <a:pt x="95" y="221"/>
                  </a:lnTo>
                  <a:lnTo>
                    <a:pt x="87" y="219"/>
                  </a:lnTo>
                  <a:lnTo>
                    <a:pt x="77" y="217"/>
                  </a:lnTo>
                  <a:lnTo>
                    <a:pt x="69" y="213"/>
                  </a:lnTo>
                  <a:lnTo>
                    <a:pt x="63" y="209"/>
                  </a:lnTo>
                  <a:lnTo>
                    <a:pt x="57" y="205"/>
                  </a:lnTo>
                  <a:lnTo>
                    <a:pt x="54" y="195"/>
                  </a:lnTo>
                  <a:lnTo>
                    <a:pt x="56" y="193"/>
                  </a:lnTo>
                  <a:lnTo>
                    <a:pt x="57" y="192"/>
                  </a:lnTo>
                  <a:lnTo>
                    <a:pt x="63" y="192"/>
                  </a:lnTo>
                  <a:lnTo>
                    <a:pt x="69" y="192"/>
                  </a:lnTo>
                  <a:lnTo>
                    <a:pt x="77" y="193"/>
                  </a:lnTo>
                  <a:lnTo>
                    <a:pt x="85" y="193"/>
                  </a:lnTo>
                  <a:lnTo>
                    <a:pt x="95" y="193"/>
                  </a:lnTo>
                  <a:lnTo>
                    <a:pt x="103" y="193"/>
                  </a:lnTo>
                  <a:lnTo>
                    <a:pt x="113" y="193"/>
                  </a:lnTo>
                  <a:lnTo>
                    <a:pt x="123" y="190"/>
                  </a:lnTo>
                  <a:lnTo>
                    <a:pt x="133" y="188"/>
                  </a:lnTo>
                  <a:lnTo>
                    <a:pt x="142" y="186"/>
                  </a:lnTo>
                  <a:lnTo>
                    <a:pt x="154" y="182"/>
                  </a:lnTo>
                  <a:lnTo>
                    <a:pt x="162" y="176"/>
                  </a:lnTo>
                  <a:lnTo>
                    <a:pt x="170" y="170"/>
                  </a:lnTo>
                  <a:lnTo>
                    <a:pt x="176" y="160"/>
                  </a:lnTo>
                  <a:lnTo>
                    <a:pt x="182" y="152"/>
                  </a:lnTo>
                  <a:lnTo>
                    <a:pt x="186" y="142"/>
                  </a:lnTo>
                  <a:lnTo>
                    <a:pt x="190" y="132"/>
                  </a:lnTo>
                  <a:lnTo>
                    <a:pt x="192" y="122"/>
                  </a:lnTo>
                  <a:lnTo>
                    <a:pt x="196" y="113"/>
                  </a:lnTo>
                  <a:lnTo>
                    <a:pt x="194" y="101"/>
                  </a:lnTo>
                  <a:lnTo>
                    <a:pt x="194" y="91"/>
                  </a:lnTo>
                  <a:lnTo>
                    <a:pt x="190" y="81"/>
                  </a:lnTo>
                  <a:lnTo>
                    <a:pt x="188" y="71"/>
                  </a:lnTo>
                  <a:lnTo>
                    <a:pt x="184" y="61"/>
                  </a:lnTo>
                  <a:lnTo>
                    <a:pt x="178" y="53"/>
                  </a:lnTo>
                  <a:lnTo>
                    <a:pt x="172" y="47"/>
                  </a:lnTo>
                  <a:lnTo>
                    <a:pt x="164" y="42"/>
                  </a:lnTo>
                  <a:lnTo>
                    <a:pt x="156" y="34"/>
                  </a:lnTo>
                  <a:lnTo>
                    <a:pt x="146" y="30"/>
                  </a:lnTo>
                  <a:lnTo>
                    <a:pt x="136" y="26"/>
                  </a:lnTo>
                  <a:lnTo>
                    <a:pt x="129" y="24"/>
                  </a:lnTo>
                  <a:lnTo>
                    <a:pt x="119" y="20"/>
                  </a:lnTo>
                  <a:lnTo>
                    <a:pt x="111" y="20"/>
                  </a:lnTo>
                  <a:lnTo>
                    <a:pt x="101" y="20"/>
                  </a:lnTo>
                  <a:lnTo>
                    <a:pt x="93" y="24"/>
                  </a:lnTo>
                  <a:lnTo>
                    <a:pt x="83" y="24"/>
                  </a:lnTo>
                  <a:lnTo>
                    <a:pt x="75" y="28"/>
                  </a:lnTo>
                  <a:lnTo>
                    <a:pt x="67" y="32"/>
                  </a:lnTo>
                  <a:lnTo>
                    <a:pt x="59" y="38"/>
                  </a:lnTo>
                  <a:lnTo>
                    <a:pt x="54" y="43"/>
                  </a:lnTo>
                  <a:lnTo>
                    <a:pt x="48" y="51"/>
                  </a:lnTo>
                  <a:lnTo>
                    <a:pt x="44" y="59"/>
                  </a:lnTo>
                  <a:lnTo>
                    <a:pt x="40" y="71"/>
                  </a:lnTo>
                  <a:lnTo>
                    <a:pt x="38" y="79"/>
                  </a:lnTo>
                  <a:lnTo>
                    <a:pt x="36" y="89"/>
                  </a:lnTo>
                  <a:lnTo>
                    <a:pt x="34" y="97"/>
                  </a:lnTo>
                  <a:lnTo>
                    <a:pt x="34" y="105"/>
                  </a:lnTo>
                  <a:lnTo>
                    <a:pt x="34" y="111"/>
                  </a:lnTo>
                  <a:lnTo>
                    <a:pt x="34" y="117"/>
                  </a:lnTo>
                  <a:lnTo>
                    <a:pt x="34" y="122"/>
                  </a:lnTo>
                  <a:lnTo>
                    <a:pt x="34" y="128"/>
                  </a:lnTo>
                  <a:lnTo>
                    <a:pt x="36" y="136"/>
                  </a:lnTo>
                  <a:lnTo>
                    <a:pt x="36" y="142"/>
                  </a:lnTo>
                  <a:lnTo>
                    <a:pt x="36" y="148"/>
                  </a:lnTo>
                  <a:lnTo>
                    <a:pt x="34" y="154"/>
                  </a:lnTo>
                  <a:lnTo>
                    <a:pt x="24" y="158"/>
                  </a:lnTo>
                  <a:lnTo>
                    <a:pt x="16" y="160"/>
                  </a:lnTo>
                  <a:lnTo>
                    <a:pt x="12" y="158"/>
                  </a:lnTo>
                  <a:lnTo>
                    <a:pt x="10" y="156"/>
                  </a:lnTo>
                  <a:lnTo>
                    <a:pt x="6" y="150"/>
                  </a:lnTo>
                  <a:lnTo>
                    <a:pt x="6" y="142"/>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1" name="Google Shape;1231;p113"/>
            <p:cNvSpPr/>
            <p:nvPr/>
          </p:nvSpPr>
          <p:spPr>
            <a:xfrm>
              <a:off x="2020" y="2539"/>
              <a:ext cx="170" cy="212"/>
            </a:xfrm>
            <a:custGeom>
              <a:rect b="b" l="l" r="r" t="t"/>
              <a:pathLst>
                <a:path extrusionOk="0" h="212" w="170">
                  <a:moveTo>
                    <a:pt x="135" y="121"/>
                  </a:moveTo>
                  <a:lnTo>
                    <a:pt x="137" y="113"/>
                  </a:lnTo>
                  <a:lnTo>
                    <a:pt x="143" y="107"/>
                  </a:lnTo>
                  <a:lnTo>
                    <a:pt x="149" y="99"/>
                  </a:lnTo>
                  <a:lnTo>
                    <a:pt x="156" y="91"/>
                  </a:lnTo>
                  <a:lnTo>
                    <a:pt x="160" y="81"/>
                  </a:lnTo>
                  <a:lnTo>
                    <a:pt x="166" y="71"/>
                  </a:lnTo>
                  <a:lnTo>
                    <a:pt x="168" y="63"/>
                  </a:lnTo>
                  <a:lnTo>
                    <a:pt x="170" y="58"/>
                  </a:lnTo>
                  <a:lnTo>
                    <a:pt x="170" y="52"/>
                  </a:lnTo>
                  <a:lnTo>
                    <a:pt x="170" y="46"/>
                  </a:lnTo>
                  <a:lnTo>
                    <a:pt x="166" y="40"/>
                  </a:lnTo>
                  <a:lnTo>
                    <a:pt x="162" y="34"/>
                  </a:lnTo>
                  <a:lnTo>
                    <a:pt x="158" y="26"/>
                  </a:lnTo>
                  <a:lnTo>
                    <a:pt x="152" y="20"/>
                  </a:lnTo>
                  <a:lnTo>
                    <a:pt x="147" y="14"/>
                  </a:lnTo>
                  <a:lnTo>
                    <a:pt x="139" y="10"/>
                  </a:lnTo>
                  <a:lnTo>
                    <a:pt x="129" y="6"/>
                  </a:lnTo>
                  <a:lnTo>
                    <a:pt x="121" y="4"/>
                  </a:lnTo>
                  <a:lnTo>
                    <a:pt x="111" y="0"/>
                  </a:lnTo>
                  <a:lnTo>
                    <a:pt x="101" y="0"/>
                  </a:lnTo>
                  <a:lnTo>
                    <a:pt x="89" y="0"/>
                  </a:lnTo>
                  <a:lnTo>
                    <a:pt x="79" y="2"/>
                  </a:lnTo>
                  <a:lnTo>
                    <a:pt x="68" y="4"/>
                  </a:lnTo>
                  <a:lnTo>
                    <a:pt x="58" y="10"/>
                  </a:lnTo>
                  <a:lnTo>
                    <a:pt x="48" y="14"/>
                  </a:lnTo>
                  <a:lnTo>
                    <a:pt x="38" y="24"/>
                  </a:lnTo>
                  <a:lnTo>
                    <a:pt x="28" y="32"/>
                  </a:lnTo>
                  <a:lnTo>
                    <a:pt x="20" y="42"/>
                  </a:lnTo>
                  <a:lnTo>
                    <a:pt x="14" y="52"/>
                  </a:lnTo>
                  <a:lnTo>
                    <a:pt x="8" y="60"/>
                  </a:lnTo>
                  <a:lnTo>
                    <a:pt x="4" y="69"/>
                  </a:lnTo>
                  <a:lnTo>
                    <a:pt x="2" y="79"/>
                  </a:lnTo>
                  <a:lnTo>
                    <a:pt x="0" y="87"/>
                  </a:lnTo>
                  <a:lnTo>
                    <a:pt x="0" y="97"/>
                  </a:lnTo>
                  <a:lnTo>
                    <a:pt x="0" y="105"/>
                  </a:lnTo>
                  <a:lnTo>
                    <a:pt x="2" y="115"/>
                  </a:lnTo>
                  <a:lnTo>
                    <a:pt x="4" y="125"/>
                  </a:lnTo>
                  <a:lnTo>
                    <a:pt x="8" y="135"/>
                  </a:lnTo>
                  <a:lnTo>
                    <a:pt x="12" y="142"/>
                  </a:lnTo>
                  <a:lnTo>
                    <a:pt x="16" y="152"/>
                  </a:lnTo>
                  <a:lnTo>
                    <a:pt x="20" y="162"/>
                  </a:lnTo>
                  <a:lnTo>
                    <a:pt x="26" y="170"/>
                  </a:lnTo>
                  <a:lnTo>
                    <a:pt x="30" y="178"/>
                  </a:lnTo>
                  <a:lnTo>
                    <a:pt x="38" y="186"/>
                  </a:lnTo>
                  <a:lnTo>
                    <a:pt x="44" y="192"/>
                  </a:lnTo>
                  <a:lnTo>
                    <a:pt x="50" y="198"/>
                  </a:lnTo>
                  <a:lnTo>
                    <a:pt x="56" y="202"/>
                  </a:lnTo>
                  <a:lnTo>
                    <a:pt x="62" y="206"/>
                  </a:lnTo>
                  <a:lnTo>
                    <a:pt x="68" y="208"/>
                  </a:lnTo>
                  <a:lnTo>
                    <a:pt x="76" y="212"/>
                  </a:lnTo>
                  <a:lnTo>
                    <a:pt x="81" y="212"/>
                  </a:lnTo>
                  <a:lnTo>
                    <a:pt x="87" y="212"/>
                  </a:lnTo>
                  <a:lnTo>
                    <a:pt x="91" y="210"/>
                  </a:lnTo>
                  <a:lnTo>
                    <a:pt x="99" y="208"/>
                  </a:lnTo>
                  <a:lnTo>
                    <a:pt x="107" y="202"/>
                  </a:lnTo>
                  <a:lnTo>
                    <a:pt x="113" y="194"/>
                  </a:lnTo>
                  <a:lnTo>
                    <a:pt x="113" y="188"/>
                  </a:lnTo>
                  <a:lnTo>
                    <a:pt x="115" y="184"/>
                  </a:lnTo>
                  <a:lnTo>
                    <a:pt x="115" y="180"/>
                  </a:lnTo>
                  <a:lnTo>
                    <a:pt x="111" y="180"/>
                  </a:lnTo>
                  <a:lnTo>
                    <a:pt x="107" y="182"/>
                  </a:lnTo>
                  <a:lnTo>
                    <a:pt x="101" y="184"/>
                  </a:lnTo>
                  <a:lnTo>
                    <a:pt x="91" y="182"/>
                  </a:lnTo>
                  <a:lnTo>
                    <a:pt x="85" y="180"/>
                  </a:lnTo>
                  <a:lnTo>
                    <a:pt x="79" y="178"/>
                  </a:lnTo>
                  <a:lnTo>
                    <a:pt x="72" y="172"/>
                  </a:lnTo>
                  <a:lnTo>
                    <a:pt x="66" y="168"/>
                  </a:lnTo>
                  <a:lnTo>
                    <a:pt x="58" y="160"/>
                  </a:lnTo>
                  <a:lnTo>
                    <a:pt x="52" y="152"/>
                  </a:lnTo>
                  <a:lnTo>
                    <a:pt x="46" y="146"/>
                  </a:lnTo>
                  <a:lnTo>
                    <a:pt x="42" y="140"/>
                  </a:lnTo>
                  <a:lnTo>
                    <a:pt x="36" y="135"/>
                  </a:lnTo>
                  <a:lnTo>
                    <a:pt x="34" y="127"/>
                  </a:lnTo>
                  <a:lnTo>
                    <a:pt x="30" y="121"/>
                  </a:lnTo>
                  <a:lnTo>
                    <a:pt x="30" y="115"/>
                  </a:lnTo>
                  <a:lnTo>
                    <a:pt x="28" y="107"/>
                  </a:lnTo>
                  <a:lnTo>
                    <a:pt x="28" y="101"/>
                  </a:lnTo>
                  <a:lnTo>
                    <a:pt x="28" y="95"/>
                  </a:lnTo>
                  <a:lnTo>
                    <a:pt x="32" y="87"/>
                  </a:lnTo>
                  <a:lnTo>
                    <a:pt x="34" y="81"/>
                  </a:lnTo>
                  <a:lnTo>
                    <a:pt x="38" y="75"/>
                  </a:lnTo>
                  <a:lnTo>
                    <a:pt x="42" y="67"/>
                  </a:lnTo>
                  <a:lnTo>
                    <a:pt x="50" y="62"/>
                  </a:lnTo>
                  <a:lnTo>
                    <a:pt x="56" y="54"/>
                  </a:lnTo>
                  <a:lnTo>
                    <a:pt x="62" y="48"/>
                  </a:lnTo>
                  <a:lnTo>
                    <a:pt x="68" y="42"/>
                  </a:lnTo>
                  <a:lnTo>
                    <a:pt x="74" y="38"/>
                  </a:lnTo>
                  <a:lnTo>
                    <a:pt x="81" y="34"/>
                  </a:lnTo>
                  <a:lnTo>
                    <a:pt x="87" y="30"/>
                  </a:lnTo>
                  <a:lnTo>
                    <a:pt x="93" y="26"/>
                  </a:lnTo>
                  <a:lnTo>
                    <a:pt x="101" y="26"/>
                  </a:lnTo>
                  <a:lnTo>
                    <a:pt x="111" y="26"/>
                  </a:lnTo>
                  <a:lnTo>
                    <a:pt x="119" y="30"/>
                  </a:lnTo>
                  <a:lnTo>
                    <a:pt x="127" y="36"/>
                  </a:lnTo>
                  <a:lnTo>
                    <a:pt x="133" y="44"/>
                  </a:lnTo>
                  <a:lnTo>
                    <a:pt x="133" y="56"/>
                  </a:lnTo>
                  <a:lnTo>
                    <a:pt x="131" y="65"/>
                  </a:lnTo>
                  <a:lnTo>
                    <a:pt x="125" y="75"/>
                  </a:lnTo>
                  <a:lnTo>
                    <a:pt x="117" y="87"/>
                  </a:lnTo>
                  <a:lnTo>
                    <a:pt x="109" y="97"/>
                  </a:lnTo>
                  <a:lnTo>
                    <a:pt x="103" y="105"/>
                  </a:lnTo>
                  <a:lnTo>
                    <a:pt x="99" y="115"/>
                  </a:lnTo>
                  <a:lnTo>
                    <a:pt x="101" y="123"/>
                  </a:lnTo>
                  <a:lnTo>
                    <a:pt x="103" y="129"/>
                  </a:lnTo>
                  <a:lnTo>
                    <a:pt x="107" y="135"/>
                  </a:lnTo>
                  <a:lnTo>
                    <a:pt x="111" y="137"/>
                  </a:lnTo>
                  <a:lnTo>
                    <a:pt x="117" y="137"/>
                  </a:lnTo>
                  <a:lnTo>
                    <a:pt x="123" y="135"/>
                  </a:lnTo>
                  <a:lnTo>
                    <a:pt x="129" y="133"/>
                  </a:lnTo>
                  <a:lnTo>
                    <a:pt x="131" y="127"/>
                  </a:lnTo>
                  <a:lnTo>
                    <a:pt x="135" y="121"/>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2" name="Google Shape;1232;p113"/>
            <p:cNvSpPr/>
            <p:nvPr/>
          </p:nvSpPr>
          <p:spPr>
            <a:xfrm>
              <a:off x="1892" y="2178"/>
              <a:ext cx="154" cy="199"/>
            </a:xfrm>
            <a:custGeom>
              <a:rect b="b" l="l" r="r" t="t"/>
              <a:pathLst>
                <a:path extrusionOk="0" h="199" w="154">
                  <a:moveTo>
                    <a:pt x="18" y="81"/>
                  </a:moveTo>
                  <a:lnTo>
                    <a:pt x="16" y="77"/>
                  </a:lnTo>
                  <a:lnTo>
                    <a:pt x="14" y="73"/>
                  </a:lnTo>
                  <a:lnTo>
                    <a:pt x="12" y="65"/>
                  </a:lnTo>
                  <a:lnTo>
                    <a:pt x="12" y="61"/>
                  </a:lnTo>
                  <a:lnTo>
                    <a:pt x="8" y="55"/>
                  </a:lnTo>
                  <a:lnTo>
                    <a:pt x="6" y="49"/>
                  </a:lnTo>
                  <a:lnTo>
                    <a:pt x="4" y="42"/>
                  </a:lnTo>
                  <a:lnTo>
                    <a:pt x="4" y="38"/>
                  </a:lnTo>
                  <a:lnTo>
                    <a:pt x="4" y="32"/>
                  </a:lnTo>
                  <a:lnTo>
                    <a:pt x="4" y="24"/>
                  </a:lnTo>
                  <a:lnTo>
                    <a:pt x="4" y="20"/>
                  </a:lnTo>
                  <a:lnTo>
                    <a:pt x="6" y="16"/>
                  </a:lnTo>
                  <a:lnTo>
                    <a:pt x="10" y="12"/>
                  </a:lnTo>
                  <a:lnTo>
                    <a:pt x="14" y="8"/>
                  </a:lnTo>
                  <a:lnTo>
                    <a:pt x="20" y="6"/>
                  </a:lnTo>
                  <a:lnTo>
                    <a:pt x="28" y="6"/>
                  </a:lnTo>
                  <a:lnTo>
                    <a:pt x="36" y="4"/>
                  </a:lnTo>
                  <a:lnTo>
                    <a:pt x="44" y="2"/>
                  </a:lnTo>
                  <a:lnTo>
                    <a:pt x="53" y="0"/>
                  </a:lnTo>
                  <a:lnTo>
                    <a:pt x="61" y="0"/>
                  </a:lnTo>
                  <a:lnTo>
                    <a:pt x="69" y="0"/>
                  </a:lnTo>
                  <a:lnTo>
                    <a:pt x="79" y="0"/>
                  </a:lnTo>
                  <a:lnTo>
                    <a:pt x="89" y="2"/>
                  </a:lnTo>
                  <a:lnTo>
                    <a:pt x="99" y="6"/>
                  </a:lnTo>
                  <a:lnTo>
                    <a:pt x="105" y="8"/>
                  </a:lnTo>
                  <a:lnTo>
                    <a:pt x="113" y="12"/>
                  </a:lnTo>
                  <a:lnTo>
                    <a:pt x="121" y="18"/>
                  </a:lnTo>
                  <a:lnTo>
                    <a:pt x="128" y="24"/>
                  </a:lnTo>
                  <a:lnTo>
                    <a:pt x="132" y="28"/>
                  </a:lnTo>
                  <a:lnTo>
                    <a:pt x="134" y="34"/>
                  </a:lnTo>
                  <a:lnTo>
                    <a:pt x="138" y="38"/>
                  </a:lnTo>
                  <a:lnTo>
                    <a:pt x="142" y="44"/>
                  </a:lnTo>
                  <a:lnTo>
                    <a:pt x="144" y="49"/>
                  </a:lnTo>
                  <a:lnTo>
                    <a:pt x="146" y="55"/>
                  </a:lnTo>
                  <a:lnTo>
                    <a:pt x="148" y="61"/>
                  </a:lnTo>
                  <a:lnTo>
                    <a:pt x="150" y="71"/>
                  </a:lnTo>
                  <a:lnTo>
                    <a:pt x="152" y="77"/>
                  </a:lnTo>
                  <a:lnTo>
                    <a:pt x="152" y="83"/>
                  </a:lnTo>
                  <a:lnTo>
                    <a:pt x="154" y="89"/>
                  </a:lnTo>
                  <a:lnTo>
                    <a:pt x="154" y="97"/>
                  </a:lnTo>
                  <a:lnTo>
                    <a:pt x="154" y="103"/>
                  </a:lnTo>
                  <a:lnTo>
                    <a:pt x="154" y="109"/>
                  </a:lnTo>
                  <a:lnTo>
                    <a:pt x="152" y="117"/>
                  </a:lnTo>
                  <a:lnTo>
                    <a:pt x="152" y="122"/>
                  </a:lnTo>
                  <a:lnTo>
                    <a:pt x="150" y="132"/>
                  </a:lnTo>
                  <a:lnTo>
                    <a:pt x="146" y="144"/>
                  </a:lnTo>
                  <a:lnTo>
                    <a:pt x="142" y="152"/>
                  </a:lnTo>
                  <a:lnTo>
                    <a:pt x="136" y="162"/>
                  </a:lnTo>
                  <a:lnTo>
                    <a:pt x="128" y="170"/>
                  </a:lnTo>
                  <a:lnTo>
                    <a:pt x="123" y="178"/>
                  </a:lnTo>
                  <a:lnTo>
                    <a:pt x="113" y="182"/>
                  </a:lnTo>
                  <a:lnTo>
                    <a:pt x="105" y="188"/>
                  </a:lnTo>
                  <a:lnTo>
                    <a:pt x="95" y="192"/>
                  </a:lnTo>
                  <a:lnTo>
                    <a:pt x="87" y="194"/>
                  </a:lnTo>
                  <a:lnTo>
                    <a:pt x="77" y="198"/>
                  </a:lnTo>
                  <a:lnTo>
                    <a:pt x="67" y="199"/>
                  </a:lnTo>
                  <a:lnTo>
                    <a:pt x="57" y="199"/>
                  </a:lnTo>
                  <a:lnTo>
                    <a:pt x="48" y="199"/>
                  </a:lnTo>
                  <a:lnTo>
                    <a:pt x="38" y="198"/>
                  </a:lnTo>
                  <a:lnTo>
                    <a:pt x="32" y="198"/>
                  </a:lnTo>
                  <a:lnTo>
                    <a:pt x="24" y="196"/>
                  </a:lnTo>
                  <a:lnTo>
                    <a:pt x="18" y="194"/>
                  </a:lnTo>
                  <a:lnTo>
                    <a:pt x="12" y="192"/>
                  </a:lnTo>
                  <a:lnTo>
                    <a:pt x="8" y="190"/>
                  </a:lnTo>
                  <a:lnTo>
                    <a:pt x="2" y="186"/>
                  </a:lnTo>
                  <a:lnTo>
                    <a:pt x="0" y="180"/>
                  </a:lnTo>
                  <a:lnTo>
                    <a:pt x="0" y="174"/>
                  </a:lnTo>
                  <a:lnTo>
                    <a:pt x="8" y="170"/>
                  </a:lnTo>
                  <a:lnTo>
                    <a:pt x="16" y="168"/>
                  </a:lnTo>
                  <a:lnTo>
                    <a:pt x="26" y="168"/>
                  </a:lnTo>
                  <a:lnTo>
                    <a:pt x="30" y="168"/>
                  </a:lnTo>
                  <a:lnTo>
                    <a:pt x="36" y="170"/>
                  </a:lnTo>
                  <a:lnTo>
                    <a:pt x="42" y="172"/>
                  </a:lnTo>
                  <a:lnTo>
                    <a:pt x="48" y="176"/>
                  </a:lnTo>
                  <a:lnTo>
                    <a:pt x="53" y="176"/>
                  </a:lnTo>
                  <a:lnTo>
                    <a:pt x="59" y="178"/>
                  </a:lnTo>
                  <a:lnTo>
                    <a:pt x="65" y="178"/>
                  </a:lnTo>
                  <a:lnTo>
                    <a:pt x="71" y="178"/>
                  </a:lnTo>
                  <a:lnTo>
                    <a:pt x="77" y="174"/>
                  </a:lnTo>
                  <a:lnTo>
                    <a:pt x="85" y="172"/>
                  </a:lnTo>
                  <a:lnTo>
                    <a:pt x="91" y="168"/>
                  </a:lnTo>
                  <a:lnTo>
                    <a:pt x="99" y="164"/>
                  </a:lnTo>
                  <a:lnTo>
                    <a:pt x="103" y="156"/>
                  </a:lnTo>
                  <a:lnTo>
                    <a:pt x="109" y="150"/>
                  </a:lnTo>
                  <a:lnTo>
                    <a:pt x="113" y="144"/>
                  </a:lnTo>
                  <a:lnTo>
                    <a:pt x="119" y="138"/>
                  </a:lnTo>
                  <a:lnTo>
                    <a:pt x="123" y="132"/>
                  </a:lnTo>
                  <a:lnTo>
                    <a:pt x="127" y="124"/>
                  </a:lnTo>
                  <a:lnTo>
                    <a:pt x="128" y="119"/>
                  </a:lnTo>
                  <a:lnTo>
                    <a:pt x="130" y="115"/>
                  </a:lnTo>
                  <a:lnTo>
                    <a:pt x="130" y="107"/>
                  </a:lnTo>
                  <a:lnTo>
                    <a:pt x="130" y="101"/>
                  </a:lnTo>
                  <a:lnTo>
                    <a:pt x="130" y="95"/>
                  </a:lnTo>
                  <a:lnTo>
                    <a:pt x="130" y="87"/>
                  </a:lnTo>
                  <a:lnTo>
                    <a:pt x="128" y="81"/>
                  </a:lnTo>
                  <a:lnTo>
                    <a:pt x="127" y="75"/>
                  </a:lnTo>
                  <a:lnTo>
                    <a:pt x="123" y="67"/>
                  </a:lnTo>
                  <a:lnTo>
                    <a:pt x="119" y="61"/>
                  </a:lnTo>
                  <a:lnTo>
                    <a:pt x="113" y="53"/>
                  </a:lnTo>
                  <a:lnTo>
                    <a:pt x="107" y="49"/>
                  </a:lnTo>
                  <a:lnTo>
                    <a:pt x="101" y="42"/>
                  </a:lnTo>
                  <a:lnTo>
                    <a:pt x="95" y="40"/>
                  </a:lnTo>
                  <a:lnTo>
                    <a:pt x="89" y="34"/>
                  </a:lnTo>
                  <a:lnTo>
                    <a:pt x="83" y="32"/>
                  </a:lnTo>
                  <a:lnTo>
                    <a:pt x="77" y="30"/>
                  </a:lnTo>
                  <a:lnTo>
                    <a:pt x="71" y="28"/>
                  </a:lnTo>
                  <a:lnTo>
                    <a:pt x="65" y="26"/>
                  </a:lnTo>
                  <a:lnTo>
                    <a:pt x="59" y="26"/>
                  </a:lnTo>
                  <a:lnTo>
                    <a:pt x="55" y="24"/>
                  </a:lnTo>
                  <a:lnTo>
                    <a:pt x="52" y="28"/>
                  </a:lnTo>
                  <a:lnTo>
                    <a:pt x="44" y="32"/>
                  </a:lnTo>
                  <a:lnTo>
                    <a:pt x="40" y="38"/>
                  </a:lnTo>
                  <a:lnTo>
                    <a:pt x="38" y="46"/>
                  </a:lnTo>
                  <a:lnTo>
                    <a:pt x="38" y="55"/>
                  </a:lnTo>
                  <a:lnTo>
                    <a:pt x="40" y="65"/>
                  </a:lnTo>
                  <a:lnTo>
                    <a:pt x="44" y="77"/>
                  </a:lnTo>
                  <a:lnTo>
                    <a:pt x="46" y="85"/>
                  </a:lnTo>
                  <a:lnTo>
                    <a:pt x="48" y="93"/>
                  </a:lnTo>
                  <a:lnTo>
                    <a:pt x="48" y="101"/>
                  </a:lnTo>
                  <a:lnTo>
                    <a:pt x="46" y="107"/>
                  </a:lnTo>
                  <a:lnTo>
                    <a:pt x="34" y="109"/>
                  </a:lnTo>
                  <a:lnTo>
                    <a:pt x="26" y="105"/>
                  </a:lnTo>
                  <a:lnTo>
                    <a:pt x="22" y="99"/>
                  </a:lnTo>
                  <a:lnTo>
                    <a:pt x="20" y="95"/>
                  </a:lnTo>
                  <a:lnTo>
                    <a:pt x="18" y="87"/>
                  </a:lnTo>
                  <a:lnTo>
                    <a:pt x="18" y="81"/>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3" name="Google Shape;1233;p113"/>
            <p:cNvSpPr/>
            <p:nvPr/>
          </p:nvSpPr>
          <p:spPr>
            <a:xfrm>
              <a:off x="1715" y="2427"/>
              <a:ext cx="319" cy="116"/>
            </a:xfrm>
            <a:custGeom>
              <a:rect b="b" l="l" r="r" t="t"/>
              <a:pathLst>
                <a:path extrusionOk="0" h="116" w="319">
                  <a:moveTo>
                    <a:pt x="7" y="39"/>
                  </a:moveTo>
                  <a:lnTo>
                    <a:pt x="9" y="45"/>
                  </a:lnTo>
                  <a:lnTo>
                    <a:pt x="13" y="51"/>
                  </a:lnTo>
                  <a:lnTo>
                    <a:pt x="13" y="57"/>
                  </a:lnTo>
                  <a:lnTo>
                    <a:pt x="17" y="63"/>
                  </a:lnTo>
                  <a:lnTo>
                    <a:pt x="19" y="69"/>
                  </a:lnTo>
                  <a:lnTo>
                    <a:pt x="23" y="75"/>
                  </a:lnTo>
                  <a:lnTo>
                    <a:pt x="25" y="81"/>
                  </a:lnTo>
                  <a:lnTo>
                    <a:pt x="33" y="85"/>
                  </a:lnTo>
                  <a:lnTo>
                    <a:pt x="37" y="89"/>
                  </a:lnTo>
                  <a:lnTo>
                    <a:pt x="43" y="93"/>
                  </a:lnTo>
                  <a:lnTo>
                    <a:pt x="51" y="97"/>
                  </a:lnTo>
                  <a:lnTo>
                    <a:pt x="61" y="102"/>
                  </a:lnTo>
                  <a:lnTo>
                    <a:pt x="65" y="102"/>
                  </a:lnTo>
                  <a:lnTo>
                    <a:pt x="69" y="104"/>
                  </a:lnTo>
                  <a:lnTo>
                    <a:pt x="77" y="106"/>
                  </a:lnTo>
                  <a:lnTo>
                    <a:pt x="82" y="108"/>
                  </a:lnTo>
                  <a:lnTo>
                    <a:pt x="88" y="108"/>
                  </a:lnTo>
                  <a:lnTo>
                    <a:pt x="94" y="110"/>
                  </a:lnTo>
                  <a:lnTo>
                    <a:pt x="102" y="110"/>
                  </a:lnTo>
                  <a:lnTo>
                    <a:pt x="110" y="112"/>
                  </a:lnTo>
                  <a:lnTo>
                    <a:pt x="116" y="112"/>
                  </a:lnTo>
                  <a:lnTo>
                    <a:pt x="124" y="114"/>
                  </a:lnTo>
                  <a:lnTo>
                    <a:pt x="132" y="114"/>
                  </a:lnTo>
                  <a:lnTo>
                    <a:pt x="140" y="114"/>
                  </a:lnTo>
                  <a:lnTo>
                    <a:pt x="146" y="114"/>
                  </a:lnTo>
                  <a:lnTo>
                    <a:pt x="154" y="114"/>
                  </a:lnTo>
                  <a:lnTo>
                    <a:pt x="161" y="114"/>
                  </a:lnTo>
                  <a:lnTo>
                    <a:pt x="169" y="116"/>
                  </a:lnTo>
                  <a:lnTo>
                    <a:pt x="177" y="116"/>
                  </a:lnTo>
                  <a:lnTo>
                    <a:pt x="183" y="116"/>
                  </a:lnTo>
                  <a:lnTo>
                    <a:pt x="191" y="116"/>
                  </a:lnTo>
                  <a:lnTo>
                    <a:pt x="199" y="116"/>
                  </a:lnTo>
                  <a:lnTo>
                    <a:pt x="205" y="114"/>
                  </a:lnTo>
                  <a:lnTo>
                    <a:pt x="213" y="114"/>
                  </a:lnTo>
                  <a:lnTo>
                    <a:pt x="221" y="114"/>
                  </a:lnTo>
                  <a:lnTo>
                    <a:pt x="229" y="114"/>
                  </a:lnTo>
                  <a:lnTo>
                    <a:pt x="232" y="112"/>
                  </a:lnTo>
                  <a:lnTo>
                    <a:pt x="238" y="110"/>
                  </a:lnTo>
                  <a:lnTo>
                    <a:pt x="244" y="110"/>
                  </a:lnTo>
                  <a:lnTo>
                    <a:pt x="252" y="108"/>
                  </a:lnTo>
                  <a:lnTo>
                    <a:pt x="256" y="106"/>
                  </a:lnTo>
                  <a:lnTo>
                    <a:pt x="262" y="106"/>
                  </a:lnTo>
                  <a:lnTo>
                    <a:pt x="268" y="104"/>
                  </a:lnTo>
                  <a:lnTo>
                    <a:pt x="272" y="104"/>
                  </a:lnTo>
                  <a:lnTo>
                    <a:pt x="282" y="100"/>
                  </a:lnTo>
                  <a:lnTo>
                    <a:pt x="288" y="97"/>
                  </a:lnTo>
                  <a:lnTo>
                    <a:pt x="294" y="93"/>
                  </a:lnTo>
                  <a:lnTo>
                    <a:pt x="300" y="89"/>
                  </a:lnTo>
                  <a:lnTo>
                    <a:pt x="304" y="83"/>
                  </a:lnTo>
                  <a:lnTo>
                    <a:pt x="305" y="79"/>
                  </a:lnTo>
                  <a:lnTo>
                    <a:pt x="309" y="71"/>
                  </a:lnTo>
                  <a:lnTo>
                    <a:pt x="311" y="67"/>
                  </a:lnTo>
                  <a:lnTo>
                    <a:pt x="313" y="61"/>
                  </a:lnTo>
                  <a:lnTo>
                    <a:pt x="315" y="55"/>
                  </a:lnTo>
                  <a:lnTo>
                    <a:pt x="317" y="47"/>
                  </a:lnTo>
                  <a:lnTo>
                    <a:pt x="319" y="43"/>
                  </a:lnTo>
                  <a:lnTo>
                    <a:pt x="317" y="37"/>
                  </a:lnTo>
                  <a:lnTo>
                    <a:pt x="317" y="29"/>
                  </a:lnTo>
                  <a:lnTo>
                    <a:pt x="317" y="25"/>
                  </a:lnTo>
                  <a:lnTo>
                    <a:pt x="317" y="20"/>
                  </a:lnTo>
                  <a:lnTo>
                    <a:pt x="311" y="10"/>
                  </a:lnTo>
                  <a:lnTo>
                    <a:pt x="305" y="4"/>
                  </a:lnTo>
                  <a:lnTo>
                    <a:pt x="296" y="0"/>
                  </a:lnTo>
                  <a:lnTo>
                    <a:pt x="286" y="0"/>
                  </a:lnTo>
                  <a:lnTo>
                    <a:pt x="282" y="0"/>
                  </a:lnTo>
                  <a:lnTo>
                    <a:pt x="276" y="0"/>
                  </a:lnTo>
                  <a:lnTo>
                    <a:pt x="270" y="2"/>
                  </a:lnTo>
                  <a:lnTo>
                    <a:pt x="264" y="6"/>
                  </a:lnTo>
                  <a:lnTo>
                    <a:pt x="258" y="8"/>
                  </a:lnTo>
                  <a:lnTo>
                    <a:pt x="252" y="10"/>
                  </a:lnTo>
                  <a:lnTo>
                    <a:pt x="244" y="14"/>
                  </a:lnTo>
                  <a:lnTo>
                    <a:pt x="236" y="18"/>
                  </a:lnTo>
                  <a:lnTo>
                    <a:pt x="229" y="20"/>
                  </a:lnTo>
                  <a:lnTo>
                    <a:pt x="221" y="24"/>
                  </a:lnTo>
                  <a:lnTo>
                    <a:pt x="213" y="25"/>
                  </a:lnTo>
                  <a:lnTo>
                    <a:pt x="205" y="29"/>
                  </a:lnTo>
                  <a:lnTo>
                    <a:pt x="195" y="29"/>
                  </a:lnTo>
                  <a:lnTo>
                    <a:pt x="187" y="29"/>
                  </a:lnTo>
                  <a:lnTo>
                    <a:pt x="177" y="29"/>
                  </a:lnTo>
                  <a:lnTo>
                    <a:pt x="167" y="31"/>
                  </a:lnTo>
                  <a:lnTo>
                    <a:pt x="157" y="29"/>
                  </a:lnTo>
                  <a:lnTo>
                    <a:pt x="150" y="29"/>
                  </a:lnTo>
                  <a:lnTo>
                    <a:pt x="142" y="29"/>
                  </a:lnTo>
                  <a:lnTo>
                    <a:pt x="134" y="29"/>
                  </a:lnTo>
                  <a:lnTo>
                    <a:pt x="126" y="27"/>
                  </a:lnTo>
                  <a:lnTo>
                    <a:pt x="120" y="27"/>
                  </a:lnTo>
                  <a:lnTo>
                    <a:pt x="114" y="27"/>
                  </a:lnTo>
                  <a:lnTo>
                    <a:pt x="110" y="27"/>
                  </a:lnTo>
                  <a:lnTo>
                    <a:pt x="104" y="31"/>
                  </a:lnTo>
                  <a:lnTo>
                    <a:pt x="104" y="39"/>
                  </a:lnTo>
                  <a:lnTo>
                    <a:pt x="106" y="45"/>
                  </a:lnTo>
                  <a:lnTo>
                    <a:pt x="114" y="51"/>
                  </a:lnTo>
                  <a:lnTo>
                    <a:pt x="120" y="55"/>
                  </a:lnTo>
                  <a:lnTo>
                    <a:pt x="128" y="57"/>
                  </a:lnTo>
                  <a:lnTo>
                    <a:pt x="134" y="59"/>
                  </a:lnTo>
                  <a:lnTo>
                    <a:pt x="144" y="61"/>
                  </a:lnTo>
                  <a:lnTo>
                    <a:pt x="152" y="63"/>
                  </a:lnTo>
                  <a:lnTo>
                    <a:pt x="159" y="63"/>
                  </a:lnTo>
                  <a:lnTo>
                    <a:pt x="169" y="63"/>
                  </a:lnTo>
                  <a:lnTo>
                    <a:pt x="177" y="63"/>
                  </a:lnTo>
                  <a:lnTo>
                    <a:pt x="187" y="63"/>
                  </a:lnTo>
                  <a:lnTo>
                    <a:pt x="195" y="63"/>
                  </a:lnTo>
                  <a:lnTo>
                    <a:pt x="203" y="61"/>
                  </a:lnTo>
                  <a:lnTo>
                    <a:pt x="213" y="61"/>
                  </a:lnTo>
                  <a:lnTo>
                    <a:pt x="221" y="57"/>
                  </a:lnTo>
                  <a:lnTo>
                    <a:pt x="229" y="55"/>
                  </a:lnTo>
                  <a:lnTo>
                    <a:pt x="234" y="53"/>
                  </a:lnTo>
                  <a:lnTo>
                    <a:pt x="242" y="51"/>
                  </a:lnTo>
                  <a:lnTo>
                    <a:pt x="248" y="47"/>
                  </a:lnTo>
                  <a:lnTo>
                    <a:pt x="254" y="45"/>
                  </a:lnTo>
                  <a:lnTo>
                    <a:pt x="260" y="43"/>
                  </a:lnTo>
                  <a:lnTo>
                    <a:pt x="266" y="43"/>
                  </a:lnTo>
                  <a:lnTo>
                    <a:pt x="274" y="41"/>
                  </a:lnTo>
                  <a:lnTo>
                    <a:pt x="282" y="43"/>
                  </a:lnTo>
                  <a:lnTo>
                    <a:pt x="288" y="47"/>
                  </a:lnTo>
                  <a:lnTo>
                    <a:pt x="290" y="55"/>
                  </a:lnTo>
                  <a:lnTo>
                    <a:pt x="288" y="63"/>
                  </a:lnTo>
                  <a:lnTo>
                    <a:pt x="282" y="73"/>
                  </a:lnTo>
                  <a:lnTo>
                    <a:pt x="278" y="77"/>
                  </a:lnTo>
                  <a:lnTo>
                    <a:pt x="272" y="81"/>
                  </a:lnTo>
                  <a:lnTo>
                    <a:pt x="266" y="85"/>
                  </a:lnTo>
                  <a:lnTo>
                    <a:pt x="262" y="89"/>
                  </a:lnTo>
                  <a:lnTo>
                    <a:pt x="254" y="91"/>
                  </a:lnTo>
                  <a:lnTo>
                    <a:pt x="244" y="93"/>
                  </a:lnTo>
                  <a:lnTo>
                    <a:pt x="234" y="95"/>
                  </a:lnTo>
                  <a:lnTo>
                    <a:pt x="225" y="97"/>
                  </a:lnTo>
                  <a:lnTo>
                    <a:pt x="215" y="97"/>
                  </a:lnTo>
                  <a:lnTo>
                    <a:pt x="203" y="97"/>
                  </a:lnTo>
                  <a:lnTo>
                    <a:pt x="197" y="95"/>
                  </a:lnTo>
                  <a:lnTo>
                    <a:pt x="191" y="95"/>
                  </a:lnTo>
                  <a:lnTo>
                    <a:pt x="185" y="95"/>
                  </a:lnTo>
                  <a:lnTo>
                    <a:pt x="179" y="95"/>
                  </a:lnTo>
                  <a:lnTo>
                    <a:pt x="171" y="93"/>
                  </a:lnTo>
                  <a:lnTo>
                    <a:pt x="165" y="91"/>
                  </a:lnTo>
                  <a:lnTo>
                    <a:pt x="159" y="89"/>
                  </a:lnTo>
                  <a:lnTo>
                    <a:pt x="154" y="89"/>
                  </a:lnTo>
                  <a:lnTo>
                    <a:pt x="148" y="89"/>
                  </a:lnTo>
                  <a:lnTo>
                    <a:pt x="142" y="87"/>
                  </a:lnTo>
                  <a:lnTo>
                    <a:pt x="136" y="87"/>
                  </a:lnTo>
                  <a:lnTo>
                    <a:pt x="132" y="87"/>
                  </a:lnTo>
                  <a:lnTo>
                    <a:pt x="120" y="87"/>
                  </a:lnTo>
                  <a:lnTo>
                    <a:pt x="110" y="85"/>
                  </a:lnTo>
                  <a:lnTo>
                    <a:pt x="102" y="85"/>
                  </a:lnTo>
                  <a:lnTo>
                    <a:pt x="94" y="85"/>
                  </a:lnTo>
                  <a:lnTo>
                    <a:pt x="84" y="83"/>
                  </a:lnTo>
                  <a:lnTo>
                    <a:pt x="79" y="81"/>
                  </a:lnTo>
                  <a:lnTo>
                    <a:pt x="71" y="79"/>
                  </a:lnTo>
                  <a:lnTo>
                    <a:pt x="67" y="77"/>
                  </a:lnTo>
                  <a:lnTo>
                    <a:pt x="61" y="73"/>
                  </a:lnTo>
                  <a:lnTo>
                    <a:pt x="57" y="69"/>
                  </a:lnTo>
                  <a:lnTo>
                    <a:pt x="53" y="65"/>
                  </a:lnTo>
                  <a:lnTo>
                    <a:pt x="49" y="61"/>
                  </a:lnTo>
                  <a:lnTo>
                    <a:pt x="45" y="55"/>
                  </a:lnTo>
                  <a:lnTo>
                    <a:pt x="43" y="47"/>
                  </a:lnTo>
                  <a:lnTo>
                    <a:pt x="41" y="41"/>
                  </a:lnTo>
                  <a:lnTo>
                    <a:pt x="39" y="37"/>
                  </a:lnTo>
                  <a:lnTo>
                    <a:pt x="35" y="25"/>
                  </a:lnTo>
                  <a:lnTo>
                    <a:pt x="31" y="18"/>
                  </a:lnTo>
                  <a:lnTo>
                    <a:pt x="27" y="8"/>
                  </a:lnTo>
                  <a:lnTo>
                    <a:pt x="23" y="4"/>
                  </a:lnTo>
                  <a:lnTo>
                    <a:pt x="19" y="0"/>
                  </a:lnTo>
                  <a:lnTo>
                    <a:pt x="15" y="0"/>
                  </a:lnTo>
                  <a:lnTo>
                    <a:pt x="5" y="2"/>
                  </a:lnTo>
                  <a:lnTo>
                    <a:pt x="2" y="8"/>
                  </a:lnTo>
                  <a:lnTo>
                    <a:pt x="0" y="12"/>
                  </a:lnTo>
                  <a:lnTo>
                    <a:pt x="0" y="20"/>
                  </a:lnTo>
                  <a:lnTo>
                    <a:pt x="0" y="22"/>
                  </a:lnTo>
                  <a:lnTo>
                    <a:pt x="2" y="27"/>
                  </a:lnTo>
                  <a:lnTo>
                    <a:pt x="5" y="31"/>
                  </a:lnTo>
                  <a:lnTo>
                    <a:pt x="7" y="39"/>
                  </a:lnTo>
                  <a:close/>
                </a:path>
              </a:pathLst>
            </a:custGeom>
            <a:solidFill>
              <a:srgbClr val="2E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4" name="Google Shape;1234;p113"/>
            <p:cNvSpPr/>
            <p:nvPr/>
          </p:nvSpPr>
          <p:spPr>
            <a:xfrm>
              <a:off x="2244" y="2599"/>
              <a:ext cx="110" cy="274"/>
            </a:xfrm>
            <a:custGeom>
              <a:rect b="b" l="l" r="r" t="t"/>
              <a:pathLst>
                <a:path extrusionOk="0" h="274" w="110">
                  <a:moveTo>
                    <a:pt x="13" y="270"/>
                  </a:moveTo>
                  <a:lnTo>
                    <a:pt x="21" y="272"/>
                  </a:lnTo>
                  <a:lnTo>
                    <a:pt x="31" y="274"/>
                  </a:lnTo>
                  <a:lnTo>
                    <a:pt x="41" y="274"/>
                  </a:lnTo>
                  <a:lnTo>
                    <a:pt x="53" y="274"/>
                  </a:lnTo>
                  <a:lnTo>
                    <a:pt x="61" y="270"/>
                  </a:lnTo>
                  <a:lnTo>
                    <a:pt x="71" y="262"/>
                  </a:lnTo>
                  <a:lnTo>
                    <a:pt x="77" y="258"/>
                  </a:lnTo>
                  <a:lnTo>
                    <a:pt x="80" y="252"/>
                  </a:lnTo>
                  <a:lnTo>
                    <a:pt x="84" y="246"/>
                  </a:lnTo>
                  <a:lnTo>
                    <a:pt x="90" y="236"/>
                  </a:lnTo>
                  <a:lnTo>
                    <a:pt x="92" y="227"/>
                  </a:lnTo>
                  <a:lnTo>
                    <a:pt x="94" y="217"/>
                  </a:lnTo>
                  <a:lnTo>
                    <a:pt x="98" y="207"/>
                  </a:lnTo>
                  <a:lnTo>
                    <a:pt x="102" y="197"/>
                  </a:lnTo>
                  <a:lnTo>
                    <a:pt x="102" y="191"/>
                  </a:lnTo>
                  <a:lnTo>
                    <a:pt x="104" y="187"/>
                  </a:lnTo>
                  <a:lnTo>
                    <a:pt x="104" y="179"/>
                  </a:lnTo>
                  <a:lnTo>
                    <a:pt x="106" y="175"/>
                  </a:lnTo>
                  <a:lnTo>
                    <a:pt x="108" y="163"/>
                  </a:lnTo>
                  <a:lnTo>
                    <a:pt x="110" y="153"/>
                  </a:lnTo>
                  <a:lnTo>
                    <a:pt x="110" y="148"/>
                  </a:lnTo>
                  <a:lnTo>
                    <a:pt x="110" y="142"/>
                  </a:lnTo>
                  <a:lnTo>
                    <a:pt x="110" y="134"/>
                  </a:lnTo>
                  <a:lnTo>
                    <a:pt x="110" y="130"/>
                  </a:lnTo>
                  <a:lnTo>
                    <a:pt x="110" y="118"/>
                  </a:lnTo>
                  <a:lnTo>
                    <a:pt x="110" y="108"/>
                  </a:lnTo>
                  <a:lnTo>
                    <a:pt x="108" y="96"/>
                  </a:lnTo>
                  <a:lnTo>
                    <a:pt x="106" y="86"/>
                  </a:lnTo>
                  <a:lnTo>
                    <a:pt x="104" y="77"/>
                  </a:lnTo>
                  <a:lnTo>
                    <a:pt x="102" y="67"/>
                  </a:lnTo>
                  <a:lnTo>
                    <a:pt x="98" y="57"/>
                  </a:lnTo>
                  <a:lnTo>
                    <a:pt x="92" y="47"/>
                  </a:lnTo>
                  <a:lnTo>
                    <a:pt x="90" y="37"/>
                  </a:lnTo>
                  <a:lnTo>
                    <a:pt x="86" y="31"/>
                  </a:lnTo>
                  <a:lnTo>
                    <a:pt x="84" y="23"/>
                  </a:lnTo>
                  <a:lnTo>
                    <a:pt x="82" y="17"/>
                  </a:lnTo>
                  <a:lnTo>
                    <a:pt x="78" y="11"/>
                  </a:lnTo>
                  <a:lnTo>
                    <a:pt x="77" y="7"/>
                  </a:lnTo>
                  <a:lnTo>
                    <a:pt x="71" y="2"/>
                  </a:lnTo>
                  <a:lnTo>
                    <a:pt x="65" y="0"/>
                  </a:lnTo>
                  <a:lnTo>
                    <a:pt x="59" y="0"/>
                  </a:lnTo>
                  <a:lnTo>
                    <a:pt x="53" y="7"/>
                  </a:lnTo>
                  <a:lnTo>
                    <a:pt x="49" y="11"/>
                  </a:lnTo>
                  <a:lnTo>
                    <a:pt x="45" y="15"/>
                  </a:lnTo>
                  <a:lnTo>
                    <a:pt x="43" y="21"/>
                  </a:lnTo>
                  <a:lnTo>
                    <a:pt x="43" y="27"/>
                  </a:lnTo>
                  <a:lnTo>
                    <a:pt x="39" y="35"/>
                  </a:lnTo>
                  <a:lnTo>
                    <a:pt x="39" y="41"/>
                  </a:lnTo>
                  <a:lnTo>
                    <a:pt x="39" y="47"/>
                  </a:lnTo>
                  <a:lnTo>
                    <a:pt x="39" y="55"/>
                  </a:lnTo>
                  <a:lnTo>
                    <a:pt x="37" y="61"/>
                  </a:lnTo>
                  <a:lnTo>
                    <a:pt x="37" y="69"/>
                  </a:lnTo>
                  <a:lnTo>
                    <a:pt x="37" y="77"/>
                  </a:lnTo>
                  <a:lnTo>
                    <a:pt x="37" y="84"/>
                  </a:lnTo>
                  <a:lnTo>
                    <a:pt x="35" y="90"/>
                  </a:lnTo>
                  <a:lnTo>
                    <a:pt x="35" y="98"/>
                  </a:lnTo>
                  <a:lnTo>
                    <a:pt x="35" y="104"/>
                  </a:lnTo>
                  <a:lnTo>
                    <a:pt x="35" y="110"/>
                  </a:lnTo>
                  <a:lnTo>
                    <a:pt x="31" y="122"/>
                  </a:lnTo>
                  <a:lnTo>
                    <a:pt x="31" y="132"/>
                  </a:lnTo>
                  <a:lnTo>
                    <a:pt x="29" y="140"/>
                  </a:lnTo>
                  <a:lnTo>
                    <a:pt x="31" y="150"/>
                  </a:lnTo>
                  <a:lnTo>
                    <a:pt x="31" y="153"/>
                  </a:lnTo>
                  <a:lnTo>
                    <a:pt x="33" y="155"/>
                  </a:lnTo>
                  <a:lnTo>
                    <a:pt x="37" y="155"/>
                  </a:lnTo>
                  <a:lnTo>
                    <a:pt x="41" y="152"/>
                  </a:lnTo>
                  <a:lnTo>
                    <a:pt x="43" y="148"/>
                  </a:lnTo>
                  <a:lnTo>
                    <a:pt x="45" y="144"/>
                  </a:lnTo>
                  <a:lnTo>
                    <a:pt x="47" y="136"/>
                  </a:lnTo>
                  <a:lnTo>
                    <a:pt x="49" y="132"/>
                  </a:lnTo>
                  <a:lnTo>
                    <a:pt x="51" y="124"/>
                  </a:lnTo>
                  <a:lnTo>
                    <a:pt x="51" y="118"/>
                  </a:lnTo>
                  <a:lnTo>
                    <a:pt x="53" y="110"/>
                  </a:lnTo>
                  <a:lnTo>
                    <a:pt x="53" y="104"/>
                  </a:lnTo>
                  <a:lnTo>
                    <a:pt x="53" y="98"/>
                  </a:lnTo>
                  <a:lnTo>
                    <a:pt x="55" y="90"/>
                  </a:lnTo>
                  <a:lnTo>
                    <a:pt x="57" y="84"/>
                  </a:lnTo>
                  <a:lnTo>
                    <a:pt x="59" y="82"/>
                  </a:lnTo>
                  <a:lnTo>
                    <a:pt x="61" y="77"/>
                  </a:lnTo>
                  <a:lnTo>
                    <a:pt x="67" y="78"/>
                  </a:lnTo>
                  <a:lnTo>
                    <a:pt x="69" y="80"/>
                  </a:lnTo>
                  <a:lnTo>
                    <a:pt x="73" y="86"/>
                  </a:lnTo>
                  <a:lnTo>
                    <a:pt x="75" y="90"/>
                  </a:lnTo>
                  <a:lnTo>
                    <a:pt x="77" y="100"/>
                  </a:lnTo>
                  <a:lnTo>
                    <a:pt x="78" y="108"/>
                  </a:lnTo>
                  <a:lnTo>
                    <a:pt x="78" y="120"/>
                  </a:lnTo>
                  <a:lnTo>
                    <a:pt x="78" y="124"/>
                  </a:lnTo>
                  <a:lnTo>
                    <a:pt x="80" y="130"/>
                  </a:lnTo>
                  <a:lnTo>
                    <a:pt x="80" y="136"/>
                  </a:lnTo>
                  <a:lnTo>
                    <a:pt x="80" y="142"/>
                  </a:lnTo>
                  <a:lnTo>
                    <a:pt x="80" y="152"/>
                  </a:lnTo>
                  <a:lnTo>
                    <a:pt x="80" y="163"/>
                  </a:lnTo>
                  <a:lnTo>
                    <a:pt x="78" y="173"/>
                  </a:lnTo>
                  <a:lnTo>
                    <a:pt x="78" y="185"/>
                  </a:lnTo>
                  <a:lnTo>
                    <a:pt x="77" y="193"/>
                  </a:lnTo>
                  <a:lnTo>
                    <a:pt x="77" y="201"/>
                  </a:lnTo>
                  <a:lnTo>
                    <a:pt x="75" y="209"/>
                  </a:lnTo>
                  <a:lnTo>
                    <a:pt x="75" y="215"/>
                  </a:lnTo>
                  <a:lnTo>
                    <a:pt x="67" y="223"/>
                  </a:lnTo>
                  <a:lnTo>
                    <a:pt x="61" y="232"/>
                  </a:lnTo>
                  <a:lnTo>
                    <a:pt x="55" y="236"/>
                  </a:lnTo>
                  <a:lnTo>
                    <a:pt x="47" y="242"/>
                  </a:lnTo>
                  <a:lnTo>
                    <a:pt x="41" y="246"/>
                  </a:lnTo>
                  <a:lnTo>
                    <a:pt x="37" y="248"/>
                  </a:lnTo>
                  <a:lnTo>
                    <a:pt x="33" y="246"/>
                  </a:lnTo>
                  <a:lnTo>
                    <a:pt x="35" y="240"/>
                  </a:lnTo>
                  <a:lnTo>
                    <a:pt x="33" y="234"/>
                  </a:lnTo>
                  <a:lnTo>
                    <a:pt x="33" y="229"/>
                  </a:lnTo>
                  <a:lnTo>
                    <a:pt x="33" y="221"/>
                  </a:lnTo>
                  <a:lnTo>
                    <a:pt x="33" y="217"/>
                  </a:lnTo>
                  <a:lnTo>
                    <a:pt x="31" y="213"/>
                  </a:lnTo>
                  <a:lnTo>
                    <a:pt x="29" y="211"/>
                  </a:lnTo>
                  <a:lnTo>
                    <a:pt x="23" y="211"/>
                  </a:lnTo>
                  <a:lnTo>
                    <a:pt x="19" y="215"/>
                  </a:lnTo>
                  <a:lnTo>
                    <a:pt x="13" y="219"/>
                  </a:lnTo>
                  <a:lnTo>
                    <a:pt x="7" y="229"/>
                  </a:lnTo>
                  <a:lnTo>
                    <a:pt x="3" y="236"/>
                  </a:lnTo>
                  <a:lnTo>
                    <a:pt x="2" y="246"/>
                  </a:lnTo>
                  <a:lnTo>
                    <a:pt x="0" y="252"/>
                  </a:lnTo>
                  <a:lnTo>
                    <a:pt x="2" y="260"/>
                  </a:lnTo>
                  <a:lnTo>
                    <a:pt x="5" y="264"/>
                  </a:lnTo>
                  <a:lnTo>
                    <a:pt x="13" y="270"/>
                  </a:lnTo>
                  <a:close/>
                </a:path>
              </a:pathLst>
            </a:custGeom>
            <a:solidFill>
              <a:srgbClr val="2E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5" name="Google Shape;1235;p113"/>
            <p:cNvSpPr/>
            <p:nvPr/>
          </p:nvSpPr>
          <p:spPr>
            <a:xfrm>
              <a:off x="2105" y="2283"/>
              <a:ext cx="176" cy="175"/>
            </a:xfrm>
            <a:custGeom>
              <a:rect b="b" l="l" r="r" t="t"/>
              <a:pathLst>
                <a:path extrusionOk="0" h="175" w="176">
                  <a:moveTo>
                    <a:pt x="66" y="138"/>
                  </a:moveTo>
                  <a:lnTo>
                    <a:pt x="58" y="142"/>
                  </a:lnTo>
                  <a:lnTo>
                    <a:pt x="50" y="150"/>
                  </a:lnTo>
                  <a:lnTo>
                    <a:pt x="40" y="154"/>
                  </a:lnTo>
                  <a:lnTo>
                    <a:pt x="30" y="160"/>
                  </a:lnTo>
                  <a:lnTo>
                    <a:pt x="20" y="158"/>
                  </a:lnTo>
                  <a:lnTo>
                    <a:pt x="12" y="154"/>
                  </a:lnTo>
                  <a:lnTo>
                    <a:pt x="8" y="150"/>
                  </a:lnTo>
                  <a:lnTo>
                    <a:pt x="6" y="144"/>
                  </a:lnTo>
                  <a:lnTo>
                    <a:pt x="4" y="136"/>
                  </a:lnTo>
                  <a:lnTo>
                    <a:pt x="4" y="128"/>
                  </a:lnTo>
                  <a:lnTo>
                    <a:pt x="2" y="118"/>
                  </a:lnTo>
                  <a:lnTo>
                    <a:pt x="0" y="106"/>
                  </a:lnTo>
                  <a:lnTo>
                    <a:pt x="0" y="96"/>
                  </a:lnTo>
                  <a:lnTo>
                    <a:pt x="0" y="87"/>
                  </a:lnTo>
                  <a:lnTo>
                    <a:pt x="0" y="79"/>
                  </a:lnTo>
                  <a:lnTo>
                    <a:pt x="0" y="69"/>
                  </a:lnTo>
                  <a:lnTo>
                    <a:pt x="0" y="59"/>
                  </a:lnTo>
                  <a:lnTo>
                    <a:pt x="2" y="53"/>
                  </a:lnTo>
                  <a:lnTo>
                    <a:pt x="4" y="43"/>
                  </a:lnTo>
                  <a:lnTo>
                    <a:pt x="6" y="35"/>
                  </a:lnTo>
                  <a:lnTo>
                    <a:pt x="8" y="29"/>
                  </a:lnTo>
                  <a:lnTo>
                    <a:pt x="14" y="23"/>
                  </a:lnTo>
                  <a:lnTo>
                    <a:pt x="18" y="17"/>
                  </a:lnTo>
                  <a:lnTo>
                    <a:pt x="24" y="14"/>
                  </a:lnTo>
                  <a:lnTo>
                    <a:pt x="30" y="10"/>
                  </a:lnTo>
                  <a:lnTo>
                    <a:pt x="38" y="8"/>
                  </a:lnTo>
                  <a:lnTo>
                    <a:pt x="46" y="4"/>
                  </a:lnTo>
                  <a:lnTo>
                    <a:pt x="54" y="2"/>
                  </a:lnTo>
                  <a:lnTo>
                    <a:pt x="64" y="0"/>
                  </a:lnTo>
                  <a:lnTo>
                    <a:pt x="75" y="0"/>
                  </a:lnTo>
                  <a:lnTo>
                    <a:pt x="85" y="0"/>
                  </a:lnTo>
                  <a:lnTo>
                    <a:pt x="97" y="0"/>
                  </a:lnTo>
                  <a:lnTo>
                    <a:pt x="103" y="0"/>
                  </a:lnTo>
                  <a:lnTo>
                    <a:pt x="109" y="2"/>
                  </a:lnTo>
                  <a:lnTo>
                    <a:pt x="113" y="2"/>
                  </a:lnTo>
                  <a:lnTo>
                    <a:pt x="119" y="4"/>
                  </a:lnTo>
                  <a:lnTo>
                    <a:pt x="129" y="6"/>
                  </a:lnTo>
                  <a:lnTo>
                    <a:pt x="139" y="10"/>
                  </a:lnTo>
                  <a:lnTo>
                    <a:pt x="146" y="12"/>
                  </a:lnTo>
                  <a:lnTo>
                    <a:pt x="154" y="16"/>
                  </a:lnTo>
                  <a:lnTo>
                    <a:pt x="160" y="19"/>
                  </a:lnTo>
                  <a:lnTo>
                    <a:pt x="164" y="23"/>
                  </a:lnTo>
                  <a:lnTo>
                    <a:pt x="166" y="31"/>
                  </a:lnTo>
                  <a:lnTo>
                    <a:pt x="168" y="37"/>
                  </a:lnTo>
                  <a:lnTo>
                    <a:pt x="164" y="41"/>
                  </a:lnTo>
                  <a:lnTo>
                    <a:pt x="162" y="47"/>
                  </a:lnTo>
                  <a:lnTo>
                    <a:pt x="158" y="53"/>
                  </a:lnTo>
                  <a:lnTo>
                    <a:pt x="156" y="57"/>
                  </a:lnTo>
                  <a:lnTo>
                    <a:pt x="146" y="65"/>
                  </a:lnTo>
                  <a:lnTo>
                    <a:pt x="139" y="73"/>
                  </a:lnTo>
                  <a:lnTo>
                    <a:pt x="131" y="77"/>
                  </a:lnTo>
                  <a:lnTo>
                    <a:pt x="127" y="81"/>
                  </a:lnTo>
                  <a:lnTo>
                    <a:pt x="125" y="85"/>
                  </a:lnTo>
                  <a:lnTo>
                    <a:pt x="131" y="89"/>
                  </a:lnTo>
                  <a:lnTo>
                    <a:pt x="137" y="91"/>
                  </a:lnTo>
                  <a:lnTo>
                    <a:pt x="144" y="94"/>
                  </a:lnTo>
                  <a:lnTo>
                    <a:pt x="152" y="96"/>
                  </a:lnTo>
                  <a:lnTo>
                    <a:pt x="162" y="100"/>
                  </a:lnTo>
                  <a:lnTo>
                    <a:pt x="168" y="102"/>
                  </a:lnTo>
                  <a:lnTo>
                    <a:pt x="174" y="106"/>
                  </a:lnTo>
                  <a:lnTo>
                    <a:pt x="176" y="112"/>
                  </a:lnTo>
                  <a:lnTo>
                    <a:pt x="174" y="122"/>
                  </a:lnTo>
                  <a:lnTo>
                    <a:pt x="170" y="130"/>
                  </a:lnTo>
                  <a:lnTo>
                    <a:pt x="162" y="142"/>
                  </a:lnTo>
                  <a:lnTo>
                    <a:pt x="152" y="150"/>
                  </a:lnTo>
                  <a:lnTo>
                    <a:pt x="142" y="162"/>
                  </a:lnTo>
                  <a:lnTo>
                    <a:pt x="131" y="168"/>
                  </a:lnTo>
                  <a:lnTo>
                    <a:pt x="121" y="173"/>
                  </a:lnTo>
                  <a:lnTo>
                    <a:pt x="111" y="175"/>
                  </a:lnTo>
                  <a:lnTo>
                    <a:pt x="105" y="173"/>
                  </a:lnTo>
                  <a:lnTo>
                    <a:pt x="103" y="168"/>
                  </a:lnTo>
                  <a:lnTo>
                    <a:pt x="105" y="164"/>
                  </a:lnTo>
                  <a:lnTo>
                    <a:pt x="111" y="158"/>
                  </a:lnTo>
                  <a:lnTo>
                    <a:pt x="121" y="154"/>
                  </a:lnTo>
                  <a:lnTo>
                    <a:pt x="129" y="148"/>
                  </a:lnTo>
                  <a:lnTo>
                    <a:pt x="137" y="142"/>
                  </a:lnTo>
                  <a:lnTo>
                    <a:pt x="141" y="138"/>
                  </a:lnTo>
                  <a:lnTo>
                    <a:pt x="139" y="132"/>
                  </a:lnTo>
                  <a:lnTo>
                    <a:pt x="133" y="124"/>
                  </a:lnTo>
                  <a:lnTo>
                    <a:pt x="125" y="118"/>
                  </a:lnTo>
                  <a:lnTo>
                    <a:pt x="117" y="112"/>
                  </a:lnTo>
                  <a:lnTo>
                    <a:pt x="111" y="106"/>
                  </a:lnTo>
                  <a:lnTo>
                    <a:pt x="105" y="100"/>
                  </a:lnTo>
                  <a:lnTo>
                    <a:pt x="101" y="94"/>
                  </a:lnTo>
                  <a:lnTo>
                    <a:pt x="99" y="89"/>
                  </a:lnTo>
                  <a:lnTo>
                    <a:pt x="99" y="83"/>
                  </a:lnTo>
                  <a:lnTo>
                    <a:pt x="101" y="77"/>
                  </a:lnTo>
                  <a:lnTo>
                    <a:pt x="107" y="71"/>
                  </a:lnTo>
                  <a:lnTo>
                    <a:pt x="113" y="65"/>
                  </a:lnTo>
                  <a:lnTo>
                    <a:pt x="121" y="61"/>
                  </a:lnTo>
                  <a:lnTo>
                    <a:pt x="127" y="57"/>
                  </a:lnTo>
                  <a:lnTo>
                    <a:pt x="131" y="51"/>
                  </a:lnTo>
                  <a:lnTo>
                    <a:pt x="131" y="45"/>
                  </a:lnTo>
                  <a:lnTo>
                    <a:pt x="129" y="41"/>
                  </a:lnTo>
                  <a:lnTo>
                    <a:pt x="123" y="37"/>
                  </a:lnTo>
                  <a:lnTo>
                    <a:pt x="119" y="35"/>
                  </a:lnTo>
                  <a:lnTo>
                    <a:pt x="113" y="33"/>
                  </a:lnTo>
                  <a:lnTo>
                    <a:pt x="107" y="31"/>
                  </a:lnTo>
                  <a:lnTo>
                    <a:pt x="99" y="29"/>
                  </a:lnTo>
                  <a:lnTo>
                    <a:pt x="93" y="29"/>
                  </a:lnTo>
                  <a:lnTo>
                    <a:pt x="87" y="29"/>
                  </a:lnTo>
                  <a:lnTo>
                    <a:pt x="81" y="29"/>
                  </a:lnTo>
                  <a:lnTo>
                    <a:pt x="73" y="29"/>
                  </a:lnTo>
                  <a:lnTo>
                    <a:pt x="67" y="31"/>
                  </a:lnTo>
                  <a:lnTo>
                    <a:pt x="62" y="31"/>
                  </a:lnTo>
                  <a:lnTo>
                    <a:pt x="56" y="35"/>
                  </a:lnTo>
                  <a:lnTo>
                    <a:pt x="46" y="39"/>
                  </a:lnTo>
                  <a:lnTo>
                    <a:pt x="40" y="47"/>
                  </a:lnTo>
                  <a:lnTo>
                    <a:pt x="32" y="55"/>
                  </a:lnTo>
                  <a:lnTo>
                    <a:pt x="26" y="65"/>
                  </a:lnTo>
                  <a:lnTo>
                    <a:pt x="24" y="71"/>
                  </a:lnTo>
                  <a:lnTo>
                    <a:pt x="22" y="77"/>
                  </a:lnTo>
                  <a:lnTo>
                    <a:pt x="20" y="83"/>
                  </a:lnTo>
                  <a:lnTo>
                    <a:pt x="20" y="89"/>
                  </a:lnTo>
                  <a:lnTo>
                    <a:pt x="18" y="98"/>
                  </a:lnTo>
                  <a:lnTo>
                    <a:pt x="18" y="108"/>
                  </a:lnTo>
                  <a:lnTo>
                    <a:pt x="20" y="116"/>
                  </a:lnTo>
                  <a:lnTo>
                    <a:pt x="26" y="122"/>
                  </a:lnTo>
                  <a:lnTo>
                    <a:pt x="32" y="122"/>
                  </a:lnTo>
                  <a:lnTo>
                    <a:pt x="38" y="122"/>
                  </a:lnTo>
                  <a:lnTo>
                    <a:pt x="42" y="118"/>
                  </a:lnTo>
                  <a:lnTo>
                    <a:pt x="48" y="116"/>
                  </a:lnTo>
                  <a:lnTo>
                    <a:pt x="58" y="108"/>
                  </a:lnTo>
                  <a:lnTo>
                    <a:pt x="67" y="110"/>
                  </a:lnTo>
                  <a:lnTo>
                    <a:pt x="75" y="116"/>
                  </a:lnTo>
                  <a:lnTo>
                    <a:pt x="79" y="120"/>
                  </a:lnTo>
                  <a:lnTo>
                    <a:pt x="77" y="122"/>
                  </a:lnTo>
                  <a:lnTo>
                    <a:pt x="75" y="124"/>
                  </a:lnTo>
                  <a:lnTo>
                    <a:pt x="71" y="130"/>
                  </a:lnTo>
                  <a:lnTo>
                    <a:pt x="66" y="138"/>
                  </a:lnTo>
                  <a:close/>
                </a:path>
              </a:pathLst>
            </a:custGeom>
            <a:solidFill>
              <a:srgbClr val="4D4D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6" name="Google Shape;1236;p113"/>
            <p:cNvSpPr/>
            <p:nvPr/>
          </p:nvSpPr>
          <p:spPr>
            <a:xfrm>
              <a:off x="2613" y="2111"/>
              <a:ext cx="96" cy="324"/>
            </a:xfrm>
            <a:custGeom>
              <a:rect b="b" l="l" r="r" t="t"/>
              <a:pathLst>
                <a:path extrusionOk="0" h="324" w="96">
                  <a:moveTo>
                    <a:pt x="29" y="24"/>
                  </a:moveTo>
                  <a:lnTo>
                    <a:pt x="27" y="30"/>
                  </a:lnTo>
                  <a:lnTo>
                    <a:pt x="23" y="36"/>
                  </a:lnTo>
                  <a:lnTo>
                    <a:pt x="21" y="43"/>
                  </a:lnTo>
                  <a:lnTo>
                    <a:pt x="19" y="53"/>
                  </a:lnTo>
                  <a:lnTo>
                    <a:pt x="17" y="57"/>
                  </a:lnTo>
                  <a:lnTo>
                    <a:pt x="15" y="63"/>
                  </a:lnTo>
                  <a:lnTo>
                    <a:pt x="13" y="69"/>
                  </a:lnTo>
                  <a:lnTo>
                    <a:pt x="13" y="75"/>
                  </a:lnTo>
                  <a:lnTo>
                    <a:pt x="11" y="81"/>
                  </a:lnTo>
                  <a:lnTo>
                    <a:pt x="11" y="87"/>
                  </a:lnTo>
                  <a:lnTo>
                    <a:pt x="8" y="93"/>
                  </a:lnTo>
                  <a:lnTo>
                    <a:pt x="8" y="101"/>
                  </a:lnTo>
                  <a:lnTo>
                    <a:pt x="6" y="107"/>
                  </a:lnTo>
                  <a:lnTo>
                    <a:pt x="6" y="113"/>
                  </a:lnTo>
                  <a:lnTo>
                    <a:pt x="4" y="118"/>
                  </a:lnTo>
                  <a:lnTo>
                    <a:pt x="4" y="126"/>
                  </a:lnTo>
                  <a:lnTo>
                    <a:pt x="2" y="132"/>
                  </a:lnTo>
                  <a:lnTo>
                    <a:pt x="2" y="140"/>
                  </a:lnTo>
                  <a:lnTo>
                    <a:pt x="2" y="148"/>
                  </a:lnTo>
                  <a:lnTo>
                    <a:pt x="2" y="156"/>
                  </a:lnTo>
                  <a:lnTo>
                    <a:pt x="0" y="164"/>
                  </a:lnTo>
                  <a:lnTo>
                    <a:pt x="0" y="172"/>
                  </a:lnTo>
                  <a:lnTo>
                    <a:pt x="0" y="180"/>
                  </a:lnTo>
                  <a:lnTo>
                    <a:pt x="0" y="188"/>
                  </a:lnTo>
                  <a:lnTo>
                    <a:pt x="0" y="193"/>
                  </a:lnTo>
                  <a:lnTo>
                    <a:pt x="0" y="203"/>
                  </a:lnTo>
                  <a:lnTo>
                    <a:pt x="0" y="209"/>
                  </a:lnTo>
                  <a:lnTo>
                    <a:pt x="0" y="219"/>
                  </a:lnTo>
                  <a:lnTo>
                    <a:pt x="0" y="227"/>
                  </a:lnTo>
                  <a:lnTo>
                    <a:pt x="0" y="233"/>
                  </a:lnTo>
                  <a:lnTo>
                    <a:pt x="2" y="241"/>
                  </a:lnTo>
                  <a:lnTo>
                    <a:pt x="4" y="249"/>
                  </a:lnTo>
                  <a:lnTo>
                    <a:pt x="4" y="255"/>
                  </a:lnTo>
                  <a:lnTo>
                    <a:pt x="8" y="261"/>
                  </a:lnTo>
                  <a:lnTo>
                    <a:pt x="11" y="266"/>
                  </a:lnTo>
                  <a:lnTo>
                    <a:pt x="13" y="274"/>
                  </a:lnTo>
                  <a:lnTo>
                    <a:pt x="19" y="284"/>
                  </a:lnTo>
                  <a:lnTo>
                    <a:pt x="27" y="294"/>
                  </a:lnTo>
                  <a:lnTo>
                    <a:pt x="35" y="302"/>
                  </a:lnTo>
                  <a:lnTo>
                    <a:pt x="43" y="312"/>
                  </a:lnTo>
                  <a:lnTo>
                    <a:pt x="51" y="316"/>
                  </a:lnTo>
                  <a:lnTo>
                    <a:pt x="61" y="320"/>
                  </a:lnTo>
                  <a:lnTo>
                    <a:pt x="67" y="322"/>
                  </a:lnTo>
                  <a:lnTo>
                    <a:pt x="75" y="324"/>
                  </a:lnTo>
                  <a:lnTo>
                    <a:pt x="81" y="324"/>
                  </a:lnTo>
                  <a:lnTo>
                    <a:pt x="87" y="322"/>
                  </a:lnTo>
                  <a:lnTo>
                    <a:pt x="90" y="318"/>
                  </a:lnTo>
                  <a:lnTo>
                    <a:pt x="94" y="314"/>
                  </a:lnTo>
                  <a:lnTo>
                    <a:pt x="94" y="308"/>
                  </a:lnTo>
                  <a:lnTo>
                    <a:pt x="96" y="300"/>
                  </a:lnTo>
                  <a:lnTo>
                    <a:pt x="94" y="294"/>
                  </a:lnTo>
                  <a:lnTo>
                    <a:pt x="94" y="286"/>
                  </a:lnTo>
                  <a:lnTo>
                    <a:pt x="90" y="278"/>
                  </a:lnTo>
                  <a:lnTo>
                    <a:pt x="88" y="270"/>
                  </a:lnTo>
                  <a:lnTo>
                    <a:pt x="87" y="265"/>
                  </a:lnTo>
                  <a:lnTo>
                    <a:pt x="85" y="257"/>
                  </a:lnTo>
                  <a:lnTo>
                    <a:pt x="81" y="249"/>
                  </a:lnTo>
                  <a:lnTo>
                    <a:pt x="77" y="239"/>
                  </a:lnTo>
                  <a:lnTo>
                    <a:pt x="73" y="231"/>
                  </a:lnTo>
                  <a:lnTo>
                    <a:pt x="71" y="225"/>
                  </a:lnTo>
                  <a:lnTo>
                    <a:pt x="69" y="215"/>
                  </a:lnTo>
                  <a:lnTo>
                    <a:pt x="67" y="207"/>
                  </a:lnTo>
                  <a:lnTo>
                    <a:pt x="67" y="199"/>
                  </a:lnTo>
                  <a:lnTo>
                    <a:pt x="67" y="191"/>
                  </a:lnTo>
                  <a:lnTo>
                    <a:pt x="67" y="184"/>
                  </a:lnTo>
                  <a:lnTo>
                    <a:pt x="67" y="176"/>
                  </a:lnTo>
                  <a:lnTo>
                    <a:pt x="69" y="168"/>
                  </a:lnTo>
                  <a:lnTo>
                    <a:pt x="69" y="160"/>
                  </a:lnTo>
                  <a:lnTo>
                    <a:pt x="69" y="152"/>
                  </a:lnTo>
                  <a:lnTo>
                    <a:pt x="71" y="144"/>
                  </a:lnTo>
                  <a:lnTo>
                    <a:pt x="71" y="138"/>
                  </a:lnTo>
                  <a:lnTo>
                    <a:pt x="73" y="132"/>
                  </a:lnTo>
                  <a:lnTo>
                    <a:pt x="71" y="124"/>
                  </a:lnTo>
                  <a:lnTo>
                    <a:pt x="71" y="120"/>
                  </a:lnTo>
                  <a:lnTo>
                    <a:pt x="67" y="120"/>
                  </a:lnTo>
                  <a:lnTo>
                    <a:pt x="63" y="128"/>
                  </a:lnTo>
                  <a:lnTo>
                    <a:pt x="59" y="132"/>
                  </a:lnTo>
                  <a:lnTo>
                    <a:pt x="53" y="140"/>
                  </a:lnTo>
                  <a:lnTo>
                    <a:pt x="51" y="146"/>
                  </a:lnTo>
                  <a:lnTo>
                    <a:pt x="49" y="152"/>
                  </a:lnTo>
                  <a:lnTo>
                    <a:pt x="45" y="160"/>
                  </a:lnTo>
                  <a:lnTo>
                    <a:pt x="43" y="168"/>
                  </a:lnTo>
                  <a:lnTo>
                    <a:pt x="41" y="174"/>
                  </a:lnTo>
                  <a:lnTo>
                    <a:pt x="41" y="184"/>
                  </a:lnTo>
                  <a:lnTo>
                    <a:pt x="39" y="189"/>
                  </a:lnTo>
                  <a:lnTo>
                    <a:pt x="39" y="197"/>
                  </a:lnTo>
                  <a:lnTo>
                    <a:pt x="39" y="205"/>
                  </a:lnTo>
                  <a:lnTo>
                    <a:pt x="39" y="213"/>
                  </a:lnTo>
                  <a:lnTo>
                    <a:pt x="39" y="219"/>
                  </a:lnTo>
                  <a:lnTo>
                    <a:pt x="41" y="227"/>
                  </a:lnTo>
                  <a:lnTo>
                    <a:pt x="41" y="233"/>
                  </a:lnTo>
                  <a:lnTo>
                    <a:pt x="45" y="241"/>
                  </a:lnTo>
                  <a:lnTo>
                    <a:pt x="45" y="247"/>
                  </a:lnTo>
                  <a:lnTo>
                    <a:pt x="47" y="251"/>
                  </a:lnTo>
                  <a:lnTo>
                    <a:pt x="49" y="257"/>
                  </a:lnTo>
                  <a:lnTo>
                    <a:pt x="51" y="263"/>
                  </a:lnTo>
                  <a:lnTo>
                    <a:pt x="53" y="272"/>
                  </a:lnTo>
                  <a:lnTo>
                    <a:pt x="53" y="280"/>
                  </a:lnTo>
                  <a:lnTo>
                    <a:pt x="53" y="284"/>
                  </a:lnTo>
                  <a:lnTo>
                    <a:pt x="51" y="288"/>
                  </a:lnTo>
                  <a:lnTo>
                    <a:pt x="45" y="286"/>
                  </a:lnTo>
                  <a:lnTo>
                    <a:pt x="39" y="280"/>
                  </a:lnTo>
                  <a:lnTo>
                    <a:pt x="35" y="274"/>
                  </a:lnTo>
                  <a:lnTo>
                    <a:pt x="31" y="268"/>
                  </a:lnTo>
                  <a:lnTo>
                    <a:pt x="27" y="261"/>
                  </a:lnTo>
                  <a:lnTo>
                    <a:pt x="25" y="253"/>
                  </a:lnTo>
                  <a:lnTo>
                    <a:pt x="23" y="245"/>
                  </a:lnTo>
                  <a:lnTo>
                    <a:pt x="21" y="235"/>
                  </a:lnTo>
                  <a:lnTo>
                    <a:pt x="21" y="225"/>
                  </a:lnTo>
                  <a:lnTo>
                    <a:pt x="21" y="213"/>
                  </a:lnTo>
                  <a:lnTo>
                    <a:pt x="19" y="203"/>
                  </a:lnTo>
                  <a:lnTo>
                    <a:pt x="19" y="191"/>
                  </a:lnTo>
                  <a:lnTo>
                    <a:pt x="19" y="182"/>
                  </a:lnTo>
                  <a:lnTo>
                    <a:pt x="19" y="170"/>
                  </a:lnTo>
                  <a:lnTo>
                    <a:pt x="19" y="160"/>
                  </a:lnTo>
                  <a:lnTo>
                    <a:pt x="21" y="150"/>
                  </a:lnTo>
                  <a:lnTo>
                    <a:pt x="21" y="142"/>
                  </a:lnTo>
                  <a:lnTo>
                    <a:pt x="23" y="134"/>
                  </a:lnTo>
                  <a:lnTo>
                    <a:pt x="23" y="126"/>
                  </a:lnTo>
                  <a:lnTo>
                    <a:pt x="25" y="118"/>
                  </a:lnTo>
                  <a:lnTo>
                    <a:pt x="27" y="111"/>
                  </a:lnTo>
                  <a:lnTo>
                    <a:pt x="29" y="105"/>
                  </a:lnTo>
                  <a:lnTo>
                    <a:pt x="29" y="97"/>
                  </a:lnTo>
                  <a:lnTo>
                    <a:pt x="31" y="91"/>
                  </a:lnTo>
                  <a:lnTo>
                    <a:pt x="33" y="85"/>
                  </a:lnTo>
                  <a:lnTo>
                    <a:pt x="37" y="79"/>
                  </a:lnTo>
                  <a:lnTo>
                    <a:pt x="39" y="71"/>
                  </a:lnTo>
                  <a:lnTo>
                    <a:pt x="41" y="65"/>
                  </a:lnTo>
                  <a:lnTo>
                    <a:pt x="43" y="59"/>
                  </a:lnTo>
                  <a:lnTo>
                    <a:pt x="45" y="53"/>
                  </a:lnTo>
                  <a:lnTo>
                    <a:pt x="51" y="41"/>
                  </a:lnTo>
                  <a:lnTo>
                    <a:pt x="59" y="32"/>
                  </a:lnTo>
                  <a:lnTo>
                    <a:pt x="63" y="20"/>
                  </a:lnTo>
                  <a:lnTo>
                    <a:pt x="63" y="12"/>
                  </a:lnTo>
                  <a:lnTo>
                    <a:pt x="61" y="6"/>
                  </a:lnTo>
                  <a:lnTo>
                    <a:pt x="59" y="0"/>
                  </a:lnTo>
                  <a:lnTo>
                    <a:pt x="51" y="0"/>
                  </a:lnTo>
                  <a:lnTo>
                    <a:pt x="45" y="2"/>
                  </a:lnTo>
                  <a:lnTo>
                    <a:pt x="41" y="6"/>
                  </a:lnTo>
                  <a:lnTo>
                    <a:pt x="37" y="10"/>
                  </a:lnTo>
                  <a:lnTo>
                    <a:pt x="33" y="16"/>
                  </a:lnTo>
                  <a:lnTo>
                    <a:pt x="29" y="24"/>
                  </a:lnTo>
                  <a:close/>
                </a:path>
              </a:pathLst>
            </a:custGeom>
            <a:solidFill>
              <a:srgbClr val="2E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7" name="Google Shape;1237;p113"/>
            <p:cNvSpPr/>
            <p:nvPr/>
          </p:nvSpPr>
          <p:spPr>
            <a:xfrm>
              <a:off x="1724" y="2553"/>
              <a:ext cx="320" cy="251"/>
            </a:xfrm>
            <a:custGeom>
              <a:rect b="b" l="l" r="r" t="t"/>
              <a:pathLst>
                <a:path extrusionOk="0" h="251" w="320">
                  <a:moveTo>
                    <a:pt x="62" y="48"/>
                  </a:moveTo>
                  <a:lnTo>
                    <a:pt x="71" y="49"/>
                  </a:lnTo>
                  <a:lnTo>
                    <a:pt x="79" y="53"/>
                  </a:lnTo>
                  <a:lnTo>
                    <a:pt x="83" y="61"/>
                  </a:lnTo>
                  <a:lnTo>
                    <a:pt x="89" y="71"/>
                  </a:lnTo>
                  <a:lnTo>
                    <a:pt x="91" y="77"/>
                  </a:lnTo>
                  <a:lnTo>
                    <a:pt x="91" y="83"/>
                  </a:lnTo>
                  <a:lnTo>
                    <a:pt x="93" y="89"/>
                  </a:lnTo>
                  <a:lnTo>
                    <a:pt x="93" y="97"/>
                  </a:lnTo>
                  <a:lnTo>
                    <a:pt x="95" y="105"/>
                  </a:lnTo>
                  <a:lnTo>
                    <a:pt x="95" y="113"/>
                  </a:lnTo>
                  <a:lnTo>
                    <a:pt x="97" y="121"/>
                  </a:lnTo>
                  <a:lnTo>
                    <a:pt x="97" y="128"/>
                  </a:lnTo>
                  <a:lnTo>
                    <a:pt x="97" y="134"/>
                  </a:lnTo>
                  <a:lnTo>
                    <a:pt x="99" y="144"/>
                  </a:lnTo>
                  <a:lnTo>
                    <a:pt x="99" y="150"/>
                  </a:lnTo>
                  <a:lnTo>
                    <a:pt x="101" y="158"/>
                  </a:lnTo>
                  <a:lnTo>
                    <a:pt x="101" y="166"/>
                  </a:lnTo>
                  <a:lnTo>
                    <a:pt x="103" y="174"/>
                  </a:lnTo>
                  <a:lnTo>
                    <a:pt x="107" y="180"/>
                  </a:lnTo>
                  <a:lnTo>
                    <a:pt x="109" y="188"/>
                  </a:lnTo>
                  <a:lnTo>
                    <a:pt x="113" y="194"/>
                  </a:lnTo>
                  <a:lnTo>
                    <a:pt x="115" y="199"/>
                  </a:lnTo>
                  <a:lnTo>
                    <a:pt x="119" y="205"/>
                  </a:lnTo>
                  <a:lnTo>
                    <a:pt x="125" y="211"/>
                  </a:lnTo>
                  <a:lnTo>
                    <a:pt x="129" y="215"/>
                  </a:lnTo>
                  <a:lnTo>
                    <a:pt x="137" y="221"/>
                  </a:lnTo>
                  <a:lnTo>
                    <a:pt x="143" y="223"/>
                  </a:lnTo>
                  <a:lnTo>
                    <a:pt x="150" y="227"/>
                  </a:lnTo>
                  <a:lnTo>
                    <a:pt x="158" y="229"/>
                  </a:lnTo>
                  <a:lnTo>
                    <a:pt x="166" y="231"/>
                  </a:lnTo>
                  <a:lnTo>
                    <a:pt x="172" y="233"/>
                  </a:lnTo>
                  <a:lnTo>
                    <a:pt x="180" y="235"/>
                  </a:lnTo>
                  <a:lnTo>
                    <a:pt x="186" y="237"/>
                  </a:lnTo>
                  <a:lnTo>
                    <a:pt x="192" y="239"/>
                  </a:lnTo>
                  <a:lnTo>
                    <a:pt x="198" y="239"/>
                  </a:lnTo>
                  <a:lnTo>
                    <a:pt x="204" y="241"/>
                  </a:lnTo>
                  <a:lnTo>
                    <a:pt x="214" y="243"/>
                  </a:lnTo>
                  <a:lnTo>
                    <a:pt x="223" y="247"/>
                  </a:lnTo>
                  <a:lnTo>
                    <a:pt x="233" y="247"/>
                  </a:lnTo>
                  <a:lnTo>
                    <a:pt x="243" y="251"/>
                  </a:lnTo>
                  <a:lnTo>
                    <a:pt x="249" y="251"/>
                  </a:lnTo>
                  <a:lnTo>
                    <a:pt x="257" y="251"/>
                  </a:lnTo>
                  <a:lnTo>
                    <a:pt x="265" y="249"/>
                  </a:lnTo>
                  <a:lnTo>
                    <a:pt x="273" y="247"/>
                  </a:lnTo>
                  <a:lnTo>
                    <a:pt x="279" y="245"/>
                  </a:lnTo>
                  <a:lnTo>
                    <a:pt x="287" y="243"/>
                  </a:lnTo>
                  <a:lnTo>
                    <a:pt x="295" y="239"/>
                  </a:lnTo>
                  <a:lnTo>
                    <a:pt x="302" y="237"/>
                  </a:lnTo>
                  <a:lnTo>
                    <a:pt x="308" y="231"/>
                  </a:lnTo>
                  <a:lnTo>
                    <a:pt x="314" y="227"/>
                  </a:lnTo>
                  <a:lnTo>
                    <a:pt x="316" y="223"/>
                  </a:lnTo>
                  <a:lnTo>
                    <a:pt x="320" y="219"/>
                  </a:lnTo>
                  <a:lnTo>
                    <a:pt x="318" y="211"/>
                  </a:lnTo>
                  <a:lnTo>
                    <a:pt x="314" y="203"/>
                  </a:lnTo>
                  <a:lnTo>
                    <a:pt x="308" y="198"/>
                  </a:lnTo>
                  <a:lnTo>
                    <a:pt x="302" y="194"/>
                  </a:lnTo>
                  <a:lnTo>
                    <a:pt x="295" y="188"/>
                  </a:lnTo>
                  <a:lnTo>
                    <a:pt x="289" y="182"/>
                  </a:lnTo>
                  <a:lnTo>
                    <a:pt x="279" y="176"/>
                  </a:lnTo>
                  <a:lnTo>
                    <a:pt x="271" y="170"/>
                  </a:lnTo>
                  <a:lnTo>
                    <a:pt x="261" y="162"/>
                  </a:lnTo>
                  <a:lnTo>
                    <a:pt x="253" y="156"/>
                  </a:lnTo>
                  <a:lnTo>
                    <a:pt x="243" y="148"/>
                  </a:lnTo>
                  <a:lnTo>
                    <a:pt x="235" y="140"/>
                  </a:lnTo>
                  <a:lnTo>
                    <a:pt x="229" y="134"/>
                  </a:lnTo>
                  <a:lnTo>
                    <a:pt x="227" y="128"/>
                  </a:lnTo>
                  <a:lnTo>
                    <a:pt x="223" y="117"/>
                  </a:lnTo>
                  <a:lnTo>
                    <a:pt x="223" y="109"/>
                  </a:lnTo>
                  <a:lnTo>
                    <a:pt x="223" y="97"/>
                  </a:lnTo>
                  <a:lnTo>
                    <a:pt x="225" y="89"/>
                  </a:lnTo>
                  <a:lnTo>
                    <a:pt x="223" y="83"/>
                  </a:lnTo>
                  <a:lnTo>
                    <a:pt x="221" y="77"/>
                  </a:lnTo>
                  <a:lnTo>
                    <a:pt x="220" y="71"/>
                  </a:lnTo>
                  <a:lnTo>
                    <a:pt x="216" y="67"/>
                  </a:lnTo>
                  <a:lnTo>
                    <a:pt x="208" y="59"/>
                  </a:lnTo>
                  <a:lnTo>
                    <a:pt x="202" y="51"/>
                  </a:lnTo>
                  <a:lnTo>
                    <a:pt x="190" y="46"/>
                  </a:lnTo>
                  <a:lnTo>
                    <a:pt x="180" y="40"/>
                  </a:lnTo>
                  <a:lnTo>
                    <a:pt x="174" y="36"/>
                  </a:lnTo>
                  <a:lnTo>
                    <a:pt x="168" y="32"/>
                  </a:lnTo>
                  <a:lnTo>
                    <a:pt x="162" y="30"/>
                  </a:lnTo>
                  <a:lnTo>
                    <a:pt x="156" y="26"/>
                  </a:lnTo>
                  <a:lnTo>
                    <a:pt x="148" y="24"/>
                  </a:lnTo>
                  <a:lnTo>
                    <a:pt x="143" y="20"/>
                  </a:lnTo>
                  <a:lnTo>
                    <a:pt x="137" y="18"/>
                  </a:lnTo>
                  <a:lnTo>
                    <a:pt x="129" y="16"/>
                  </a:lnTo>
                  <a:lnTo>
                    <a:pt x="121" y="12"/>
                  </a:lnTo>
                  <a:lnTo>
                    <a:pt x="115" y="10"/>
                  </a:lnTo>
                  <a:lnTo>
                    <a:pt x="107" y="8"/>
                  </a:lnTo>
                  <a:lnTo>
                    <a:pt x="101" y="6"/>
                  </a:lnTo>
                  <a:lnTo>
                    <a:pt x="93" y="4"/>
                  </a:lnTo>
                  <a:lnTo>
                    <a:pt x="85" y="4"/>
                  </a:lnTo>
                  <a:lnTo>
                    <a:pt x="79" y="2"/>
                  </a:lnTo>
                  <a:lnTo>
                    <a:pt x="73" y="2"/>
                  </a:lnTo>
                  <a:lnTo>
                    <a:pt x="68" y="0"/>
                  </a:lnTo>
                  <a:lnTo>
                    <a:pt x="60" y="0"/>
                  </a:lnTo>
                  <a:lnTo>
                    <a:pt x="54" y="0"/>
                  </a:lnTo>
                  <a:lnTo>
                    <a:pt x="50" y="0"/>
                  </a:lnTo>
                  <a:lnTo>
                    <a:pt x="38" y="0"/>
                  </a:lnTo>
                  <a:lnTo>
                    <a:pt x="30" y="2"/>
                  </a:lnTo>
                  <a:lnTo>
                    <a:pt x="20" y="4"/>
                  </a:lnTo>
                  <a:lnTo>
                    <a:pt x="14" y="6"/>
                  </a:lnTo>
                  <a:lnTo>
                    <a:pt x="8" y="10"/>
                  </a:lnTo>
                  <a:lnTo>
                    <a:pt x="4" y="14"/>
                  </a:lnTo>
                  <a:lnTo>
                    <a:pt x="0" y="22"/>
                  </a:lnTo>
                  <a:lnTo>
                    <a:pt x="4" y="30"/>
                  </a:lnTo>
                  <a:lnTo>
                    <a:pt x="6" y="32"/>
                  </a:lnTo>
                  <a:lnTo>
                    <a:pt x="10" y="36"/>
                  </a:lnTo>
                  <a:lnTo>
                    <a:pt x="16" y="40"/>
                  </a:lnTo>
                  <a:lnTo>
                    <a:pt x="24" y="42"/>
                  </a:lnTo>
                  <a:lnTo>
                    <a:pt x="30" y="44"/>
                  </a:lnTo>
                  <a:lnTo>
                    <a:pt x="40" y="46"/>
                  </a:lnTo>
                  <a:lnTo>
                    <a:pt x="44" y="46"/>
                  </a:lnTo>
                  <a:lnTo>
                    <a:pt x="50" y="48"/>
                  </a:lnTo>
                  <a:lnTo>
                    <a:pt x="56" y="48"/>
                  </a:lnTo>
                  <a:lnTo>
                    <a:pt x="62" y="4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8" name="Google Shape;1238;p113"/>
            <p:cNvSpPr/>
            <p:nvPr/>
          </p:nvSpPr>
          <p:spPr>
            <a:xfrm>
              <a:off x="2773" y="2403"/>
              <a:ext cx="171" cy="302"/>
            </a:xfrm>
            <a:custGeom>
              <a:rect b="b" l="l" r="r" t="t"/>
              <a:pathLst>
                <a:path extrusionOk="0" h="302" w="171">
                  <a:moveTo>
                    <a:pt x="7" y="81"/>
                  </a:moveTo>
                  <a:lnTo>
                    <a:pt x="11" y="87"/>
                  </a:lnTo>
                  <a:lnTo>
                    <a:pt x="13" y="95"/>
                  </a:lnTo>
                  <a:lnTo>
                    <a:pt x="13" y="101"/>
                  </a:lnTo>
                  <a:lnTo>
                    <a:pt x="13" y="107"/>
                  </a:lnTo>
                  <a:lnTo>
                    <a:pt x="13" y="113"/>
                  </a:lnTo>
                  <a:lnTo>
                    <a:pt x="15" y="119"/>
                  </a:lnTo>
                  <a:lnTo>
                    <a:pt x="13" y="126"/>
                  </a:lnTo>
                  <a:lnTo>
                    <a:pt x="13" y="132"/>
                  </a:lnTo>
                  <a:lnTo>
                    <a:pt x="11" y="140"/>
                  </a:lnTo>
                  <a:lnTo>
                    <a:pt x="11" y="148"/>
                  </a:lnTo>
                  <a:lnTo>
                    <a:pt x="11" y="156"/>
                  </a:lnTo>
                  <a:lnTo>
                    <a:pt x="11" y="164"/>
                  </a:lnTo>
                  <a:lnTo>
                    <a:pt x="9" y="172"/>
                  </a:lnTo>
                  <a:lnTo>
                    <a:pt x="9" y="180"/>
                  </a:lnTo>
                  <a:lnTo>
                    <a:pt x="7" y="188"/>
                  </a:lnTo>
                  <a:lnTo>
                    <a:pt x="7" y="196"/>
                  </a:lnTo>
                  <a:lnTo>
                    <a:pt x="7" y="203"/>
                  </a:lnTo>
                  <a:lnTo>
                    <a:pt x="7" y="213"/>
                  </a:lnTo>
                  <a:lnTo>
                    <a:pt x="5" y="219"/>
                  </a:lnTo>
                  <a:lnTo>
                    <a:pt x="5" y="227"/>
                  </a:lnTo>
                  <a:lnTo>
                    <a:pt x="7" y="237"/>
                  </a:lnTo>
                  <a:lnTo>
                    <a:pt x="7" y="245"/>
                  </a:lnTo>
                  <a:lnTo>
                    <a:pt x="7" y="251"/>
                  </a:lnTo>
                  <a:lnTo>
                    <a:pt x="9" y="257"/>
                  </a:lnTo>
                  <a:lnTo>
                    <a:pt x="11" y="263"/>
                  </a:lnTo>
                  <a:lnTo>
                    <a:pt x="13" y="271"/>
                  </a:lnTo>
                  <a:lnTo>
                    <a:pt x="19" y="280"/>
                  </a:lnTo>
                  <a:lnTo>
                    <a:pt x="29" y="290"/>
                  </a:lnTo>
                  <a:lnTo>
                    <a:pt x="37" y="296"/>
                  </a:lnTo>
                  <a:lnTo>
                    <a:pt x="45" y="300"/>
                  </a:lnTo>
                  <a:lnTo>
                    <a:pt x="57" y="302"/>
                  </a:lnTo>
                  <a:lnTo>
                    <a:pt x="67" y="302"/>
                  </a:lnTo>
                  <a:lnTo>
                    <a:pt x="78" y="300"/>
                  </a:lnTo>
                  <a:lnTo>
                    <a:pt x="88" y="298"/>
                  </a:lnTo>
                  <a:lnTo>
                    <a:pt x="94" y="296"/>
                  </a:lnTo>
                  <a:lnTo>
                    <a:pt x="100" y="294"/>
                  </a:lnTo>
                  <a:lnTo>
                    <a:pt x="106" y="290"/>
                  </a:lnTo>
                  <a:lnTo>
                    <a:pt x="112" y="288"/>
                  </a:lnTo>
                  <a:lnTo>
                    <a:pt x="122" y="282"/>
                  </a:lnTo>
                  <a:lnTo>
                    <a:pt x="132" y="276"/>
                  </a:lnTo>
                  <a:lnTo>
                    <a:pt x="140" y="269"/>
                  </a:lnTo>
                  <a:lnTo>
                    <a:pt x="150" y="261"/>
                  </a:lnTo>
                  <a:lnTo>
                    <a:pt x="155" y="253"/>
                  </a:lnTo>
                  <a:lnTo>
                    <a:pt x="161" y="245"/>
                  </a:lnTo>
                  <a:lnTo>
                    <a:pt x="167" y="237"/>
                  </a:lnTo>
                  <a:lnTo>
                    <a:pt x="171" y="231"/>
                  </a:lnTo>
                  <a:lnTo>
                    <a:pt x="171" y="223"/>
                  </a:lnTo>
                  <a:lnTo>
                    <a:pt x="171" y="217"/>
                  </a:lnTo>
                  <a:lnTo>
                    <a:pt x="167" y="213"/>
                  </a:lnTo>
                  <a:lnTo>
                    <a:pt x="165" y="209"/>
                  </a:lnTo>
                  <a:lnTo>
                    <a:pt x="157" y="205"/>
                  </a:lnTo>
                  <a:lnTo>
                    <a:pt x="152" y="201"/>
                  </a:lnTo>
                  <a:lnTo>
                    <a:pt x="144" y="199"/>
                  </a:lnTo>
                  <a:lnTo>
                    <a:pt x="136" y="198"/>
                  </a:lnTo>
                  <a:lnTo>
                    <a:pt x="126" y="194"/>
                  </a:lnTo>
                  <a:lnTo>
                    <a:pt x="116" y="192"/>
                  </a:lnTo>
                  <a:lnTo>
                    <a:pt x="106" y="188"/>
                  </a:lnTo>
                  <a:lnTo>
                    <a:pt x="98" y="184"/>
                  </a:lnTo>
                  <a:lnTo>
                    <a:pt x="88" y="178"/>
                  </a:lnTo>
                  <a:lnTo>
                    <a:pt x="80" y="172"/>
                  </a:lnTo>
                  <a:lnTo>
                    <a:pt x="75" y="162"/>
                  </a:lnTo>
                  <a:lnTo>
                    <a:pt x="69" y="154"/>
                  </a:lnTo>
                  <a:lnTo>
                    <a:pt x="67" y="148"/>
                  </a:lnTo>
                  <a:lnTo>
                    <a:pt x="63" y="144"/>
                  </a:lnTo>
                  <a:lnTo>
                    <a:pt x="61" y="136"/>
                  </a:lnTo>
                  <a:lnTo>
                    <a:pt x="61" y="132"/>
                  </a:lnTo>
                  <a:lnTo>
                    <a:pt x="57" y="126"/>
                  </a:lnTo>
                  <a:lnTo>
                    <a:pt x="57" y="119"/>
                  </a:lnTo>
                  <a:lnTo>
                    <a:pt x="55" y="113"/>
                  </a:lnTo>
                  <a:lnTo>
                    <a:pt x="55" y="107"/>
                  </a:lnTo>
                  <a:lnTo>
                    <a:pt x="53" y="101"/>
                  </a:lnTo>
                  <a:lnTo>
                    <a:pt x="51" y="93"/>
                  </a:lnTo>
                  <a:lnTo>
                    <a:pt x="51" y="87"/>
                  </a:lnTo>
                  <a:lnTo>
                    <a:pt x="51" y="81"/>
                  </a:lnTo>
                  <a:lnTo>
                    <a:pt x="49" y="73"/>
                  </a:lnTo>
                  <a:lnTo>
                    <a:pt x="47" y="67"/>
                  </a:lnTo>
                  <a:lnTo>
                    <a:pt x="47" y="61"/>
                  </a:lnTo>
                  <a:lnTo>
                    <a:pt x="47" y="55"/>
                  </a:lnTo>
                  <a:lnTo>
                    <a:pt x="47" y="49"/>
                  </a:lnTo>
                  <a:lnTo>
                    <a:pt x="45" y="44"/>
                  </a:lnTo>
                  <a:lnTo>
                    <a:pt x="45" y="38"/>
                  </a:lnTo>
                  <a:lnTo>
                    <a:pt x="45" y="32"/>
                  </a:lnTo>
                  <a:lnTo>
                    <a:pt x="43" y="24"/>
                  </a:lnTo>
                  <a:lnTo>
                    <a:pt x="41" y="16"/>
                  </a:lnTo>
                  <a:lnTo>
                    <a:pt x="39" y="8"/>
                  </a:lnTo>
                  <a:lnTo>
                    <a:pt x="37" y="4"/>
                  </a:lnTo>
                  <a:lnTo>
                    <a:pt x="33" y="0"/>
                  </a:lnTo>
                  <a:lnTo>
                    <a:pt x="29" y="2"/>
                  </a:lnTo>
                  <a:lnTo>
                    <a:pt x="19" y="6"/>
                  </a:lnTo>
                  <a:lnTo>
                    <a:pt x="13" y="14"/>
                  </a:lnTo>
                  <a:lnTo>
                    <a:pt x="9" y="18"/>
                  </a:lnTo>
                  <a:lnTo>
                    <a:pt x="7" y="24"/>
                  </a:lnTo>
                  <a:lnTo>
                    <a:pt x="3" y="30"/>
                  </a:lnTo>
                  <a:lnTo>
                    <a:pt x="2" y="38"/>
                  </a:lnTo>
                  <a:lnTo>
                    <a:pt x="0" y="44"/>
                  </a:lnTo>
                  <a:lnTo>
                    <a:pt x="0" y="49"/>
                  </a:lnTo>
                  <a:lnTo>
                    <a:pt x="0" y="55"/>
                  </a:lnTo>
                  <a:lnTo>
                    <a:pt x="0" y="61"/>
                  </a:lnTo>
                  <a:lnTo>
                    <a:pt x="2" y="71"/>
                  </a:lnTo>
                  <a:lnTo>
                    <a:pt x="7" y="8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9" name="Google Shape;1239;p113"/>
            <p:cNvSpPr/>
            <p:nvPr/>
          </p:nvSpPr>
          <p:spPr>
            <a:xfrm>
              <a:off x="1894" y="2261"/>
              <a:ext cx="105" cy="77"/>
            </a:xfrm>
            <a:custGeom>
              <a:rect b="b" l="l" r="r" t="t"/>
              <a:pathLst>
                <a:path extrusionOk="0" h="77" w="105">
                  <a:moveTo>
                    <a:pt x="105" y="28"/>
                  </a:moveTo>
                  <a:lnTo>
                    <a:pt x="103" y="36"/>
                  </a:lnTo>
                  <a:lnTo>
                    <a:pt x="101" y="43"/>
                  </a:lnTo>
                  <a:lnTo>
                    <a:pt x="95" y="53"/>
                  </a:lnTo>
                  <a:lnTo>
                    <a:pt x="89" y="61"/>
                  </a:lnTo>
                  <a:lnTo>
                    <a:pt x="81" y="65"/>
                  </a:lnTo>
                  <a:lnTo>
                    <a:pt x="71" y="71"/>
                  </a:lnTo>
                  <a:lnTo>
                    <a:pt x="61" y="75"/>
                  </a:lnTo>
                  <a:lnTo>
                    <a:pt x="51" y="77"/>
                  </a:lnTo>
                  <a:lnTo>
                    <a:pt x="44" y="75"/>
                  </a:lnTo>
                  <a:lnTo>
                    <a:pt x="38" y="75"/>
                  </a:lnTo>
                  <a:lnTo>
                    <a:pt x="32" y="73"/>
                  </a:lnTo>
                  <a:lnTo>
                    <a:pt x="26" y="73"/>
                  </a:lnTo>
                  <a:lnTo>
                    <a:pt x="16" y="67"/>
                  </a:lnTo>
                  <a:lnTo>
                    <a:pt x="10" y="63"/>
                  </a:lnTo>
                  <a:lnTo>
                    <a:pt x="2" y="59"/>
                  </a:lnTo>
                  <a:lnTo>
                    <a:pt x="0" y="55"/>
                  </a:lnTo>
                  <a:lnTo>
                    <a:pt x="2" y="51"/>
                  </a:lnTo>
                  <a:lnTo>
                    <a:pt x="12" y="49"/>
                  </a:lnTo>
                  <a:lnTo>
                    <a:pt x="22" y="45"/>
                  </a:lnTo>
                  <a:lnTo>
                    <a:pt x="32" y="41"/>
                  </a:lnTo>
                  <a:lnTo>
                    <a:pt x="40" y="39"/>
                  </a:lnTo>
                  <a:lnTo>
                    <a:pt x="50" y="38"/>
                  </a:lnTo>
                  <a:lnTo>
                    <a:pt x="57" y="32"/>
                  </a:lnTo>
                  <a:lnTo>
                    <a:pt x="63" y="28"/>
                  </a:lnTo>
                  <a:lnTo>
                    <a:pt x="69" y="22"/>
                  </a:lnTo>
                  <a:lnTo>
                    <a:pt x="73" y="16"/>
                  </a:lnTo>
                  <a:lnTo>
                    <a:pt x="77" y="10"/>
                  </a:lnTo>
                  <a:lnTo>
                    <a:pt x="81" y="4"/>
                  </a:lnTo>
                  <a:lnTo>
                    <a:pt x="87" y="0"/>
                  </a:lnTo>
                  <a:lnTo>
                    <a:pt x="91" y="0"/>
                  </a:lnTo>
                  <a:lnTo>
                    <a:pt x="97" y="2"/>
                  </a:lnTo>
                  <a:lnTo>
                    <a:pt x="101" y="8"/>
                  </a:lnTo>
                  <a:lnTo>
                    <a:pt x="103" y="12"/>
                  </a:lnTo>
                  <a:lnTo>
                    <a:pt x="103" y="16"/>
                  </a:lnTo>
                  <a:lnTo>
                    <a:pt x="105" y="20"/>
                  </a:lnTo>
                  <a:lnTo>
                    <a:pt x="105" y="28"/>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40" name="Google Shape;1240;p113"/>
            <p:cNvSpPr/>
            <p:nvPr/>
          </p:nvSpPr>
          <p:spPr>
            <a:xfrm>
              <a:off x="2390" y="2145"/>
              <a:ext cx="83" cy="116"/>
            </a:xfrm>
            <a:custGeom>
              <a:rect b="b" l="l" r="r" t="t"/>
              <a:pathLst>
                <a:path extrusionOk="0" h="116" w="83">
                  <a:moveTo>
                    <a:pt x="67" y="4"/>
                  </a:moveTo>
                  <a:lnTo>
                    <a:pt x="61" y="2"/>
                  </a:lnTo>
                  <a:lnTo>
                    <a:pt x="55" y="2"/>
                  </a:lnTo>
                  <a:lnTo>
                    <a:pt x="49" y="0"/>
                  </a:lnTo>
                  <a:lnTo>
                    <a:pt x="43" y="2"/>
                  </a:lnTo>
                  <a:lnTo>
                    <a:pt x="37" y="2"/>
                  </a:lnTo>
                  <a:lnTo>
                    <a:pt x="31" y="2"/>
                  </a:lnTo>
                  <a:lnTo>
                    <a:pt x="25" y="4"/>
                  </a:lnTo>
                  <a:lnTo>
                    <a:pt x="21" y="7"/>
                  </a:lnTo>
                  <a:lnTo>
                    <a:pt x="9" y="13"/>
                  </a:lnTo>
                  <a:lnTo>
                    <a:pt x="4" y="23"/>
                  </a:lnTo>
                  <a:lnTo>
                    <a:pt x="2" y="29"/>
                  </a:lnTo>
                  <a:lnTo>
                    <a:pt x="0" y="37"/>
                  </a:lnTo>
                  <a:lnTo>
                    <a:pt x="0" y="43"/>
                  </a:lnTo>
                  <a:lnTo>
                    <a:pt x="4" y="53"/>
                  </a:lnTo>
                  <a:lnTo>
                    <a:pt x="4" y="61"/>
                  </a:lnTo>
                  <a:lnTo>
                    <a:pt x="8" y="69"/>
                  </a:lnTo>
                  <a:lnTo>
                    <a:pt x="9" y="75"/>
                  </a:lnTo>
                  <a:lnTo>
                    <a:pt x="13" y="84"/>
                  </a:lnTo>
                  <a:lnTo>
                    <a:pt x="17" y="90"/>
                  </a:lnTo>
                  <a:lnTo>
                    <a:pt x="19" y="96"/>
                  </a:lnTo>
                  <a:lnTo>
                    <a:pt x="23" y="102"/>
                  </a:lnTo>
                  <a:lnTo>
                    <a:pt x="27" y="106"/>
                  </a:lnTo>
                  <a:lnTo>
                    <a:pt x="35" y="112"/>
                  </a:lnTo>
                  <a:lnTo>
                    <a:pt x="43" y="116"/>
                  </a:lnTo>
                  <a:lnTo>
                    <a:pt x="47" y="116"/>
                  </a:lnTo>
                  <a:lnTo>
                    <a:pt x="53" y="112"/>
                  </a:lnTo>
                  <a:lnTo>
                    <a:pt x="55" y="102"/>
                  </a:lnTo>
                  <a:lnTo>
                    <a:pt x="53" y="92"/>
                  </a:lnTo>
                  <a:lnTo>
                    <a:pt x="49" y="82"/>
                  </a:lnTo>
                  <a:lnTo>
                    <a:pt x="47" y="73"/>
                  </a:lnTo>
                  <a:lnTo>
                    <a:pt x="43" y="63"/>
                  </a:lnTo>
                  <a:lnTo>
                    <a:pt x="41" y="55"/>
                  </a:lnTo>
                  <a:lnTo>
                    <a:pt x="43" y="49"/>
                  </a:lnTo>
                  <a:lnTo>
                    <a:pt x="49" y="47"/>
                  </a:lnTo>
                  <a:lnTo>
                    <a:pt x="59" y="43"/>
                  </a:lnTo>
                  <a:lnTo>
                    <a:pt x="69" y="39"/>
                  </a:lnTo>
                  <a:lnTo>
                    <a:pt x="75" y="33"/>
                  </a:lnTo>
                  <a:lnTo>
                    <a:pt x="81" y="27"/>
                  </a:lnTo>
                  <a:lnTo>
                    <a:pt x="83" y="19"/>
                  </a:lnTo>
                  <a:lnTo>
                    <a:pt x="83" y="13"/>
                  </a:lnTo>
                  <a:lnTo>
                    <a:pt x="79" y="9"/>
                  </a:lnTo>
                  <a:lnTo>
                    <a:pt x="77" y="7"/>
                  </a:lnTo>
                  <a:lnTo>
                    <a:pt x="73" y="5"/>
                  </a:lnTo>
                  <a:lnTo>
                    <a:pt x="67" y="4"/>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41" name="Google Shape;1241;p113"/>
            <p:cNvSpPr/>
            <p:nvPr/>
          </p:nvSpPr>
          <p:spPr>
            <a:xfrm>
              <a:off x="2064" y="2579"/>
              <a:ext cx="65" cy="116"/>
            </a:xfrm>
            <a:custGeom>
              <a:rect b="b" l="l" r="r" t="t"/>
              <a:pathLst>
                <a:path extrusionOk="0" h="116" w="65">
                  <a:moveTo>
                    <a:pt x="47" y="4"/>
                  </a:moveTo>
                  <a:lnTo>
                    <a:pt x="35" y="12"/>
                  </a:lnTo>
                  <a:lnTo>
                    <a:pt x="26" y="18"/>
                  </a:lnTo>
                  <a:lnTo>
                    <a:pt x="18" y="25"/>
                  </a:lnTo>
                  <a:lnTo>
                    <a:pt x="10" y="35"/>
                  </a:lnTo>
                  <a:lnTo>
                    <a:pt x="4" y="45"/>
                  </a:lnTo>
                  <a:lnTo>
                    <a:pt x="2" y="55"/>
                  </a:lnTo>
                  <a:lnTo>
                    <a:pt x="0" y="61"/>
                  </a:lnTo>
                  <a:lnTo>
                    <a:pt x="2" y="67"/>
                  </a:lnTo>
                  <a:lnTo>
                    <a:pt x="4" y="73"/>
                  </a:lnTo>
                  <a:lnTo>
                    <a:pt x="6" y="81"/>
                  </a:lnTo>
                  <a:lnTo>
                    <a:pt x="10" y="85"/>
                  </a:lnTo>
                  <a:lnTo>
                    <a:pt x="14" y="91"/>
                  </a:lnTo>
                  <a:lnTo>
                    <a:pt x="18" y="97"/>
                  </a:lnTo>
                  <a:lnTo>
                    <a:pt x="22" y="102"/>
                  </a:lnTo>
                  <a:lnTo>
                    <a:pt x="32" y="110"/>
                  </a:lnTo>
                  <a:lnTo>
                    <a:pt x="41" y="116"/>
                  </a:lnTo>
                  <a:lnTo>
                    <a:pt x="47" y="116"/>
                  </a:lnTo>
                  <a:lnTo>
                    <a:pt x="51" y="112"/>
                  </a:lnTo>
                  <a:lnTo>
                    <a:pt x="51" y="108"/>
                  </a:lnTo>
                  <a:lnTo>
                    <a:pt x="53" y="104"/>
                  </a:lnTo>
                  <a:lnTo>
                    <a:pt x="51" y="98"/>
                  </a:lnTo>
                  <a:lnTo>
                    <a:pt x="49" y="91"/>
                  </a:lnTo>
                  <a:lnTo>
                    <a:pt x="47" y="83"/>
                  </a:lnTo>
                  <a:lnTo>
                    <a:pt x="43" y="75"/>
                  </a:lnTo>
                  <a:lnTo>
                    <a:pt x="41" y="69"/>
                  </a:lnTo>
                  <a:lnTo>
                    <a:pt x="41" y="63"/>
                  </a:lnTo>
                  <a:lnTo>
                    <a:pt x="41" y="51"/>
                  </a:lnTo>
                  <a:lnTo>
                    <a:pt x="43" y="43"/>
                  </a:lnTo>
                  <a:lnTo>
                    <a:pt x="45" y="37"/>
                  </a:lnTo>
                  <a:lnTo>
                    <a:pt x="49" y="31"/>
                  </a:lnTo>
                  <a:lnTo>
                    <a:pt x="53" y="25"/>
                  </a:lnTo>
                  <a:lnTo>
                    <a:pt x="59" y="22"/>
                  </a:lnTo>
                  <a:lnTo>
                    <a:pt x="61" y="18"/>
                  </a:lnTo>
                  <a:lnTo>
                    <a:pt x="63" y="12"/>
                  </a:lnTo>
                  <a:lnTo>
                    <a:pt x="63" y="6"/>
                  </a:lnTo>
                  <a:lnTo>
                    <a:pt x="65" y="4"/>
                  </a:lnTo>
                  <a:lnTo>
                    <a:pt x="61" y="0"/>
                  </a:lnTo>
                  <a:lnTo>
                    <a:pt x="59" y="0"/>
                  </a:lnTo>
                  <a:lnTo>
                    <a:pt x="53" y="0"/>
                  </a:lnTo>
                  <a:lnTo>
                    <a:pt x="47" y="4"/>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42" name="Google Shape;1242;p113"/>
            <p:cNvSpPr/>
            <p:nvPr/>
          </p:nvSpPr>
          <p:spPr>
            <a:xfrm>
              <a:off x="2915" y="2379"/>
              <a:ext cx="73" cy="129"/>
            </a:xfrm>
            <a:custGeom>
              <a:rect b="b" l="l" r="r" t="t"/>
              <a:pathLst>
                <a:path extrusionOk="0" h="129" w="73">
                  <a:moveTo>
                    <a:pt x="45" y="6"/>
                  </a:moveTo>
                  <a:lnTo>
                    <a:pt x="39" y="10"/>
                  </a:lnTo>
                  <a:lnTo>
                    <a:pt x="31" y="16"/>
                  </a:lnTo>
                  <a:lnTo>
                    <a:pt x="27" y="20"/>
                  </a:lnTo>
                  <a:lnTo>
                    <a:pt x="23" y="26"/>
                  </a:lnTo>
                  <a:lnTo>
                    <a:pt x="17" y="32"/>
                  </a:lnTo>
                  <a:lnTo>
                    <a:pt x="13" y="38"/>
                  </a:lnTo>
                  <a:lnTo>
                    <a:pt x="10" y="44"/>
                  </a:lnTo>
                  <a:lnTo>
                    <a:pt x="8" y="50"/>
                  </a:lnTo>
                  <a:lnTo>
                    <a:pt x="4" y="56"/>
                  </a:lnTo>
                  <a:lnTo>
                    <a:pt x="2" y="62"/>
                  </a:lnTo>
                  <a:lnTo>
                    <a:pt x="0" y="68"/>
                  </a:lnTo>
                  <a:lnTo>
                    <a:pt x="0" y="73"/>
                  </a:lnTo>
                  <a:lnTo>
                    <a:pt x="0" y="79"/>
                  </a:lnTo>
                  <a:lnTo>
                    <a:pt x="2" y="87"/>
                  </a:lnTo>
                  <a:lnTo>
                    <a:pt x="4" y="93"/>
                  </a:lnTo>
                  <a:lnTo>
                    <a:pt x="6" y="99"/>
                  </a:lnTo>
                  <a:lnTo>
                    <a:pt x="11" y="109"/>
                  </a:lnTo>
                  <a:lnTo>
                    <a:pt x="23" y="119"/>
                  </a:lnTo>
                  <a:lnTo>
                    <a:pt x="31" y="125"/>
                  </a:lnTo>
                  <a:lnTo>
                    <a:pt x="43" y="129"/>
                  </a:lnTo>
                  <a:lnTo>
                    <a:pt x="51" y="129"/>
                  </a:lnTo>
                  <a:lnTo>
                    <a:pt x="61" y="129"/>
                  </a:lnTo>
                  <a:lnTo>
                    <a:pt x="67" y="121"/>
                  </a:lnTo>
                  <a:lnTo>
                    <a:pt x="73" y="115"/>
                  </a:lnTo>
                  <a:lnTo>
                    <a:pt x="71" y="105"/>
                  </a:lnTo>
                  <a:lnTo>
                    <a:pt x="65" y="95"/>
                  </a:lnTo>
                  <a:lnTo>
                    <a:pt x="55" y="89"/>
                  </a:lnTo>
                  <a:lnTo>
                    <a:pt x="47" y="83"/>
                  </a:lnTo>
                  <a:lnTo>
                    <a:pt x="39" y="75"/>
                  </a:lnTo>
                  <a:lnTo>
                    <a:pt x="33" y="70"/>
                  </a:lnTo>
                  <a:lnTo>
                    <a:pt x="33" y="62"/>
                  </a:lnTo>
                  <a:lnTo>
                    <a:pt x="41" y="54"/>
                  </a:lnTo>
                  <a:lnTo>
                    <a:pt x="49" y="44"/>
                  </a:lnTo>
                  <a:lnTo>
                    <a:pt x="55" y="34"/>
                  </a:lnTo>
                  <a:lnTo>
                    <a:pt x="59" y="22"/>
                  </a:lnTo>
                  <a:lnTo>
                    <a:pt x="61" y="12"/>
                  </a:lnTo>
                  <a:lnTo>
                    <a:pt x="59" y="4"/>
                  </a:lnTo>
                  <a:lnTo>
                    <a:pt x="57" y="0"/>
                  </a:lnTo>
                  <a:lnTo>
                    <a:pt x="51" y="0"/>
                  </a:lnTo>
                  <a:lnTo>
                    <a:pt x="45" y="6"/>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43" name="Google Shape;1243;p113"/>
            <p:cNvSpPr/>
            <p:nvPr/>
          </p:nvSpPr>
          <p:spPr>
            <a:xfrm>
              <a:off x="2796" y="2117"/>
              <a:ext cx="77" cy="105"/>
            </a:xfrm>
            <a:custGeom>
              <a:rect b="b" l="l" r="r" t="t"/>
              <a:pathLst>
                <a:path extrusionOk="0" h="105" w="77">
                  <a:moveTo>
                    <a:pt x="57" y="4"/>
                  </a:moveTo>
                  <a:lnTo>
                    <a:pt x="52" y="6"/>
                  </a:lnTo>
                  <a:lnTo>
                    <a:pt x="46" y="8"/>
                  </a:lnTo>
                  <a:lnTo>
                    <a:pt x="40" y="10"/>
                  </a:lnTo>
                  <a:lnTo>
                    <a:pt x="36" y="14"/>
                  </a:lnTo>
                  <a:lnTo>
                    <a:pt x="24" y="20"/>
                  </a:lnTo>
                  <a:lnTo>
                    <a:pt x="16" y="28"/>
                  </a:lnTo>
                  <a:lnTo>
                    <a:pt x="8" y="33"/>
                  </a:lnTo>
                  <a:lnTo>
                    <a:pt x="4" y="45"/>
                  </a:lnTo>
                  <a:lnTo>
                    <a:pt x="0" y="49"/>
                  </a:lnTo>
                  <a:lnTo>
                    <a:pt x="2" y="55"/>
                  </a:lnTo>
                  <a:lnTo>
                    <a:pt x="4" y="63"/>
                  </a:lnTo>
                  <a:lnTo>
                    <a:pt x="6" y="71"/>
                  </a:lnTo>
                  <a:lnTo>
                    <a:pt x="10" y="77"/>
                  </a:lnTo>
                  <a:lnTo>
                    <a:pt x="12" y="85"/>
                  </a:lnTo>
                  <a:lnTo>
                    <a:pt x="16" y="91"/>
                  </a:lnTo>
                  <a:lnTo>
                    <a:pt x="22" y="95"/>
                  </a:lnTo>
                  <a:lnTo>
                    <a:pt x="32" y="101"/>
                  </a:lnTo>
                  <a:lnTo>
                    <a:pt x="42" y="105"/>
                  </a:lnTo>
                  <a:lnTo>
                    <a:pt x="50" y="105"/>
                  </a:lnTo>
                  <a:lnTo>
                    <a:pt x="54" y="103"/>
                  </a:lnTo>
                  <a:lnTo>
                    <a:pt x="55" y="97"/>
                  </a:lnTo>
                  <a:lnTo>
                    <a:pt x="52" y="89"/>
                  </a:lnTo>
                  <a:lnTo>
                    <a:pt x="46" y="79"/>
                  </a:lnTo>
                  <a:lnTo>
                    <a:pt x="42" y="69"/>
                  </a:lnTo>
                  <a:lnTo>
                    <a:pt x="40" y="59"/>
                  </a:lnTo>
                  <a:lnTo>
                    <a:pt x="40" y="53"/>
                  </a:lnTo>
                  <a:lnTo>
                    <a:pt x="42" y="45"/>
                  </a:lnTo>
                  <a:lnTo>
                    <a:pt x="46" y="39"/>
                  </a:lnTo>
                  <a:lnTo>
                    <a:pt x="52" y="33"/>
                  </a:lnTo>
                  <a:lnTo>
                    <a:pt x="57" y="32"/>
                  </a:lnTo>
                  <a:lnTo>
                    <a:pt x="63" y="28"/>
                  </a:lnTo>
                  <a:lnTo>
                    <a:pt x="71" y="24"/>
                  </a:lnTo>
                  <a:lnTo>
                    <a:pt x="75" y="16"/>
                  </a:lnTo>
                  <a:lnTo>
                    <a:pt x="77" y="10"/>
                  </a:lnTo>
                  <a:lnTo>
                    <a:pt x="77" y="4"/>
                  </a:lnTo>
                  <a:lnTo>
                    <a:pt x="73" y="2"/>
                  </a:lnTo>
                  <a:lnTo>
                    <a:pt x="67" y="0"/>
                  </a:lnTo>
                  <a:lnTo>
                    <a:pt x="57" y="4"/>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14"/>
          <p:cNvSpPr txBox="1"/>
          <p:nvPr>
            <p:ph idx="4294967295" type="title"/>
          </p:nvPr>
        </p:nvSpPr>
        <p:spPr>
          <a:xfrm>
            <a:off x="533400" y="304800"/>
            <a:ext cx="8534400" cy="1600200"/>
          </a:xfrm>
          <a:prstGeom prst="rect">
            <a:avLst/>
          </a:prstGeom>
          <a:noFill/>
          <a:ln>
            <a:noFill/>
          </a:ln>
        </p:spPr>
        <p:txBody>
          <a:bodyPr anchorCtr="0" anchor="b" bIns="9125" lIns="0" spcFirstLastPara="1" rIns="0" wrap="square" tIns="9125">
            <a:no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Waiver of Premium</a:t>
            </a:r>
            <a:br>
              <a:rPr b="1" i="0" lang="en-US" sz="4800" u="none" cap="none" strike="noStrike">
                <a:solidFill>
                  <a:srgbClr val="FFFFD2"/>
                </a:solidFill>
                <a:latin typeface="Constantia"/>
                <a:ea typeface="Constantia"/>
                <a:cs typeface="Constantia"/>
                <a:sym typeface="Constantia"/>
              </a:rPr>
            </a:br>
            <a:r>
              <a:rPr b="1" i="0" lang="en-US" sz="4800" u="none" cap="none" strike="noStrike">
                <a:solidFill>
                  <a:srgbClr val="FFFFD2"/>
                </a:solidFill>
                <a:latin typeface="Constantia"/>
                <a:ea typeface="Constantia"/>
                <a:cs typeface="Constantia"/>
                <a:sym typeface="Constantia"/>
              </a:rPr>
              <a:t> (disability rider)</a:t>
            </a:r>
            <a:endParaRPr b="1" i="0" sz="4800" u="none" cap="none" strike="noStrike">
              <a:solidFill>
                <a:srgbClr val="FFFFD2"/>
              </a:solidFill>
              <a:latin typeface="Constantia"/>
              <a:ea typeface="Constantia"/>
              <a:cs typeface="Constantia"/>
              <a:sym typeface="Constantia"/>
            </a:endParaRPr>
          </a:p>
        </p:txBody>
      </p:sp>
      <p:sp>
        <p:nvSpPr>
          <p:cNvPr id="1250" name="Google Shape;1250;p114"/>
          <p:cNvSpPr txBox="1"/>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If a policy owner becomes TOTALLY disabled during the term of the policy, premium payments will be waived during the period of disability. </a:t>
            </a:r>
            <a:endParaRPr/>
          </a:p>
          <a:p>
            <a:pPr indent="-319087" lvl="0" marL="319087" marR="0" rtl="0" algn="l">
              <a:lnSpc>
                <a:spcPct val="100000"/>
              </a:lnSpc>
              <a:spcBef>
                <a:spcPts val="560"/>
              </a:spcBef>
              <a:spcAft>
                <a:spcPts val="0"/>
              </a:spcAft>
              <a:buClr>
                <a:schemeClr val="lt1"/>
              </a:buClr>
              <a:buSzPts val="2800"/>
              <a:buFont typeface="Arial"/>
              <a:buNone/>
            </a:pPr>
            <a:r>
              <a:t/>
            </a:r>
            <a:endParaRPr b="1" i="0" sz="2800" u="none">
              <a:solidFill>
                <a:schemeClr val="lt1"/>
              </a:solidFill>
              <a:latin typeface="Cambria"/>
              <a:ea typeface="Cambria"/>
              <a:cs typeface="Cambria"/>
              <a:sym typeface="Cambria"/>
            </a:endParaRPr>
          </a:p>
          <a:p>
            <a:pPr indent="-319087" lvl="0" marL="319087" marR="0" rtl="0" algn="l">
              <a:lnSpc>
                <a:spcPct val="100000"/>
              </a:lnSpc>
              <a:spcBef>
                <a:spcPts val="560"/>
              </a:spcBef>
              <a:spcAft>
                <a:spcPts val="0"/>
              </a:spcAft>
              <a:buClr>
                <a:schemeClr val="lt1"/>
              </a:buClr>
              <a:buSzPts val="2800"/>
              <a:buFont typeface="Cambria"/>
              <a:buNone/>
            </a:pPr>
            <a:r>
              <a:rPr b="1" i="0" lang="en-US" sz="2800" u="none">
                <a:solidFill>
                  <a:schemeClr val="lt1"/>
                </a:solidFill>
                <a:latin typeface="Cambria"/>
                <a:ea typeface="Cambria"/>
                <a:cs typeface="Cambria"/>
                <a:sym typeface="Cambria"/>
              </a:rPr>
              <a:t>WAIVER OF PREMIUM WITH DISABILITY</a:t>
            </a:r>
            <a:endParaRPr/>
          </a:p>
          <a:p>
            <a:pPr indent="-319087" lvl="0" marL="319087" marR="0" rtl="0" algn="l">
              <a:lnSpc>
                <a:spcPct val="100000"/>
              </a:lnSpc>
              <a:spcBef>
                <a:spcPts val="560"/>
              </a:spcBef>
              <a:spcAft>
                <a:spcPts val="0"/>
              </a:spcAft>
              <a:buClr>
                <a:schemeClr val="lt1"/>
              </a:buClr>
              <a:buSzPts val="2800"/>
              <a:buFont typeface="Cambria"/>
              <a:buNone/>
            </a:pPr>
            <a:r>
              <a:rPr b="0" i="0" lang="en-US" sz="2800" u="none">
                <a:solidFill>
                  <a:schemeClr val="lt1"/>
                </a:solidFill>
                <a:latin typeface="Cambria"/>
                <a:ea typeface="Cambria"/>
                <a:cs typeface="Cambria"/>
                <a:sym typeface="Cambria"/>
              </a:rPr>
              <a:t>Waives premium payments while the policy owner is totally disabled and pays a specified amount each month to the policy owner while the disability continues.</a:t>
            </a:r>
            <a:endParaRP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115"/>
          <p:cNvSpPr txBox="1"/>
          <p:nvPr>
            <p:ph idx="4294967295" type="title"/>
          </p:nvPr>
        </p:nvSpPr>
        <p:spPr>
          <a:xfrm>
            <a:off x="457200" y="-304800"/>
            <a:ext cx="8458200" cy="20574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Guaranteed Insurability Option (GIO) Rider</a:t>
            </a:r>
            <a:endParaRPr b="1" i="0" sz="4800" u="none" cap="none" strike="noStrike">
              <a:solidFill>
                <a:srgbClr val="FFFFD2"/>
              </a:solidFill>
              <a:latin typeface="Constantia"/>
              <a:ea typeface="Constantia"/>
              <a:cs typeface="Constantia"/>
              <a:sym typeface="Constantia"/>
            </a:endParaRPr>
          </a:p>
        </p:txBody>
      </p:sp>
      <p:sp>
        <p:nvSpPr>
          <p:cNvPr id="1257" name="Google Shape;1257;p115"/>
          <p:cNvSpPr/>
          <p:nvPr/>
        </p:nvSpPr>
        <p:spPr>
          <a:xfrm>
            <a:off x="1579562" y="2057400"/>
            <a:ext cx="5583237" cy="402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58" name="Google Shape;1258;p115"/>
          <p:cNvSpPr txBox="1"/>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Can buy more insurance at specific intervals  (example: age 40) without having to prove insurability they can raise the face amount, add kids, add spouse, etc</a:t>
            </a:r>
            <a:endParaRPr/>
          </a:p>
          <a:p>
            <a:pPr indent="-319087" lvl="0" marL="319087" marR="0" rtl="0" algn="l">
              <a:lnSpc>
                <a:spcPct val="100000"/>
              </a:lnSpc>
              <a:spcBef>
                <a:spcPts val="600"/>
              </a:spcBef>
              <a:spcAft>
                <a:spcPts val="0"/>
              </a:spcAft>
              <a:buClr>
                <a:schemeClr val="lt1"/>
              </a:buClr>
              <a:buSzPts val="3000"/>
              <a:buFont typeface="Arial"/>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Limited to a specific amount, may purchase up to equal value of the face of the original policy or $10k whichever is less.</a:t>
            </a:r>
            <a:endParaRPr/>
          </a:p>
          <a:p>
            <a:pPr indent="0" lvl="0" marL="0" marR="0" rtl="0" algn="l">
              <a:lnSpc>
                <a:spcPct val="100000"/>
              </a:lnSpc>
              <a:spcBef>
                <a:spcPts val="0"/>
              </a:spcBef>
              <a:spcAft>
                <a:spcPts val="0"/>
              </a:spcAft>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116"/>
          <p:cNvSpPr txBox="1"/>
          <p:nvPr>
            <p:ph idx="4294967295" type="title"/>
          </p:nvPr>
        </p:nvSpPr>
        <p:spPr>
          <a:xfrm>
            <a:off x="381000" y="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Payor Benefit</a:t>
            </a:r>
            <a:endParaRPr b="1" i="0" sz="4800" u="none" cap="none" strike="noStrike">
              <a:solidFill>
                <a:srgbClr val="FFFFD2"/>
              </a:solidFill>
              <a:latin typeface="Constantia"/>
              <a:ea typeface="Constantia"/>
              <a:cs typeface="Constantia"/>
              <a:sym typeface="Constantia"/>
            </a:endParaRPr>
          </a:p>
        </p:txBody>
      </p:sp>
      <p:sp>
        <p:nvSpPr>
          <p:cNvPr id="1265" name="Google Shape;1265;p116"/>
          <p:cNvSpPr/>
          <p:nvPr/>
        </p:nvSpPr>
        <p:spPr>
          <a:xfrm>
            <a:off x="1579562" y="2057400"/>
            <a:ext cx="5583237" cy="402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66" name="Google Shape;1266;p116"/>
          <p:cNvSpPr/>
          <p:nvPr/>
        </p:nvSpPr>
        <p:spPr>
          <a:xfrm>
            <a:off x="3079750" y="2136775"/>
            <a:ext cx="3133725" cy="1311275"/>
          </a:xfrm>
          <a:custGeom>
            <a:rect b="b" l="l" r="r" t="t"/>
            <a:pathLst>
              <a:path extrusionOk="0" h="638" w="1526">
                <a:moveTo>
                  <a:pt x="0" y="368"/>
                </a:moveTo>
                <a:lnTo>
                  <a:pt x="2" y="366"/>
                </a:lnTo>
                <a:lnTo>
                  <a:pt x="6" y="360"/>
                </a:lnTo>
                <a:lnTo>
                  <a:pt x="12" y="354"/>
                </a:lnTo>
                <a:lnTo>
                  <a:pt x="22" y="344"/>
                </a:lnTo>
                <a:lnTo>
                  <a:pt x="26" y="336"/>
                </a:lnTo>
                <a:lnTo>
                  <a:pt x="32" y="330"/>
                </a:lnTo>
                <a:lnTo>
                  <a:pt x="38" y="324"/>
                </a:lnTo>
                <a:lnTo>
                  <a:pt x="46" y="316"/>
                </a:lnTo>
                <a:lnTo>
                  <a:pt x="52" y="308"/>
                </a:lnTo>
                <a:lnTo>
                  <a:pt x="62" y="302"/>
                </a:lnTo>
                <a:lnTo>
                  <a:pt x="69" y="293"/>
                </a:lnTo>
                <a:lnTo>
                  <a:pt x="77" y="287"/>
                </a:lnTo>
                <a:lnTo>
                  <a:pt x="87" y="277"/>
                </a:lnTo>
                <a:lnTo>
                  <a:pt x="95" y="269"/>
                </a:lnTo>
                <a:lnTo>
                  <a:pt x="105" y="259"/>
                </a:lnTo>
                <a:lnTo>
                  <a:pt x="117" y="251"/>
                </a:lnTo>
                <a:lnTo>
                  <a:pt x="125" y="241"/>
                </a:lnTo>
                <a:lnTo>
                  <a:pt x="137" y="233"/>
                </a:lnTo>
                <a:lnTo>
                  <a:pt x="142" y="227"/>
                </a:lnTo>
                <a:lnTo>
                  <a:pt x="146" y="224"/>
                </a:lnTo>
                <a:lnTo>
                  <a:pt x="154" y="220"/>
                </a:lnTo>
                <a:lnTo>
                  <a:pt x="160" y="216"/>
                </a:lnTo>
                <a:lnTo>
                  <a:pt x="170" y="206"/>
                </a:lnTo>
                <a:lnTo>
                  <a:pt x="182" y="198"/>
                </a:lnTo>
                <a:lnTo>
                  <a:pt x="186" y="194"/>
                </a:lnTo>
                <a:lnTo>
                  <a:pt x="192" y="190"/>
                </a:lnTo>
                <a:lnTo>
                  <a:pt x="200" y="186"/>
                </a:lnTo>
                <a:lnTo>
                  <a:pt x="206" y="182"/>
                </a:lnTo>
                <a:lnTo>
                  <a:pt x="212" y="178"/>
                </a:lnTo>
                <a:lnTo>
                  <a:pt x="217" y="174"/>
                </a:lnTo>
                <a:lnTo>
                  <a:pt x="223" y="170"/>
                </a:lnTo>
                <a:lnTo>
                  <a:pt x="229" y="166"/>
                </a:lnTo>
                <a:lnTo>
                  <a:pt x="237" y="164"/>
                </a:lnTo>
                <a:lnTo>
                  <a:pt x="243" y="160"/>
                </a:lnTo>
                <a:lnTo>
                  <a:pt x="249" y="158"/>
                </a:lnTo>
                <a:lnTo>
                  <a:pt x="255" y="154"/>
                </a:lnTo>
                <a:lnTo>
                  <a:pt x="261" y="150"/>
                </a:lnTo>
                <a:lnTo>
                  <a:pt x="267" y="147"/>
                </a:lnTo>
                <a:lnTo>
                  <a:pt x="271" y="143"/>
                </a:lnTo>
                <a:lnTo>
                  <a:pt x="277" y="141"/>
                </a:lnTo>
                <a:lnTo>
                  <a:pt x="285" y="137"/>
                </a:lnTo>
                <a:lnTo>
                  <a:pt x="290" y="133"/>
                </a:lnTo>
                <a:lnTo>
                  <a:pt x="296" y="131"/>
                </a:lnTo>
                <a:lnTo>
                  <a:pt x="302" y="127"/>
                </a:lnTo>
                <a:lnTo>
                  <a:pt x="308" y="123"/>
                </a:lnTo>
                <a:lnTo>
                  <a:pt x="314" y="119"/>
                </a:lnTo>
                <a:lnTo>
                  <a:pt x="320" y="115"/>
                </a:lnTo>
                <a:lnTo>
                  <a:pt x="326" y="113"/>
                </a:lnTo>
                <a:lnTo>
                  <a:pt x="332" y="107"/>
                </a:lnTo>
                <a:lnTo>
                  <a:pt x="338" y="103"/>
                </a:lnTo>
                <a:lnTo>
                  <a:pt x="344" y="101"/>
                </a:lnTo>
                <a:lnTo>
                  <a:pt x="352" y="97"/>
                </a:lnTo>
                <a:lnTo>
                  <a:pt x="358" y="93"/>
                </a:lnTo>
                <a:lnTo>
                  <a:pt x="364" y="89"/>
                </a:lnTo>
                <a:lnTo>
                  <a:pt x="369" y="85"/>
                </a:lnTo>
                <a:lnTo>
                  <a:pt x="377" y="81"/>
                </a:lnTo>
                <a:lnTo>
                  <a:pt x="383" y="77"/>
                </a:lnTo>
                <a:lnTo>
                  <a:pt x="391" y="75"/>
                </a:lnTo>
                <a:lnTo>
                  <a:pt x="397" y="72"/>
                </a:lnTo>
                <a:lnTo>
                  <a:pt x="405" y="70"/>
                </a:lnTo>
                <a:lnTo>
                  <a:pt x="413" y="64"/>
                </a:lnTo>
                <a:lnTo>
                  <a:pt x="419" y="62"/>
                </a:lnTo>
                <a:lnTo>
                  <a:pt x="427" y="58"/>
                </a:lnTo>
                <a:lnTo>
                  <a:pt x="435" y="54"/>
                </a:lnTo>
                <a:lnTo>
                  <a:pt x="442" y="52"/>
                </a:lnTo>
                <a:lnTo>
                  <a:pt x="450" y="48"/>
                </a:lnTo>
                <a:lnTo>
                  <a:pt x="458" y="44"/>
                </a:lnTo>
                <a:lnTo>
                  <a:pt x="468" y="42"/>
                </a:lnTo>
                <a:lnTo>
                  <a:pt x="474" y="40"/>
                </a:lnTo>
                <a:lnTo>
                  <a:pt x="484" y="36"/>
                </a:lnTo>
                <a:lnTo>
                  <a:pt x="492" y="34"/>
                </a:lnTo>
                <a:lnTo>
                  <a:pt x="502" y="30"/>
                </a:lnTo>
                <a:lnTo>
                  <a:pt x="510" y="28"/>
                </a:lnTo>
                <a:lnTo>
                  <a:pt x="519" y="24"/>
                </a:lnTo>
                <a:lnTo>
                  <a:pt x="529" y="22"/>
                </a:lnTo>
                <a:lnTo>
                  <a:pt x="539" y="20"/>
                </a:lnTo>
                <a:lnTo>
                  <a:pt x="549" y="16"/>
                </a:lnTo>
                <a:lnTo>
                  <a:pt x="559" y="14"/>
                </a:lnTo>
                <a:lnTo>
                  <a:pt x="569" y="12"/>
                </a:lnTo>
                <a:lnTo>
                  <a:pt x="581" y="10"/>
                </a:lnTo>
                <a:lnTo>
                  <a:pt x="591" y="8"/>
                </a:lnTo>
                <a:lnTo>
                  <a:pt x="602" y="8"/>
                </a:lnTo>
                <a:lnTo>
                  <a:pt x="614" y="6"/>
                </a:lnTo>
                <a:lnTo>
                  <a:pt x="626" y="6"/>
                </a:lnTo>
                <a:lnTo>
                  <a:pt x="638" y="4"/>
                </a:lnTo>
                <a:lnTo>
                  <a:pt x="648" y="2"/>
                </a:lnTo>
                <a:lnTo>
                  <a:pt x="662" y="2"/>
                </a:lnTo>
                <a:lnTo>
                  <a:pt x="673" y="2"/>
                </a:lnTo>
                <a:lnTo>
                  <a:pt x="687" y="0"/>
                </a:lnTo>
                <a:lnTo>
                  <a:pt x="701" y="0"/>
                </a:lnTo>
                <a:lnTo>
                  <a:pt x="713" y="0"/>
                </a:lnTo>
                <a:lnTo>
                  <a:pt x="729" y="0"/>
                </a:lnTo>
                <a:lnTo>
                  <a:pt x="742" y="0"/>
                </a:lnTo>
                <a:lnTo>
                  <a:pt x="756" y="0"/>
                </a:lnTo>
                <a:lnTo>
                  <a:pt x="770" y="0"/>
                </a:lnTo>
                <a:lnTo>
                  <a:pt x="786" y="2"/>
                </a:lnTo>
                <a:lnTo>
                  <a:pt x="802" y="2"/>
                </a:lnTo>
                <a:lnTo>
                  <a:pt x="818" y="4"/>
                </a:lnTo>
                <a:lnTo>
                  <a:pt x="833" y="4"/>
                </a:lnTo>
                <a:lnTo>
                  <a:pt x="851" y="8"/>
                </a:lnTo>
                <a:lnTo>
                  <a:pt x="867" y="8"/>
                </a:lnTo>
                <a:lnTo>
                  <a:pt x="883" y="10"/>
                </a:lnTo>
                <a:lnTo>
                  <a:pt x="898" y="12"/>
                </a:lnTo>
                <a:lnTo>
                  <a:pt x="914" y="14"/>
                </a:lnTo>
                <a:lnTo>
                  <a:pt x="928" y="16"/>
                </a:lnTo>
                <a:lnTo>
                  <a:pt x="944" y="18"/>
                </a:lnTo>
                <a:lnTo>
                  <a:pt x="960" y="20"/>
                </a:lnTo>
                <a:lnTo>
                  <a:pt x="975" y="24"/>
                </a:lnTo>
                <a:lnTo>
                  <a:pt x="989" y="26"/>
                </a:lnTo>
                <a:lnTo>
                  <a:pt x="1003" y="28"/>
                </a:lnTo>
                <a:lnTo>
                  <a:pt x="1017" y="32"/>
                </a:lnTo>
                <a:lnTo>
                  <a:pt x="1031" y="34"/>
                </a:lnTo>
                <a:lnTo>
                  <a:pt x="1043" y="38"/>
                </a:lnTo>
                <a:lnTo>
                  <a:pt x="1056" y="40"/>
                </a:lnTo>
                <a:lnTo>
                  <a:pt x="1070" y="44"/>
                </a:lnTo>
                <a:lnTo>
                  <a:pt x="1084" y="48"/>
                </a:lnTo>
                <a:lnTo>
                  <a:pt x="1096" y="50"/>
                </a:lnTo>
                <a:lnTo>
                  <a:pt x="1108" y="54"/>
                </a:lnTo>
                <a:lnTo>
                  <a:pt x="1120" y="56"/>
                </a:lnTo>
                <a:lnTo>
                  <a:pt x="1131" y="60"/>
                </a:lnTo>
                <a:lnTo>
                  <a:pt x="1141" y="62"/>
                </a:lnTo>
                <a:lnTo>
                  <a:pt x="1153" y="66"/>
                </a:lnTo>
                <a:lnTo>
                  <a:pt x="1165" y="70"/>
                </a:lnTo>
                <a:lnTo>
                  <a:pt x="1175" y="74"/>
                </a:lnTo>
                <a:lnTo>
                  <a:pt x="1187" y="75"/>
                </a:lnTo>
                <a:lnTo>
                  <a:pt x="1196" y="79"/>
                </a:lnTo>
                <a:lnTo>
                  <a:pt x="1206" y="83"/>
                </a:lnTo>
                <a:lnTo>
                  <a:pt x="1216" y="87"/>
                </a:lnTo>
                <a:lnTo>
                  <a:pt x="1226" y="91"/>
                </a:lnTo>
                <a:lnTo>
                  <a:pt x="1234" y="93"/>
                </a:lnTo>
                <a:lnTo>
                  <a:pt x="1244" y="97"/>
                </a:lnTo>
                <a:lnTo>
                  <a:pt x="1254" y="101"/>
                </a:lnTo>
                <a:lnTo>
                  <a:pt x="1260" y="105"/>
                </a:lnTo>
                <a:lnTo>
                  <a:pt x="1268" y="107"/>
                </a:lnTo>
                <a:lnTo>
                  <a:pt x="1275" y="111"/>
                </a:lnTo>
                <a:lnTo>
                  <a:pt x="1283" y="115"/>
                </a:lnTo>
                <a:lnTo>
                  <a:pt x="1291" y="117"/>
                </a:lnTo>
                <a:lnTo>
                  <a:pt x="1299" y="121"/>
                </a:lnTo>
                <a:lnTo>
                  <a:pt x="1305" y="123"/>
                </a:lnTo>
                <a:lnTo>
                  <a:pt x="1313" y="127"/>
                </a:lnTo>
                <a:lnTo>
                  <a:pt x="1317" y="131"/>
                </a:lnTo>
                <a:lnTo>
                  <a:pt x="1323" y="133"/>
                </a:lnTo>
                <a:lnTo>
                  <a:pt x="1329" y="137"/>
                </a:lnTo>
                <a:lnTo>
                  <a:pt x="1337" y="139"/>
                </a:lnTo>
                <a:lnTo>
                  <a:pt x="1346" y="145"/>
                </a:lnTo>
                <a:lnTo>
                  <a:pt x="1356" y="150"/>
                </a:lnTo>
                <a:lnTo>
                  <a:pt x="1364" y="154"/>
                </a:lnTo>
                <a:lnTo>
                  <a:pt x="1370" y="158"/>
                </a:lnTo>
                <a:lnTo>
                  <a:pt x="1376" y="162"/>
                </a:lnTo>
                <a:lnTo>
                  <a:pt x="1382" y="166"/>
                </a:lnTo>
                <a:lnTo>
                  <a:pt x="1388" y="170"/>
                </a:lnTo>
                <a:lnTo>
                  <a:pt x="1392" y="172"/>
                </a:lnTo>
                <a:lnTo>
                  <a:pt x="1526" y="391"/>
                </a:lnTo>
                <a:lnTo>
                  <a:pt x="6" y="638"/>
                </a:lnTo>
                <a:lnTo>
                  <a:pt x="0" y="368"/>
                </a:lnTo>
                <a:close/>
              </a:path>
            </a:pathLst>
          </a:custGeom>
          <a:solidFill>
            <a:srgbClr val="CC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267" name="Google Shape;1267;p116"/>
          <p:cNvGrpSpPr/>
          <p:nvPr/>
        </p:nvGrpSpPr>
        <p:grpSpPr>
          <a:xfrm>
            <a:off x="1660525" y="2438400"/>
            <a:ext cx="5422900" cy="3524250"/>
            <a:chOff x="1660053" y="2478476"/>
            <a:chExt cx="5422640" cy="3524717"/>
          </a:xfrm>
        </p:grpSpPr>
        <p:sp>
          <p:nvSpPr>
            <p:cNvPr id="1268" name="Google Shape;1268;p116"/>
            <p:cNvSpPr/>
            <p:nvPr/>
          </p:nvSpPr>
          <p:spPr>
            <a:xfrm>
              <a:off x="1660053" y="2478476"/>
              <a:ext cx="5422640" cy="3524717"/>
            </a:xfrm>
            <a:custGeom>
              <a:rect b="b" l="l" r="r" t="t"/>
              <a:pathLst>
                <a:path extrusionOk="0" h="1716" w="2640">
                  <a:moveTo>
                    <a:pt x="460" y="523"/>
                  </a:moveTo>
                  <a:lnTo>
                    <a:pt x="456" y="523"/>
                  </a:lnTo>
                  <a:lnTo>
                    <a:pt x="452" y="527"/>
                  </a:lnTo>
                  <a:lnTo>
                    <a:pt x="447" y="529"/>
                  </a:lnTo>
                  <a:lnTo>
                    <a:pt x="443" y="531"/>
                  </a:lnTo>
                  <a:lnTo>
                    <a:pt x="437" y="535"/>
                  </a:lnTo>
                  <a:lnTo>
                    <a:pt x="431" y="539"/>
                  </a:lnTo>
                  <a:lnTo>
                    <a:pt x="423" y="543"/>
                  </a:lnTo>
                  <a:lnTo>
                    <a:pt x="415" y="549"/>
                  </a:lnTo>
                  <a:lnTo>
                    <a:pt x="405" y="555"/>
                  </a:lnTo>
                  <a:lnTo>
                    <a:pt x="395" y="561"/>
                  </a:lnTo>
                  <a:lnTo>
                    <a:pt x="385" y="567"/>
                  </a:lnTo>
                  <a:lnTo>
                    <a:pt x="376" y="573"/>
                  </a:lnTo>
                  <a:lnTo>
                    <a:pt x="366" y="581"/>
                  </a:lnTo>
                  <a:lnTo>
                    <a:pt x="354" y="590"/>
                  </a:lnTo>
                  <a:lnTo>
                    <a:pt x="342" y="596"/>
                  </a:lnTo>
                  <a:lnTo>
                    <a:pt x="330" y="606"/>
                  </a:lnTo>
                  <a:lnTo>
                    <a:pt x="318" y="616"/>
                  </a:lnTo>
                  <a:lnTo>
                    <a:pt x="306" y="626"/>
                  </a:lnTo>
                  <a:lnTo>
                    <a:pt x="293" y="636"/>
                  </a:lnTo>
                  <a:lnTo>
                    <a:pt x="281" y="646"/>
                  </a:lnTo>
                  <a:lnTo>
                    <a:pt x="267" y="658"/>
                  </a:lnTo>
                  <a:lnTo>
                    <a:pt x="255" y="669"/>
                  </a:lnTo>
                  <a:lnTo>
                    <a:pt x="239" y="681"/>
                  </a:lnTo>
                  <a:lnTo>
                    <a:pt x="227" y="693"/>
                  </a:lnTo>
                  <a:lnTo>
                    <a:pt x="214" y="707"/>
                  </a:lnTo>
                  <a:lnTo>
                    <a:pt x="200" y="721"/>
                  </a:lnTo>
                  <a:lnTo>
                    <a:pt x="188" y="733"/>
                  </a:lnTo>
                  <a:lnTo>
                    <a:pt x="174" y="748"/>
                  </a:lnTo>
                  <a:lnTo>
                    <a:pt x="162" y="764"/>
                  </a:lnTo>
                  <a:lnTo>
                    <a:pt x="150" y="780"/>
                  </a:lnTo>
                  <a:lnTo>
                    <a:pt x="137" y="794"/>
                  </a:lnTo>
                  <a:lnTo>
                    <a:pt x="125" y="810"/>
                  </a:lnTo>
                  <a:lnTo>
                    <a:pt x="111" y="825"/>
                  </a:lnTo>
                  <a:lnTo>
                    <a:pt x="101" y="843"/>
                  </a:lnTo>
                  <a:lnTo>
                    <a:pt x="89" y="859"/>
                  </a:lnTo>
                  <a:lnTo>
                    <a:pt x="79" y="877"/>
                  </a:lnTo>
                  <a:lnTo>
                    <a:pt x="70" y="894"/>
                  </a:lnTo>
                  <a:lnTo>
                    <a:pt x="60" y="914"/>
                  </a:lnTo>
                  <a:lnTo>
                    <a:pt x="52" y="932"/>
                  </a:lnTo>
                  <a:lnTo>
                    <a:pt x="42" y="952"/>
                  </a:lnTo>
                  <a:lnTo>
                    <a:pt x="34" y="969"/>
                  </a:lnTo>
                  <a:lnTo>
                    <a:pt x="28" y="989"/>
                  </a:lnTo>
                  <a:lnTo>
                    <a:pt x="22" y="1009"/>
                  </a:lnTo>
                  <a:lnTo>
                    <a:pt x="16" y="1031"/>
                  </a:lnTo>
                  <a:lnTo>
                    <a:pt x="12" y="1052"/>
                  </a:lnTo>
                  <a:lnTo>
                    <a:pt x="8" y="1074"/>
                  </a:lnTo>
                  <a:lnTo>
                    <a:pt x="4" y="1094"/>
                  </a:lnTo>
                  <a:lnTo>
                    <a:pt x="2" y="1115"/>
                  </a:lnTo>
                  <a:lnTo>
                    <a:pt x="0" y="1139"/>
                  </a:lnTo>
                  <a:lnTo>
                    <a:pt x="2" y="1161"/>
                  </a:lnTo>
                  <a:lnTo>
                    <a:pt x="2" y="1185"/>
                  </a:lnTo>
                  <a:lnTo>
                    <a:pt x="4" y="1208"/>
                  </a:lnTo>
                  <a:lnTo>
                    <a:pt x="8" y="1232"/>
                  </a:lnTo>
                  <a:lnTo>
                    <a:pt x="12" y="1256"/>
                  </a:lnTo>
                  <a:lnTo>
                    <a:pt x="18" y="1279"/>
                  </a:lnTo>
                  <a:lnTo>
                    <a:pt x="24" y="1305"/>
                  </a:lnTo>
                  <a:lnTo>
                    <a:pt x="32" y="1329"/>
                  </a:lnTo>
                  <a:lnTo>
                    <a:pt x="42" y="1356"/>
                  </a:lnTo>
                  <a:lnTo>
                    <a:pt x="54" y="1380"/>
                  </a:lnTo>
                  <a:lnTo>
                    <a:pt x="66" y="1406"/>
                  </a:lnTo>
                  <a:lnTo>
                    <a:pt x="79" y="1431"/>
                  </a:lnTo>
                  <a:lnTo>
                    <a:pt x="95" y="1459"/>
                  </a:lnTo>
                  <a:lnTo>
                    <a:pt x="111" y="1485"/>
                  </a:lnTo>
                  <a:lnTo>
                    <a:pt x="129" y="1510"/>
                  </a:lnTo>
                  <a:lnTo>
                    <a:pt x="149" y="1532"/>
                  </a:lnTo>
                  <a:lnTo>
                    <a:pt x="170" y="1554"/>
                  </a:lnTo>
                  <a:lnTo>
                    <a:pt x="192" y="1571"/>
                  </a:lnTo>
                  <a:lnTo>
                    <a:pt x="216" y="1589"/>
                  </a:lnTo>
                  <a:lnTo>
                    <a:pt x="239" y="1607"/>
                  </a:lnTo>
                  <a:lnTo>
                    <a:pt x="265" y="1625"/>
                  </a:lnTo>
                  <a:lnTo>
                    <a:pt x="293" y="1639"/>
                  </a:lnTo>
                  <a:lnTo>
                    <a:pt x="320" y="1650"/>
                  </a:lnTo>
                  <a:lnTo>
                    <a:pt x="348" y="1662"/>
                  </a:lnTo>
                  <a:lnTo>
                    <a:pt x="379" y="1674"/>
                  </a:lnTo>
                  <a:lnTo>
                    <a:pt x="411" y="1682"/>
                  </a:lnTo>
                  <a:lnTo>
                    <a:pt x="443" y="1690"/>
                  </a:lnTo>
                  <a:lnTo>
                    <a:pt x="476" y="1696"/>
                  </a:lnTo>
                  <a:lnTo>
                    <a:pt x="510" y="1704"/>
                  </a:lnTo>
                  <a:lnTo>
                    <a:pt x="543" y="1708"/>
                  </a:lnTo>
                  <a:lnTo>
                    <a:pt x="579" y="1712"/>
                  </a:lnTo>
                  <a:lnTo>
                    <a:pt x="614" y="1714"/>
                  </a:lnTo>
                  <a:lnTo>
                    <a:pt x="652" y="1716"/>
                  </a:lnTo>
                  <a:lnTo>
                    <a:pt x="689" y="1714"/>
                  </a:lnTo>
                  <a:lnTo>
                    <a:pt x="727" y="1714"/>
                  </a:lnTo>
                  <a:lnTo>
                    <a:pt x="766" y="1714"/>
                  </a:lnTo>
                  <a:lnTo>
                    <a:pt x="806" y="1712"/>
                  </a:lnTo>
                  <a:lnTo>
                    <a:pt x="845" y="1706"/>
                  </a:lnTo>
                  <a:lnTo>
                    <a:pt x="885" y="1702"/>
                  </a:lnTo>
                  <a:lnTo>
                    <a:pt x="924" y="1696"/>
                  </a:lnTo>
                  <a:lnTo>
                    <a:pt x="966" y="1690"/>
                  </a:lnTo>
                  <a:lnTo>
                    <a:pt x="1007" y="1682"/>
                  </a:lnTo>
                  <a:lnTo>
                    <a:pt x="1049" y="1674"/>
                  </a:lnTo>
                  <a:lnTo>
                    <a:pt x="1090" y="1664"/>
                  </a:lnTo>
                  <a:lnTo>
                    <a:pt x="1133" y="1656"/>
                  </a:lnTo>
                  <a:lnTo>
                    <a:pt x="1175" y="1644"/>
                  </a:lnTo>
                  <a:lnTo>
                    <a:pt x="1218" y="1633"/>
                  </a:lnTo>
                  <a:lnTo>
                    <a:pt x="1260" y="1621"/>
                  </a:lnTo>
                  <a:lnTo>
                    <a:pt x="1301" y="1607"/>
                  </a:lnTo>
                  <a:lnTo>
                    <a:pt x="1343" y="1593"/>
                  </a:lnTo>
                  <a:lnTo>
                    <a:pt x="1384" y="1579"/>
                  </a:lnTo>
                  <a:lnTo>
                    <a:pt x="1428" y="1564"/>
                  </a:lnTo>
                  <a:lnTo>
                    <a:pt x="1469" y="1550"/>
                  </a:lnTo>
                  <a:lnTo>
                    <a:pt x="1510" y="1532"/>
                  </a:lnTo>
                  <a:lnTo>
                    <a:pt x="1552" y="1516"/>
                  </a:lnTo>
                  <a:lnTo>
                    <a:pt x="1593" y="1498"/>
                  </a:lnTo>
                  <a:lnTo>
                    <a:pt x="1635" y="1481"/>
                  </a:lnTo>
                  <a:lnTo>
                    <a:pt x="1674" y="1461"/>
                  </a:lnTo>
                  <a:lnTo>
                    <a:pt x="1714" y="1443"/>
                  </a:lnTo>
                  <a:lnTo>
                    <a:pt x="1753" y="1423"/>
                  </a:lnTo>
                  <a:lnTo>
                    <a:pt x="1793" y="1406"/>
                  </a:lnTo>
                  <a:lnTo>
                    <a:pt x="1830" y="1384"/>
                  </a:lnTo>
                  <a:lnTo>
                    <a:pt x="1868" y="1362"/>
                  </a:lnTo>
                  <a:lnTo>
                    <a:pt x="1905" y="1340"/>
                  </a:lnTo>
                  <a:lnTo>
                    <a:pt x="1943" y="1321"/>
                  </a:lnTo>
                  <a:lnTo>
                    <a:pt x="1978" y="1297"/>
                  </a:lnTo>
                  <a:lnTo>
                    <a:pt x="2014" y="1275"/>
                  </a:lnTo>
                  <a:lnTo>
                    <a:pt x="2047" y="1254"/>
                  </a:lnTo>
                  <a:lnTo>
                    <a:pt x="2083" y="1232"/>
                  </a:lnTo>
                  <a:lnTo>
                    <a:pt x="2114" y="1208"/>
                  </a:lnTo>
                  <a:lnTo>
                    <a:pt x="2146" y="1185"/>
                  </a:lnTo>
                  <a:lnTo>
                    <a:pt x="2178" y="1159"/>
                  </a:lnTo>
                  <a:lnTo>
                    <a:pt x="2209" y="1137"/>
                  </a:lnTo>
                  <a:lnTo>
                    <a:pt x="2237" y="1114"/>
                  </a:lnTo>
                  <a:lnTo>
                    <a:pt x="2264" y="1090"/>
                  </a:lnTo>
                  <a:lnTo>
                    <a:pt x="2292" y="1066"/>
                  </a:lnTo>
                  <a:lnTo>
                    <a:pt x="2320" y="1042"/>
                  </a:lnTo>
                  <a:lnTo>
                    <a:pt x="2343" y="1017"/>
                  </a:lnTo>
                  <a:lnTo>
                    <a:pt x="2365" y="993"/>
                  </a:lnTo>
                  <a:lnTo>
                    <a:pt x="2387" y="967"/>
                  </a:lnTo>
                  <a:lnTo>
                    <a:pt x="2409" y="946"/>
                  </a:lnTo>
                  <a:lnTo>
                    <a:pt x="2428" y="920"/>
                  </a:lnTo>
                  <a:lnTo>
                    <a:pt x="2448" y="898"/>
                  </a:lnTo>
                  <a:lnTo>
                    <a:pt x="2466" y="875"/>
                  </a:lnTo>
                  <a:lnTo>
                    <a:pt x="2484" y="853"/>
                  </a:lnTo>
                  <a:lnTo>
                    <a:pt x="2497" y="829"/>
                  </a:lnTo>
                  <a:lnTo>
                    <a:pt x="2513" y="808"/>
                  </a:lnTo>
                  <a:lnTo>
                    <a:pt x="2527" y="786"/>
                  </a:lnTo>
                  <a:lnTo>
                    <a:pt x="2541" y="764"/>
                  </a:lnTo>
                  <a:lnTo>
                    <a:pt x="2553" y="742"/>
                  </a:lnTo>
                  <a:lnTo>
                    <a:pt x="2565" y="721"/>
                  </a:lnTo>
                  <a:lnTo>
                    <a:pt x="2576" y="701"/>
                  </a:lnTo>
                  <a:lnTo>
                    <a:pt x="2586" y="681"/>
                  </a:lnTo>
                  <a:lnTo>
                    <a:pt x="2594" y="660"/>
                  </a:lnTo>
                  <a:lnTo>
                    <a:pt x="2602" y="640"/>
                  </a:lnTo>
                  <a:lnTo>
                    <a:pt x="2608" y="618"/>
                  </a:lnTo>
                  <a:lnTo>
                    <a:pt x="2616" y="600"/>
                  </a:lnTo>
                  <a:lnTo>
                    <a:pt x="2622" y="581"/>
                  </a:lnTo>
                  <a:lnTo>
                    <a:pt x="2626" y="561"/>
                  </a:lnTo>
                  <a:lnTo>
                    <a:pt x="2630" y="541"/>
                  </a:lnTo>
                  <a:lnTo>
                    <a:pt x="2634" y="525"/>
                  </a:lnTo>
                  <a:lnTo>
                    <a:pt x="2636" y="506"/>
                  </a:lnTo>
                  <a:lnTo>
                    <a:pt x="2638" y="488"/>
                  </a:lnTo>
                  <a:lnTo>
                    <a:pt x="2640" y="470"/>
                  </a:lnTo>
                  <a:lnTo>
                    <a:pt x="2640" y="452"/>
                  </a:lnTo>
                  <a:lnTo>
                    <a:pt x="2640" y="435"/>
                  </a:lnTo>
                  <a:lnTo>
                    <a:pt x="2640" y="419"/>
                  </a:lnTo>
                  <a:lnTo>
                    <a:pt x="2640" y="403"/>
                  </a:lnTo>
                  <a:lnTo>
                    <a:pt x="2638" y="387"/>
                  </a:lnTo>
                  <a:lnTo>
                    <a:pt x="2636" y="369"/>
                  </a:lnTo>
                  <a:lnTo>
                    <a:pt x="2632" y="356"/>
                  </a:lnTo>
                  <a:lnTo>
                    <a:pt x="2630" y="340"/>
                  </a:lnTo>
                  <a:lnTo>
                    <a:pt x="2626" y="324"/>
                  </a:lnTo>
                  <a:lnTo>
                    <a:pt x="2622" y="308"/>
                  </a:lnTo>
                  <a:lnTo>
                    <a:pt x="2616" y="294"/>
                  </a:lnTo>
                  <a:lnTo>
                    <a:pt x="2612" y="281"/>
                  </a:lnTo>
                  <a:lnTo>
                    <a:pt x="2608" y="269"/>
                  </a:lnTo>
                  <a:lnTo>
                    <a:pt x="2600" y="253"/>
                  </a:lnTo>
                  <a:lnTo>
                    <a:pt x="2594" y="241"/>
                  </a:lnTo>
                  <a:lnTo>
                    <a:pt x="2588" y="229"/>
                  </a:lnTo>
                  <a:lnTo>
                    <a:pt x="2582" y="215"/>
                  </a:lnTo>
                  <a:lnTo>
                    <a:pt x="2572" y="204"/>
                  </a:lnTo>
                  <a:lnTo>
                    <a:pt x="2566" y="192"/>
                  </a:lnTo>
                  <a:lnTo>
                    <a:pt x="2559" y="182"/>
                  </a:lnTo>
                  <a:lnTo>
                    <a:pt x="2551" y="172"/>
                  </a:lnTo>
                  <a:lnTo>
                    <a:pt x="2543" y="160"/>
                  </a:lnTo>
                  <a:lnTo>
                    <a:pt x="2535" y="150"/>
                  </a:lnTo>
                  <a:lnTo>
                    <a:pt x="2525" y="140"/>
                  </a:lnTo>
                  <a:lnTo>
                    <a:pt x="2517" y="131"/>
                  </a:lnTo>
                  <a:lnTo>
                    <a:pt x="2509" y="123"/>
                  </a:lnTo>
                  <a:lnTo>
                    <a:pt x="2499" y="113"/>
                  </a:lnTo>
                  <a:lnTo>
                    <a:pt x="2490" y="105"/>
                  </a:lnTo>
                  <a:lnTo>
                    <a:pt x="2480" y="99"/>
                  </a:lnTo>
                  <a:lnTo>
                    <a:pt x="2470" y="89"/>
                  </a:lnTo>
                  <a:lnTo>
                    <a:pt x="2460" y="83"/>
                  </a:lnTo>
                  <a:lnTo>
                    <a:pt x="2452" y="77"/>
                  </a:lnTo>
                  <a:lnTo>
                    <a:pt x="2442" y="69"/>
                  </a:lnTo>
                  <a:lnTo>
                    <a:pt x="2432" y="63"/>
                  </a:lnTo>
                  <a:lnTo>
                    <a:pt x="2422" y="59"/>
                  </a:lnTo>
                  <a:lnTo>
                    <a:pt x="2413" y="54"/>
                  </a:lnTo>
                  <a:lnTo>
                    <a:pt x="2405" y="50"/>
                  </a:lnTo>
                  <a:lnTo>
                    <a:pt x="2393" y="46"/>
                  </a:lnTo>
                  <a:lnTo>
                    <a:pt x="2383" y="42"/>
                  </a:lnTo>
                  <a:lnTo>
                    <a:pt x="2371" y="36"/>
                  </a:lnTo>
                  <a:lnTo>
                    <a:pt x="2361" y="34"/>
                  </a:lnTo>
                  <a:lnTo>
                    <a:pt x="2347" y="30"/>
                  </a:lnTo>
                  <a:lnTo>
                    <a:pt x="2336" y="26"/>
                  </a:lnTo>
                  <a:lnTo>
                    <a:pt x="2324" y="22"/>
                  </a:lnTo>
                  <a:lnTo>
                    <a:pt x="2312" y="20"/>
                  </a:lnTo>
                  <a:lnTo>
                    <a:pt x="2298" y="18"/>
                  </a:lnTo>
                  <a:lnTo>
                    <a:pt x="2284" y="14"/>
                  </a:lnTo>
                  <a:lnTo>
                    <a:pt x="2272" y="12"/>
                  </a:lnTo>
                  <a:lnTo>
                    <a:pt x="2259" y="12"/>
                  </a:lnTo>
                  <a:lnTo>
                    <a:pt x="2243" y="8"/>
                  </a:lnTo>
                  <a:lnTo>
                    <a:pt x="2229" y="6"/>
                  </a:lnTo>
                  <a:lnTo>
                    <a:pt x="2215" y="4"/>
                  </a:lnTo>
                  <a:lnTo>
                    <a:pt x="2199" y="4"/>
                  </a:lnTo>
                  <a:lnTo>
                    <a:pt x="2186" y="2"/>
                  </a:lnTo>
                  <a:lnTo>
                    <a:pt x="2170" y="2"/>
                  </a:lnTo>
                  <a:lnTo>
                    <a:pt x="2154" y="0"/>
                  </a:lnTo>
                  <a:lnTo>
                    <a:pt x="2138" y="0"/>
                  </a:lnTo>
                  <a:lnTo>
                    <a:pt x="2122" y="0"/>
                  </a:lnTo>
                  <a:lnTo>
                    <a:pt x="2107" y="0"/>
                  </a:lnTo>
                  <a:lnTo>
                    <a:pt x="2091" y="0"/>
                  </a:lnTo>
                  <a:lnTo>
                    <a:pt x="2075" y="0"/>
                  </a:lnTo>
                  <a:lnTo>
                    <a:pt x="2057" y="0"/>
                  </a:lnTo>
                  <a:lnTo>
                    <a:pt x="2041" y="0"/>
                  </a:lnTo>
                  <a:lnTo>
                    <a:pt x="2024" y="0"/>
                  </a:lnTo>
                  <a:lnTo>
                    <a:pt x="2008" y="0"/>
                  </a:lnTo>
                  <a:lnTo>
                    <a:pt x="1990" y="0"/>
                  </a:lnTo>
                  <a:lnTo>
                    <a:pt x="1974" y="0"/>
                  </a:lnTo>
                  <a:lnTo>
                    <a:pt x="1957" y="2"/>
                  </a:lnTo>
                  <a:lnTo>
                    <a:pt x="1943" y="4"/>
                  </a:lnTo>
                  <a:lnTo>
                    <a:pt x="1925" y="4"/>
                  </a:lnTo>
                  <a:lnTo>
                    <a:pt x="1907" y="4"/>
                  </a:lnTo>
                  <a:lnTo>
                    <a:pt x="1889" y="6"/>
                  </a:lnTo>
                  <a:lnTo>
                    <a:pt x="1874" y="8"/>
                  </a:lnTo>
                  <a:lnTo>
                    <a:pt x="1858" y="10"/>
                  </a:lnTo>
                  <a:lnTo>
                    <a:pt x="1840" y="12"/>
                  </a:lnTo>
                  <a:lnTo>
                    <a:pt x="1824" y="12"/>
                  </a:lnTo>
                  <a:lnTo>
                    <a:pt x="1809" y="14"/>
                  </a:lnTo>
                  <a:lnTo>
                    <a:pt x="1793" y="16"/>
                  </a:lnTo>
                  <a:lnTo>
                    <a:pt x="1775" y="18"/>
                  </a:lnTo>
                  <a:lnTo>
                    <a:pt x="1759" y="20"/>
                  </a:lnTo>
                  <a:lnTo>
                    <a:pt x="1743" y="22"/>
                  </a:lnTo>
                  <a:lnTo>
                    <a:pt x="1728" y="24"/>
                  </a:lnTo>
                  <a:lnTo>
                    <a:pt x="1712" y="26"/>
                  </a:lnTo>
                  <a:lnTo>
                    <a:pt x="1698" y="30"/>
                  </a:lnTo>
                  <a:lnTo>
                    <a:pt x="1682" y="32"/>
                  </a:lnTo>
                  <a:lnTo>
                    <a:pt x="1666" y="34"/>
                  </a:lnTo>
                  <a:lnTo>
                    <a:pt x="1651" y="36"/>
                  </a:lnTo>
                  <a:lnTo>
                    <a:pt x="1637" y="38"/>
                  </a:lnTo>
                  <a:lnTo>
                    <a:pt x="1623" y="42"/>
                  </a:lnTo>
                  <a:lnTo>
                    <a:pt x="1609" y="44"/>
                  </a:lnTo>
                  <a:lnTo>
                    <a:pt x="1595" y="46"/>
                  </a:lnTo>
                  <a:lnTo>
                    <a:pt x="1582" y="48"/>
                  </a:lnTo>
                  <a:lnTo>
                    <a:pt x="1570" y="52"/>
                  </a:lnTo>
                  <a:lnTo>
                    <a:pt x="1556" y="54"/>
                  </a:lnTo>
                  <a:lnTo>
                    <a:pt x="1544" y="58"/>
                  </a:lnTo>
                  <a:lnTo>
                    <a:pt x="1532" y="59"/>
                  </a:lnTo>
                  <a:lnTo>
                    <a:pt x="1522" y="61"/>
                  </a:lnTo>
                  <a:lnTo>
                    <a:pt x="1510" y="63"/>
                  </a:lnTo>
                  <a:lnTo>
                    <a:pt x="1501" y="67"/>
                  </a:lnTo>
                  <a:lnTo>
                    <a:pt x="1489" y="69"/>
                  </a:lnTo>
                  <a:lnTo>
                    <a:pt x="1481" y="73"/>
                  </a:lnTo>
                  <a:lnTo>
                    <a:pt x="1469" y="75"/>
                  </a:lnTo>
                  <a:lnTo>
                    <a:pt x="1459" y="79"/>
                  </a:lnTo>
                  <a:lnTo>
                    <a:pt x="1445" y="81"/>
                  </a:lnTo>
                  <a:lnTo>
                    <a:pt x="1433" y="87"/>
                  </a:lnTo>
                  <a:lnTo>
                    <a:pt x="1420" y="89"/>
                  </a:lnTo>
                  <a:lnTo>
                    <a:pt x="1406" y="95"/>
                  </a:lnTo>
                  <a:lnTo>
                    <a:pt x="1390" y="101"/>
                  </a:lnTo>
                  <a:lnTo>
                    <a:pt x="1376" y="107"/>
                  </a:lnTo>
                  <a:lnTo>
                    <a:pt x="1358" y="113"/>
                  </a:lnTo>
                  <a:lnTo>
                    <a:pt x="1341" y="121"/>
                  </a:lnTo>
                  <a:lnTo>
                    <a:pt x="1325" y="127"/>
                  </a:lnTo>
                  <a:lnTo>
                    <a:pt x="1307" y="134"/>
                  </a:lnTo>
                  <a:lnTo>
                    <a:pt x="1289" y="140"/>
                  </a:lnTo>
                  <a:lnTo>
                    <a:pt x="1270" y="148"/>
                  </a:lnTo>
                  <a:lnTo>
                    <a:pt x="1250" y="158"/>
                  </a:lnTo>
                  <a:lnTo>
                    <a:pt x="1232" y="166"/>
                  </a:lnTo>
                  <a:lnTo>
                    <a:pt x="1210" y="174"/>
                  </a:lnTo>
                  <a:lnTo>
                    <a:pt x="1191" y="184"/>
                  </a:lnTo>
                  <a:lnTo>
                    <a:pt x="1171" y="192"/>
                  </a:lnTo>
                  <a:lnTo>
                    <a:pt x="1149" y="202"/>
                  </a:lnTo>
                  <a:lnTo>
                    <a:pt x="1128" y="211"/>
                  </a:lnTo>
                  <a:lnTo>
                    <a:pt x="1108" y="219"/>
                  </a:lnTo>
                  <a:lnTo>
                    <a:pt x="1086" y="229"/>
                  </a:lnTo>
                  <a:lnTo>
                    <a:pt x="1064" y="239"/>
                  </a:lnTo>
                  <a:lnTo>
                    <a:pt x="1043" y="249"/>
                  </a:lnTo>
                  <a:lnTo>
                    <a:pt x="1021" y="259"/>
                  </a:lnTo>
                  <a:lnTo>
                    <a:pt x="999" y="269"/>
                  </a:lnTo>
                  <a:lnTo>
                    <a:pt x="978" y="279"/>
                  </a:lnTo>
                  <a:lnTo>
                    <a:pt x="956" y="288"/>
                  </a:lnTo>
                  <a:lnTo>
                    <a:pt x="934" y="298"/>
                  </a:lnTo>
                  <a:lnTo>
                    <a:pt x="912" y="310"/>
                  </a:lnTo>
                  <a:lnTo>
                    <a:pt x="891" y="320"/>
                  </a:lnTo>
                  <a:lnTo>
                    <a:pt x="869" y="330"/>
                  </a:lnTo>
                  <a:lnTo>
                    <a:pt x="847" y="338"/>
                  </a:lnTo>
                  <a:lnTo>
                    <a:pt x="826" y="348"/>
                  </a:lnTo>
                  <a:lnTo>
                    <a:pt x="806" y="358"/>
                  </a:lnTo>
                  <a:lnTo>
                    <a:pt x="784" y="367"/>
                  </a:lnTo>
                  <a:lnTo>
                    <a:pt x="764" y="377"/>
                  </a:lnTo>
                  <a:lnTo>
                    <a:pt x="745" y="385"/>
                  </a:lnTo>
                  <a:lnTo>
                    <a:pt x="727" y="395"/>
                  </a:lnTo>
                  <a:lnTo>
                    <a:pt x="707" y="403"/>
                  </a:lnTo>
                  <a:lnTo>
                    <a:pt x="689" y="411"/>
                  </a:lnTo>
                  <a:lnTo>
                    <a:pt x="670" y="421"/>
                  </a:lnTo>
                  <a:lnTo>
                    <a:pt x="654" y="429"/>
                  </a:lnTo>
                  <a:lnTo>
                    <a:pt x="634" y="436"/>
                  </a:lnTo>
                  <a:lnTo>
                    <a:pt x="618" y="444"/>
                  </a:lnTo>
                  <a:lnTo>
                    <a:pt x="604" y="452"/>
                  </a:lnTo>
                  <a:lnTo>
                    <a:pt x="589" y="460"/>
                  </a:lnTo>
                  <a:lnTo>
                    <a:pt x="573" y="466"/>
                  </a:lnTo>
                  <a:lnTo>
                    <a:pt x="561" y="472"/>
                  </a:lnTo>
                  <a:lnTo>
                    <a:pt x="547" y="478"/>
                  </a:lnTo>
                  <a:lnTo>
                    <a:pt x="535" y="486"/>
                  </a:lnTo>
                  <a:lnTo>
                    <a:pt x="524" y="490"/>
                  </a:lnTo>
                  <a:lnTo>
                    <a:pt x="514" y="496"/>
                  </a:lnTo>
                  <a:lnTo>
                    <a:pt x="502" y="502"/>
                  </a:lnTo>
                  <a:lnTo>
                    <a:pt x="496" y="506"/>
                  </a:lnTo>
                  <a:lnTo>
                    <a:pt x="486" y="510"/>
                  </a:lnTo>
                  <a:lnTo>
                    <a:pt x="480" y="511"/>
                  </a:lnTo>
                  <a:lnTo>
                    <a:pt x="472" y="515"/>
                  </a:lnTo>
                  <a:lnTo>
                    <a:pt x="468" y="517"/>
                  </a:lnTo>
                  <a:lnTo>
                    <a:pt x="462" y="521"/>
                  </a:lnTo>
                  <a:lnTo>
                    <a:pt x="460" y="523"/>
                  </a:lnTo>
                  <a:close/>
                </a:path>
              </a:pathLst>
            </a:custGeom>
            <a:solidFill>
              <a:srgbClr val="F7A1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69" name="Google Shape;1269;p116"/>
            <p:cNvSpPr/>
            <p:nvPr/>
          </p:nvSpPr>
          <p:spPr>
            <a:xfrm>
              <a:off x="3323818" y="2478476"/>
              <a:ext cx="3202233" cy="2647645"/>
            </a:xfrm>
            <a:custGeom>
              <a:rect b="b" l="l" r="r" t="t"/>
              <a:pathLst>
                <a:path extrusionOk="0" h="1289" w="1559">
                  <a:moveTo>
                    <a:pt x="377" y="1262"/>
                  </a:moveTo>
                  <a:lnTo>
                    <a:pt x="377" y="1262"/>
                  </a:lnTo>
                  <a:lnTo>
                    <a:pt x="385" y="1264"/>
                  </a:lnTo>
                  <a:lnTo>
                    <a:pt x="389" y="1264"/>
                  </a:lnTo>
                  <a:lnTo>
                    <a:pt x="395" y="1265"/>
                  </a:lnTo>
                  <a:lnTo>
                    <a:pt x="398" y="1267"/>
                  </a:lnTo>
                  <a:lnTo>
                    <a:pt x="408" y="1269"/>
                  </a:lnTo>
                  <a:lnTo>
                    <a:pt x="414" y="1271"/>
                  </a:lnTo>
                  <a:lnTo>
                    <a:pt x="422" y="1273"/>
                  </a:lnTo>
                  <a:lnTo>
                    <a:pt x="432" y="1275"/>
                  </a:lnTo>
                  <a:lnTo>
                    <a:pt x="440" y="1277"/>
                  </a:lnTo>
                  <a:lnTo>
                    <a:pt x="450" y="1279"/>
                  </a:lnTo>
                  <a:lnTo>
                    <a:pt x="460" y="1281"/>
                  </a:lnTo>
                  <a:lnTo>
                    <a:pt x="470" y="1283"/>
                  </a:lnTo>
                  <a:lnTo>
                    <a:pt x="481" y="1285"/>
                  </a:lnTo>
                  <a:lnTo>
                    <a:pt x="489" y="1287"/>
                  </a:lnTo>
                  <a:lnTo>
                    <a:pt x="501" y="1287"/>
                  </a:lnTo>
                  <a:lnTo>
                    <a:pt x="511" y="1289"/>
                  </a:lnTo>
                  <a:lnTo>
                    <a:pt x="521" y="1289"/>
                  </a:lnTo>
                  <a:lnTo>
                    <a:pt x="531" y="1289"/>
                  </a:lnTo>
                  <a:lnTo>
                    <a:pt x="543" y="1289"/>
                  </a:lnTo>
                  <a:lnTo>
                    <a:pt x="550" y="1289"/>
                  </a:lnTo>
                  <a:lnTo>
                    <a:pt x="562" y="1289"/>
                  </a:lnTo>
                  <a:lnTo>
                    <a:pt x="570" y="1287"/>
                  </a:lnTo>
                  <a:lnTo>
                    <a:pt x="578" y="1287"/>
                  </a:lnTo>
                  <a:lnTo>
                    <a:pt x="586" y="1285"/>
                  </a:lnTo>
                  <a:lnTo>
                    <a:pt x="594" y="1283"/>
                  </a:lnTo>
                  <a:lnTo>
                    <a:pt x="602" y="1279"/>
                  </a:lnTo>
                  <a:lnTo>
                    <a:pt x="608" y="1275"/>
                  </a:lnTo>
                  <a:lnTo>
                    <a:pt x="614" y="1271"/>
                  </a:lnTo>
                  <a:lnTo>
                    <a:pt x="620" y="1267"/>
                  </a:lnTo>
                  <a:lnTo>
                    <a:pt x="627" y="1256"/>
                  </a:lnTo>
                  <a:lnTo>
                    <a:pt x="635" y="1246"/>
                  </a:lnTo>
                  <a:lnTo>
                    <a:pt x="641" y="1238"/>
                  </a:lnTo>
                  <a:lnTo>
                    <a:pt x="651" y="1228"/>
                  </a:lnTo>
                  <a:lnTo>
                    <a:pt x="657" y="1218"/>
                  </a:lnTo>
                  <a:lnTo>
                    <a:pt x="663" y="1208"/>
                  </a:lnTo>
                  <a:lnTo>
                    <a:pt x="667" y="1198"/>
                  </a:lnTo>
                  <a:lnTo>
                    <a:pt x="673" y="1190"/>
                  </a:lnTo>
                  <a:lnTo>
                    <a:pt x="675" y="1185"/>
                  </a:lnTo>
                  <a:lnTo>
                    <a:pt x="675" y="1177"/>
                  </a:lnTo>
                  <a:lnTo>
                    <a:pt x="677" y="1171"/>
                  </a:lnTo>
                  <a:lnTo>
                    <a:pt x="679" y="1167"/>
                  </a:lnTo>
                  <a:lnTo>
                    <a:pt x="679" y="1159"/>
                  </a:lnTo>
                  <a:lnTo>
                    <a:pt x="679" y="1153"/>
                  </a:lnTo>
                  <a:lnTo>
                    <a:pt x="679" y="1145"/>
                  </a:lnTo>
                  <a:lnTo>
                    <a:pt x="681" y="1139"/>
                  </a:lnTo>
                  <a:lnTo>
                    <a:pt x="679" y="1131"/>
                  </a:lnTo>
                  <a:lnTo>
                    <a:pt x="679" y="1123"/>
                  </a:lnTo>
                  <a:lnTo>
                    <a:pt x="677" y="1115"/>
                  </a:lnTo>
                  <a:lnTo>
                    <a:pt x="675" y="1108"/>
                  </a:lnTo>
                  <a:lnTo>
                    <a:pt x="673" y="1098"/>
                  </a:lnTo>
                  <a:lnTo>
                    <a:pt x="671" y="1088"/>
                  </a:lnTo>
                  <a:lnTo>
                    <a:pt x="667" y="1080"/>
                  </a:lnTo>
                  <a:lnTo>
                    <a:pt x="665" y="1070"/>
                  </a:lnTo>
                  <a:lnTo>
                    <a:pt x="661" y="1064"/>
                  </a:lnTo>
                  <a:lnTo>
                    <a:pt x="661" y="1058"/>
                  </a:lnTo>
                  <a:lnTo>
                    <a:pt x="657" y="1052"/>
                  </a:lnTo>
                  <a:lnTo>
                    <a:pt x="657" y="1046"/>
                  </a:lnTo>
                  <a:lnTo>
                    <a:pt x="655" y="1040"/>
                  </a:lnTo>
                  <a:lnTo>
                    <a:pt x="653" y="1035"/>
                  </a:lnTo>
                  <a:lnTo>
                    <a:pt x="651" y="1029"/>
                  </a:lnTo>
                  <a:lnTo>
                    <a:pt x="649" y="1023"/>
                  </a:lnTo>
                  <a:lnTo>
                    <a:pt x="647" y="1017"/>
                  </a:lnTo>
                  <a:lnTo>
                    <a:pt x="645" y="1011"/>
                  </a:lnTo>
                  <a:lnTo>
                    <a:pt x="643" y="1005"/>
                  </a:lnTo>
                  <a:lnTo>
                    <a:pt x="641" y="999"/>
                  </a:lnTo>
                  <a:lnTo>
                    <a:pt x="639" y="993"/>
                  </a:lnTo>
                  <a:lnTo>
                    <a:pt x="639" y="985"/>
                  </a:lnTo>
                  <a:lnTo>
                    <a:pt x="637" y="979"/>
                  </a:lnTo>
                  <a:lnTo>
                    <a:pt x="635" y="975"/>
                  </a:lnTo>
                  <a:lnTo>
                    <a:pt x="633" y="967"/>
                  </a:lnTo>
                  <a:lnTo>
                    <a:pt x="633" y="962"/>
                  </a:lnTo>
                  <a:lnTo>
                    <a:pt x="631" y="956"/>
                  </a:lnTo>
                  <a:lnTo>
                    <a:pt x="629" y="950"/>
                  </a:lnTo>
                  <a:lnTo>
                    <a:pt x="627" y="942"/>
                  </a:lnTo>
                  <a:lnTo>
                    <a:pt x="627" y="936"/>
                  </a:lnTo>
                  <a:lnTo>
                    <a:pt x="625" y="930"/>
                  </a:lnTo>
                  <a:lnTo>
                    <a:pt x="623" y="924"/>
                  </a:lnTo>
                  <a:lnTo>
                    <a:pt x="622" y="918"/>
                  </a:lnTo>
                  <a:lnTo>
                    <a:pt x="620" y="912"/>
                  </a:lnTo>
                  <a:lnTo>
                    <a:pt x="620" y="904"/>
                  </a:lnTo>
                  <a:lnTo>
                    <a:pt x="618" y="898"/>
                  </a:lnTo>
                  <a:lnTo>
                    <a:pt x="618" y="892"/>
                  </a:lnTo>
                  <a:lnTo>
                    <a:pt x="616" y="888"/>
                  </a:lnTo>
                  <a:lnTo>
                    <a:pt x="616" y="881"/>
                  </a:lnTo>
                  <a:lnTo>
                    <a:pt x="616" y="877"/>
                  </a:lnTo>
                  <a:lnTo>
                    <a:pt x="614" y="871"/>
                  </a:lnTo>
                  <a:lnTo>
                    <a:pt x="612" y="865"/>
                  </a:lnTo>
                  <a:lnTo>
                    <a:pt x="612" y="859"/>
                  </a:lnTo>
                  <a:lnTo>
                    <a:pt x="612" y="853"/>
                  </a:lnTo>
                  <a:lnTo>
                    <a:pt x="610" y="841"/>
                  </a:lnTo>
                  <a:lnTo>
                    <a:pt x="608" y="833"/>
                  </a:lnTo>
                  <a:lnTo>
                    <a:pt x="608" y="823"/>
                  </a:lnTo>
                  <a:lnTo>
                    <a:pt x="606" y="813"/>
                  </a:lnTo>
                  <a:lnTo>
                    <a:pt x="606" y="806"/>
                  </a:lnTo>
                  <a:lnTo>
                    <a:pt x="606" y="798"/>
                  </a:lnTo>
                  <a:lnTo>
                    <a:pt x="606" y="790"/>
                  </a:lnTo>
                  <a:lnTo>
                    <a:pt x="606" y="784"/>
                  </a:lnTo>
                  <a:lnTo>
                    <a:pt x="606" y="776"/>
                  </a:lnTo>
                  <a:lnTo>
                    <a:pt x="606" y="772"/>
                  </a:lnTo>
                  <a:lnTo>
                    <a:pt x="610" y="764"/>
                  </a:lnTo>
                  <a:lnTo>
                    <a:pt x="614" y="762"/>
                  </a:lnTo>
                  <a:lnTo>
                    <a:pt x="616" y="760"/>
                  </a:lnTo>
                  <a:lnTo>
                    <a:pt x="623" y="762"/>
                  </a:lnTo>
                  <a:lnTo>
                    <a:pt x="625" y="762"/>
                  </a:lnTo>
                  <a:lnTo>
                    <a:pt x="631" y="764"/>
                  </a:lnTo>
                  <a:lnTo>
                    <a:pt x="637" y="766"/>
                  </a:lnTo>
                  <a:lnTo>
                    <a:pt x="643" y="770"/>
                  </a:lnTo>
                  <a:lnTo>
                    <a:pt x="649" y="772"/>
                  </a:lnTo>
                  <a:lnTo>
                    <a:pt x="655" y="774"/>
                  </a:lnTo>
                  <a:lnTo>
                    <a:pt x="663" y="780"/>
                  </a:lnTo>
                  <a:lnTo>
                    <a:pt x="673" y="784"/>
                  </a:lnTo>
                  <a:lnTo>
                    <a:pt x="681" y="786"/>
                  </a:lnTo>
                  <a:lnTo>
                    <a:pt x="691" y="792"/>
                  </a:lnTo>
                  <a:lnTo>
                    <a:pt x="700" y="796"/>
                  </a:lnTo>
                  <a:lnTo>
                    <a:pt x="710" y="802"/>
                  </a:lnTo>
                  <a:lnTo>
                    <a:pt x="720" y="806"/>
                  </a:lnTo>
                  <a:lnTo>
                    <a:pt x="730" y="812"/>
                  </a:lnTo>
                  <a:lnTo>
                    <a:pt x="740" y="817"/>
                  </a:lnTo>
                  <a:lnTo>
                    <a:pt x="752" y="823"/>
                  </a:lnTo>
                  <a:lnTo>
                    <a:pt x="764" y="829"/>
                  </a:lnTo>
                  <a:lnTo>
                    <a:pt x="775" y="835"/>
                  </a:lnTo>
                  <a:lnTo>
                    <a:pt x="787" y="841"/>
                  </a:lnTo>
                  <a:lnTo>
                    <a:pt x="801" y="849"/>
                  </a:lnTo>
                  <a:lnTo>
                    <a:pt x="813" y="855"/>
                  </a:lnTo>
                  <a:lnTo>
                    <a:pt x="825" y="861"/>
                  </a:lnTo>
                  <a:lnTo>
                    <a:pt x="837" y="869"/>
                  </a:lnTo>
                  <a:lnTo>
                    <a:pt x="850" y="877"/>
                  </a:lnTo>
                  <a:lnTo>
                    <a:pt x="862" y="883"/>
                  </a:lnTo>
                  <a:lnTo>
                    <a:pt x="876" y="890"/>
                  </a:lnTo>
                  <a:lnTo>
                    <a:pt x="890" y="896"/>
                  </a:lnTo>
                  <a:lnTo>
                    <a:pt x="902" y="904"/>
                  </a:lnTo>
                  <a:lnTo>
                    <a:pt x="916" y="912"/>
                  </a:lnTo>
                  <a:lnTo>
                    <a:pt x="927" y="918"/>
                  </a:lnTo>
                  <a:lnTo>
                    <a:pt x="939" y="924"/>
                  </a:lnTo>
                  <a:lnTo>
                    <a:pt x="953" y="932"/>
                  </a:lnTo>
                  <a:lnTo>
                    <a:pt x="965" y="938"/>
                  </a:lnTo>
                  <a:lnTo>
                    <a:pt x="979" y="946"/>
                  </a:lnTo>
                  <a:lnTo>
                    <a:pt x="991" y="954"/>
                  </a:lnTo>
                  <a:lnTo>
                    <a:pt x="1002" y="960"/>
                  </a:lnTo>
                  <a:lnTo>
                    <a:pt x="1014" y="965"/>
                  </a:lnTo>
                  <a:lnTo>
                    <a:pt x="1026" y="973"/>
                  </a:lnTo>
                  <a:lnTo>
                    <a:pt x="1036" y="979"/>
                  </a:lnTo>
                  <a:lnTo>
                    <a:pt x="1048" y="985"/>
                  </a:lnTo>
                  <a:lnTo>
                    <a:pt x="1058" y="991"/>
                  </a:lnTo>
                  <a:lnTo>
                    <a:pt x="1070" y="997"/>
                  </a:lnTo>
                  <a:lnTo>
                    <a:pt x="1079" y="1003"/>
                  </a:lnTo>
                  <a:lnTo>
                    <a:pt x="1091" y="1009"/>
                  </a:lnTo>
                  <a:lnTo>
                    <a:pt x="1099" y="1015"/>
                  </a:lnTo>
                  <a:lnTo>
                    <a:pt x="1109" y="1019"/>
                  </a:lnTo>
                  <a:lnTo>
                    <a:pt x="1117" y="1023"/>
                  </a:lnTo>
                  <a:lnTo>
                    <a:pt x="1125" y="1029"/>
                  </a:lnTo>
                  <a:lnTo>
                    <a:pt x="1133" y="1033"/>
                  </a:lnTo>
                  <a:lnTo>
                    <a:pt x="1139" y="1037"/>
                  </a:lnTo>
                  <a:lnTo>
                    <a:pt x="1145" y="1040"/>
                  </a:lnTo>
                  <a:lnTo>
                    <a:pt x="1152" y="1044"/>
                  </a:lnTo>
                  <a:lnTo>
                    <a:pt x="1162" y="1050"/>
                  </a:lnTo>
                  <a:lnTo>
                    <a:pt x="1168" y="1054"/>
                  </a:lnTo>
                  <a:lnTo>
                    <a:pt x="1174" y="1056"/>
                  </a:lnTo>
                  <a:lnTo>
                    <a:pt x="1176" y="1058"/>
                  </a:lnTo>
                  <a:lnTo>
                    <a:pt x="1180" y="1058"/>
                  </a:lnTo>
                  <a:lnTo>
                    <a:pt x="1186" y="1056"/>
                  </a:lnTo>
                  <a:lnTo>
                    <a:pt x="1196" y="1056"/>
                  </a:lnTo>
                  <a:lnTo>
                    <a:pt x="1200" y="1052"/>
                  </a:lnTo>
                  <a:lnTo>
                    <a:pt x="1206" y="1052"/>
                  </a:lnTo>
                  <a:lnTo>
                    <a:pt x="1212" y="1050"/>
                  </a:lnTo>
                  <a:lnTo>
                    <a:pt x="1220" y="1048"/>
                  </a:lnTo>
                  <a:lnTo>
                    <a:pt x="1226" y="1046"/>
                  </a:lnTo>
                  <a:lnTo>
                    <a:pt x="1233" y="1044"/>
                  </a:lnTo>
                  <a:lnTo>
                    <a:pt x="1241" y="1040"/>
                  </a:lnTo>
                  <a:lnTo>
                    <a:pt x="1251" y="1039"/>
                  </a:lnTo>
                  <a:lnTo>
                    <a:pt x="1259" y="1033"/>
                  </a:lnTo>
                  <a:lnTo>
                    <a:pt x="1269" y="1029"/>
                  </a:lnTo>
                  <a:lnTo>
                    <a:pt x="1279" y="1023"/>
                  </a:lnTo>
                  <a:lnTo>
                    <a:pt x="1289" y="1019"/>
                  </a:lnTo>
                  <a:lnTo>
                    <a:pt x="1299" y="1011"/>
                  </a:lnTo>
                  <a:lnTo>
                    <a:pt x="1310" y="1005"/>
                  </a:lnTo>
                  <a:lnTo>
                    <a:pt x="1316" y="1001"/>
                  </a:lnTo>
                  <a:lnTo>
                    <a:pt x="1322" y="997"/>
                  </a:lnTo>
                  <a:lnTo>
                    <a:pt x="1328" y="993"/>
                  </a:lnTo>
                  <a:lnTo>
                    <a:pt x="1334" y="989"/>
                  </a:lnTo>
                  <a:lnTo>
                    <a:pt x="1340" y="983"/>
                  </a:lnTo>
                  <a:lnTo>
                    <a:pt x="1346" y="979"/>
                  </a:lnTo>
                  <a:lnTo>
                    <a:pt x="1352" y="973"/>
                  </a:lnTo>
                  <a:lnTo>
                    <a:pt x="1358" y="969"/>
                  </a:lnTo>
                  <a:lnTo>
                    <a:pt x="1364" y="963"/>
                  </a:lnTo>
                  <a:lnTo>
                    <a:pt x="1372" y="960"/>
                  </a:lnTo>
                  <a:lnTo>
                    <a:pt x="1378" y="954"/>
                  </a:lnTo>
                  <a:lnTo>
                    <a:pt x="1385" y="948"/>
                  </a:lnTo>
                  <a:lnTo>
                    <a:pt x="1391" y="942"/>
                  </a:lnTo>
                  <a:lnTo>
                    <a:pt x="1397" y="936"/>
                  </a:lnTo>
                  <a:lnTo>
                    <a:pt x="1405" y="930"/>
                  </a:lnTo>
                  <a:lnTo>
                    <a:pt x="1411" y="922"/>
                  </a:lnTo>
                  <a:lnTo>
                    <a:pt x="1419" y="916"/>
                  </a:lnTo>
                  <a:lnTo>
                    <a:pt x="1425" y="908"/>
                  </a:lnTo>
                  <a:lnTo>
                    <a:pt x="1433" y="900"/>
                  </a:lnTo>
                  <a:lnTo>
                    <a:pt x="1441" y="894"/>
                  </a:lnTo>
                  <a:lnTo>
                    <a:pt x="1447" y="887"/>
                  </a:lnTo>
                  <a:lnTo>
                    <a:pt x="1453" y="879"/>
                  </a:lnTo>
                  <a:lnTo>
                    <a:pt x="1460" y="871"/>
                  </a:lnTo>
                  <a:lnTo>
                    <a:pt x="1466" y="863"/>
                  </a:lnTo>
                  <a:lnTo>
                    <a:pt x="1472" y="855"/>
                  </a:lnTo>
                  <a:lnTo>
                    <a:pt x="1478" y="847"/>
                  </a:lnTo>
                  <a:lnTo>
                    <a:pt x="1484" y="839"/>
                  </a:lnTo>
                  <a:lnTo>
                    <a:pt x="1490" y="831"/>
                  </a:lnTo>
                  <a:lnTo>
                    <a:pt x="1494" y="823"/>
                  </a:lnTo>
                  <a:lnTo>
                    <a:pt x="1498" y="815"/>
                  </a:lnTo>
                  <a:lnTo>
                    <a:pt x="1504" y="808"/>
                  </a:lnTo>
                  <a:lnTo>
                    <a:pt x="1508" y="800"/>
                  </a:lnTo>
                  <a:lnTo>
                    <a:pt x="1512" y="790"/>
                  </a:lnTo>
                  <a:lnTo>
                    <a:pt x="1516" y="784"/>
                  </a:lnTo>
                  <a:lnTo>
                    <a:pt x="1520" y="774"/>
                  </a:lnTo>
                  <a:lnTo>
                    <a:pt x="1526" y="768"/>
                  </a:lnTo>
                  <a:lnTo>
                    <a:pt x="1528" y="758"/>
                  </a:lnTo>
                  <a:lnTo>
                    <a:pt x="1531" y="750"/>
                  </a:lnTo>
                  <a:lnTo>
                    <a:pt x="1533" y="742"/>
                  </a:lnTo>
                  <a:lnTo>
                    <a:pt x="1537" y="735"/>
                  </a:lnTo>
                  <a:lnTo>
                    <a:pt x="1539" y="725"/>
                  </a:lnTo>
                  <a:lnTo>
                    <a:pt x="1541" y="717"/>
                  </a:lnTo>
                  <a:lnTo>
                    <a:pt x="1543" y="709"/>
                  </a:lnTo>
                  <a:lnTo>
                    <a:pt x="1547" y="701"/>
                  </a:lnTo>
                  <a:lnTo>
                    <a:pt x="1547" y="693"/>
                  </a:lnTo>
                  <a:lnTo>
                    <a:pt x="1549" y="683"/>
                  </a:lnTo>
                  <a:lnTo>
                    <a:pt x="1551" y="675"/>
                  </a:lnTo>
                  <a:lnTo>
                    <a:pt x="1553" y="667"/>
                  </a:lnTo>
                  <a:lnTo>
                    <a:pt x="1553" y="660"/>
                  </a:lnTo>
                  <a:lnTo>
                    <a:pt x="1555" y="652"/>
                  </a:lnTo>
                  <a:lnTo>
                    <a:pt x="1555" y="642"/>
                  </a:lnTo>
                  <a:lnTo>
                    <a:pt x="1557" y="636"/>
                  </a:lnTo>
                  <a:lnTo>
                    <a:pt x="1557" y="626"/>
                  </a:lnTo>
                  <a:lnTo>
                    <a:pt x="1557" y="618"/>
                  </a:lnTo>
                  <a:lnTo>
                    <a:pt x="1557" y="610"/>
                  </a:lnTo>
                  <a:lnTo>
                    <a:pt x="1559" y="600"/>
                  </a:lnTo>
                  <a:lnTo>
                    <a:pt x="1559" y="592"/>
                  </a:lnTo>
                  <a:lnTo>
                    <a:pt x="1559" y="583"/>
                  </a:lnTo>
                  <a:lnTo>
                    <a:pt x="1559" y="575"/>
                  </a:lnTo>
                  <a:lnTo>
                    <a:pt x="1559" y="569"/>
                  </a:lnTo>
                  <a:lnTo>
                    <a:pt x="1559" y="559"/>
                  </a:lnTo>
                  <a:lnTo>
                    <a:pt x="1559" y="551"/>
                  </a:lnTo>
                  <a:lnTo>
                    <a:pt x="1557" y="541"/>
                  </a:lnTo>
                  <a:lnTo>
                    <a:pt x="1557" y="533"/>
                  </a:lnTo>
                  <a:lnTo>
                    <a:pt x="1557" y="525"/>
                  </a:lnTo>
                  <a:lnTo>
                    <a:pt x="1557" y="517"/>
                  </a:lnTo>
                  <a:lnTo>
                    <a:pt x="1555" y="510"/>
                  </a:lnTo>
                  <a:lnTo>
                    <a:pt x="1555" y="502"/>
                  </a:lnTo>
                  <a:lnTo>
                    <a:pt x="1553" y="492"/>
                  </a:lnTo>
                  <a:lnTo>
                    <a:pt x="1553" y="484"/>
                  </a:lnTo>
                  <a:lnTo>
                    <a:pt x="1551" y="476"/>
                  </a:lnTo>
                  <a:lnTo>
                    <a:pt x="1551" y="468"/>
                  </a:lnTo>
                  <a:lnTo>
                    <a:pt x="1549" y="460"/>
                  </a:lnTo>
                  <a:lnTo>
                    <a:pt x="1547" y="450"/>
                  </a:lnTo>
                  <a:lnTo>
                    <a:pt x="1547" y="442"/>
                  </a:lnTo>
                  <a:lnTo>
                    <a:pt x="1545" y="435"/>
                  </a:lnTo>
                  <a:lnTo>
                    <a:pt x="1543" y="427"/>
                  </a:lnTo>
                  <a:lnTo>
                    <a:pt x="1541" y="419"/>
                  </a:lnTo>
                  <a:lnTo>
                    <a:pt x="1539" y="409"/>
                  </a:lnTo>
                  <a:lnTo>
                    <a:pt x="1537" y="403"/>
                  </a:lnTo>
                  <a:lnTo>
                    <a:pt x="1535" y="395"/>
                  </a:lnTo>
                  <a:lnTo>
                    <a:pt x="1535" y="387"/>
                  </a:lnTo>
                  <a:lnTo>
                    <a:pt x="1533" y="379"/>
                  </a:lnTo>
                  <a:lnTo>
                    <a:pt x="1531" y="371"/>
                  </a:lnTo>
                  <a:lnTo>
                    <a:pt x="1529" y="361"/>
                  </a:lnTo>
                  <a:lnTo>
                    <a:pt x="1528" y="356"/>
                  </a:lnTo>
                  <a:lnTo>
                    <a:pt x="1524" y="346"/>
                  </a:lnTo>
                  <a:lnTo>
                    <a:pt x="1522" y="338"/>
                  </a:lnTo>
                  <a:lnTo>
                    <a:pt x="1518" y="330"/>
                  </a:lnTo>
                  <a:lnTo>
                    <a:pt x="1516" y="322"/>
                  </a:lnTo>
                  <a:lnTo>
                    <a:pt x="1512" y="314"/>
                  </a:lnTo>
                  <a:lnTo>
                    <a:pt x="1510" y="306"/>
                  </a:lnTo>
                  <a:lnTo>
                    <a:pt x="1506" y="298"/>
                  </a:lnTo>
                  <a:lnTo>
                    <a:pt x="1502" y="290"/>
                  </a:lnTo>
                  <a:lnTo>
                    <a:pt x="1498" y="283"/>
                  </a:lnTo>
                  <a:lnTo>
                    <a:pt x="1494" y="275"/>
                  </a:lnTo>
                  <a:lnTo>
                    <a:pt x="1490" y="267"/>
                  </a:lnTo>
                  <a:lnTo>
                    <a:pt x="1486" y="259"/>
                  </a:lnTo>
                  <a:lnTo>
                    <a:pt x="1482" y="251"/>
                  </a:lnTo>
                  <a:lnTo>
                    <a:pt x="1478" y="243"/>
                  </a:lnTo>
                  <a:lnTo>
                    <a:pt x="1472" y="235"/>
                  </a:lnTo>
                  <a:lnTo>
                    <a:pt x="1468" y="229"/>
                  </a:lnTo>
                  <a:lnTo>
                    <a:pt x="1462" y="219"/>
                  </a:lnTo>
                  <a:lnTo>
                    <a:pt x="1458" y="213"/>
                  </a:lnTo>
                  <a:lnTo>
                    <a:pt x="1453" y="206"/>
                  </a:lnTo>
                  <a:lnTo>
                    <a:pt x="1449" y="198"/>
                  </a:lnTo>
                  <a:lnTo>
                    <a:pt x="1443" y="190"/>
                  </a:lnTo>
                  <a:lnTo>
                    <a:pt x="1439" y="184"/>
                  </a:lnTo>
                  <a:lnTo>
                    <a:pt x="1433" y="176"/>
                  </a:lnTo>
                  <a:lnTo>
                    <a:pt x="1427" y="170"/>
                  </a:lnTo>
                  <a:lnTo>
                    <a:pt x="1423" y="162"/>
                  </a:lnTo>
                  <a:lnTo>
                    <a:pt x="1417" y="156"/>
                  </a:lnTo>
                  <a:lnTo>
                    <a:pt x="1411" y="148"/>
                  </a:lnTo>
                  <a:lnTo>
                    <a:pt x="1407" y="142"/>
                  </a:lnTo>
                  <a:lnTo>
                    <a:pt x="1401" y="136"/>
                  </a:lnTo>
                  <a:lnTo>
                    <a:pt x="1397" y="131"/>
                  </a:lnTo>
                  <a:lnTo>
                    <a:pt x="1389" y="123"/>
                  </a:lnTo>
                  <a:lnTo>
                    <a:pt x="1385" y="117"/>
                  </a:lnTo>
                  <a:lnTo>
                    <a:pt x="1379" y="111"/>
                  </a:lnTo>
                  <a:lnTo>
                    <a:pt x="1376" y="105"/>
                  </a:lnTo>
                  <a:lnTo>
                    <a:pt x="1370" y="99"/>
                  </a:lnTo>
                  <a:lnTo>
                    <a:pt x="1364" y="91"/>
                  </a:lnTo>
                  <a:lnTo>
                    <a:pt x="1358" y="87"/>
                  </a:lnTo>
                  <a:lnTo>
                    <a:pt x="1354" y="81"/>
                  </a:lnTo>
                  <a:lnTo>
                    <a:pt x="1342" y="69"/>
                  </a:lnTo>
                  <a:lnTo>
                    <a:pt x="1332" y="61"/>
                  </a:lnTo>
                  <a:lnTo>
                    <a:pt x="1322" y="50"/>
                  </a:lnTo>
                  <a:lnTo>
                    <a:pt x="1314" y="44"/>
                  </a:lnTo>
                  <a:lnTo>
                    <a:pt x="1304" y="34"/>
                  </a:lnTo>
                  <a:lnTo>
                    <a:pt x="1297" y="26"/>
                  </a:lnTo>
                  <a:lnTo>
                    <a:pt x="1289" y="20"/>
                  </a:lnTo>
                  <a:lnTo>
                    <a:pt x="1283" y="14"/>
                  </a:lnTo>
                  <a:lnTo>
                    <a:pt x="1275" y="8"/>
                  </a:lnTo>
                  <a:lnTo>
                    <a:pt x="1269" y="4"/>
                  </a:lnTo>
                  <a:lnTo>
                    <a:pt x="1265" y="0"/>
                  </a:lnTo>
                  <a:lnTo>
                    <a:pt x="1261" y="0"/>
                  </a:lnTo>
                  <a:lnTo>
                    <a:pt x="1257" y="0"/>
                  </a:lnTo>
                  <a:lnTo>
                    <a:pt x="1251" y="0"/>
                  </a:lnTo>
                  <a:lnTo>
                    <a:pt x="1247" y="0"/>
                  </a:lnTo>
                  <a:lnTo>
                    <a:pt x="1241" y="0"/>
                  </a:lnTo>
                  <a:lnTo>
                    <a:pt x="1233" y="0"/>
                  </a:lnTo>
                  <a:lnTo>
                    <a:pt x="1227" y="0"/>
                  </a:lnTo>
                  <a:lnTo>
                    <a:pt x="1220" y="0"/>
                  </a:lnTo>
                  <a:lnTo>
                    <a:pt x="1210" y="0"/>
                  </a:lnTo>
                  <a:lnTo>
                    <a:pt x="1202" y="0"/>
                  </a:lnTo>
                  <a:lnTo>
                    <a:pt x="1192" y="0"/>
                  </a:lnTo>
                  <a:lnTo>
                    <a:pt x="1180" y="0"/>
                  </a:lnTo>
                  <a:lnTo>
                    <a:pt x="1170" y="2"/>
                  </a:lnTo>
                  <a:lnTo>
                    <a:pt x="1164" y="2"/>
                  </a:lnTo>
                  <a:lnTo>
                    <a:pt x="1158" y="2"/>
                  </a:lnTo>
                  <a:lnTo>
                    <a:pt x="1152" y="2"/>
                  </a:lnTo>
                  <a:lnTo>
                    <a:pt x="1147" y="4"/>
                  </a:lnTo>
                  <a:lnTo>
                    <a:pt x="1141" y="4"/>
                  </a:lnTo>
                  <a:lnTo>
                    <a:pt x="1135" y="4"/>
                  </a:lnTo>
                  <a:lnTo>
                    <a:pt x="1129" y="4"/>
                  </a:lnTo>
                  <a:lnTo>
                    <a:pt x="1121" y="4"/>
                  </a:lnTo>
                  <a:lnTo>
                    <a:pt x="1115" y="4"/>
                  </a:lnTo>
                  <a:lnTo>
                    <a:pt x="1109" y="4"/>
                  </a:lnTo>
                  <a:lnTo>
                    <a:pt x="1103" y="4"/>
                  </a:lnTo>
                  <a:lnTo>
                    <a:pt x="1097" y="6"/>
                  </a:lnTo>
                  <a:lnTo>
                    <a:pt x="1089" y="6"/>
                  </a:lnTo>
                  <a:lnTo>
                    <a:pt x="1083" y="6"/>
                  </a:lnTo>
                  <a:lnTo>
                    <a:pt x="1077" y="6"/>
                  </a:lnTo>
                  <a:lnTo>
                    <a:pt x="1072" y="6"/>
                  </a:lnTo>
                  <a:lnTo>
                    <a:pt x="1064" y="6"/>
                  </a:lnTo>
                  <a:lnTo>
                    <a:pt x="1058" y="8"/>
                  </a:lnTo>
                  <a:lnTo>
                    <a:pt x="1052" y="8"/>
                  </a:lnTo>
                  <a:lnTo>
                    <a:pt x="1046" y="10"/>
                  </a:lnTo>
                  <a:lnTo>
                    <a:pt x="1038" y="10"/>
                  </a:lnTo>
                  <a:lnTo>
                    <a:pt x="1032" y="10"/>
                  </a:lnTo>
                  <a:lnTo>
                    <a:pt x="1024" y="10"/>
                  </a:lnTo>
                  <a:lnTo>
                    <a:pt x="1018" y="10"/>
                  </a:lnTo>
                  <a:lnTo>
                    <a:pt x="1012" y="10"/>
                  </a:lnTo>
                  <a:lnTo>
                    <a:pt x="1006" y="12"/>
                  </a:lnTo>
                  <a:lnTo>
                    <a:pt x="1001" y="12"/>
                  </a:lnTo>
                  <a:lnTo>
                    <a:pt x="993" y="12"/>
                  </a:lnTo>
                  <a:lnTo>
                    <a:pt x="987" y="12"/>
                  </a:lnTo>
                  <a:lnTo>
                    <a:pt x="981" y="14"/>
                  </a:lnTo>
                  <a:lnTo>
                    <a:pt x="975" y="14"/>
                  </a:lnTo>
                  <a:lnTo>
                    <a:pt x="969" y="14"/>
                  </a:lnTo>
                  <a:lnTo>
                    <a:pt x="957" y="16"/>
                  </a:lnTo>
                  <a:lnTo>
                    <a:pt x="947" y="18"/>
                  </a:lnTo>
                  <a:lnTo>
                    <a:pt x="941" y="18"/>
                  </a:lnTo>
                  <a:lnTo>
                    <a:pt x="935" y="18"/>
                  </a:lnTo>
                  <a:lnTo>
                    <a:pt x="927" y="18"/>
                  </a:lnTo>
                  <a:lnTo>
                    <a:pt x="922" y="20"/>
                  </a:lnTo>
                  <a:lnTo>
                    <a:pt x="916" y="20"/>
                  </a:lnTo>
                  <a:lnTo>
                    <a:pt x="908" y="22"/>
                  </a:lnTo>
                  <a:lnTo>
                    <a:pt x="902" y="22"/>
                  </a:lnTo>
                  <a:lnTo>
                    <a:pt x="896" y="24"/>
                  </a:lnTo>
                  <a:lnTo>
                    <a:pt x="890" y="24"/>
                  </a:lnTo>
                  <a:lnTo>
                    <a:pt x="882" y="26"/>
                  </a:lnTo>
                  <a:lnTo>
                    <a:pt x="874" y="28"/>
                  </a:lnTo>
                  <a:lnTo>
                    <a:pt x="868" y="30"/>
                  </a:lnTo>
                  <a:lnTo>
                    <a:pt x="860" y="32"/>
                  </a:lnTo>
                  <a:lnTo>
                    <a:pt x="852" y="34"/>
                  </a:lnTo>
                  <a:lnTo>
                    <a:pt x="847" y="36"/>
                  </a:lnTo>
                  <a:lnTo>
                    <a:pt x="839" y="40"/>
                  </a:lnTo>
                  <a:lnTo>
                    <a:pt x="831" y="40"/>
                  </a:lnTo>
                  <a:lnTo>
                    <a:pt x="825" y="42"/>
                  </a:lnTo>
                  <a:lnTo>
                    <a:pt x="815" y="44"/>
                  </a:lnTo>
                  <a:lnTo>
                    <a:pt x="809" y="48"/>
                  </a:lnTo>
                  <a:lnTo>
                    <a:pt x="801" y="50"/>
                  </a:lnTo>
                  <a:lnTo>
                    <a:pt x="793" y="52"/>
                  </a:lnTo>
                  <a:lnTo>
                    <a:pt x="785" y="54"/>
                  </a:lnTo>
                  <a:lnTo>
                    <a:pt x="779" y="58"/>
                  </a:lnTo>
                  <a:lnTo>
                    <a:pt x="772" y="59"/>
                  </a:lnTo>
                  <a:lnTo>
                    <a:pt x="764" y="61"/>
                  </a:lnTo>
                  <a:lnTo>
                    <a:pt x="756" y="63"/>
                  </a:lnTo>
                  <a:lnTo>
                    <a:pt x="748" y="65"/>
                  </a:lnTo>
                  <a:lnTo>
                    <a:pt x="742" y="67"/>
                  </a:lnTo>
                  <a:lnTo>
                    <a:pt x="734" y="71"/>
                  </a:lnTo>
                  <a:lnTo>
                    <a:pt x="726" y="75"/>
                  </a:lnTo>
                  <a:lnTo>
                    <a:pt x="720" y="77"/>
                  </a:lnTo>
                  <a:lnTo>
                    <a:pt x="712" y="79"/>
                  </a:lnTo>
                  <a:lnTo>
                    <a:pt x="704" y="81"/>
                  </a:lnTo>
                  <a:lnTo>
                    <a:pt x="699" y="83"/>
                  </a:lnTo>
                  <a:lnTo>
                    <a:pt x="693" y="87"/>
                  </a:lnTo>
                  <a:lnTo>
                    <a:pt x="685" y="89"/>
                  </a:lnTo>
                  <a:lnTo>
                    <a:pt x="679" y="91"/>
                  </a:lnTo>
                  <a:lnTo>
                    <a:pt x="673" y="93"/>
                  </a:lnTo>
                  <a:lnTo>
                    <a:pt x="667" y="97"/>
                  </a:lnTo>
                  <a:lnTo>
                    <a:pt x="661" y="99"/>
                  </a:lnTo>
                  <a:lnTo>
                    <a:pt x="655" y="101"/>
                  </a:lnTo>
                  <a:lnTo>
                    <a:pt x="649" y="103"/>
                  </a:lnTo>
                  <a:lnTo>
                    <a:pt x="643" y="105"/>
                  </a:lnTo>
                  <a:lnTo>
                    <a:pt x="633" y="109"/>
                  </a:lnTo>
                  <a:lnTo>
                    <a:pt x="625" y="113"/>
                  </a:lnTo>
                  <a:lnTo>
                    <a:pt x="616" y="115"/>
                  </a:lnTo>
                  <a:lnTo>
                    <a:pt x="608" y="119"/>
                  </a:lnTo>
                  <a:lnTo>
                    <a:pt x="602" y="123"/>
                  </a:lnTo>
                  <a:lnTo>
                    <a:pt x="596" y="125"/>
                  </a:lnTo>
                  <a:lnTo>
                    <a:pt x="588" y="129"/>
                  </a:lnTo>
                  <a:lnTo>
                    <a:pt x="586" y="131"/>
                  </a:lnTo>
                  <a:lnTo>
                    <a:pt x="0" y="581"/>
                  </a:lnTo>
                  <a:lnTo>
                    <a:pt x="377" y="1262"/>
                  </a:lnTo>
                  <a:close/>
                </a:path>
              </a:pathLst>
            </a:custGeom>
            <a:solidFill>
              <a:srgbClr val="125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0" name="Google Shape;1270;p116"/>
            <p:cNvSpPr/>
            <p:nvPr/>
          </p:nvSpPr>
          <p:spPr>
            <a:xfrm>
              <a:off x="2183831" y="2499017"/>
              <a:ext cx="4112168" cy="2814022"/>
            </a:xfrm>
            <a:custGeom>
              <a:rect b="b" l="l" r="r" t="t"/>
              <a:pathLst>
                <a:path extrusionOk="0" h="1370" w="2002">
                  <a:moveTo>
                    <a:pt x="1366" y="922"/>
                  </a:moveTo>
                  <a:lnTo>
                    <a:pt x="1368" y="924"/>
                  </a:lnTo>
                  <a:lnTo>
                    <a:pt x="1376" y="928"/>
                  </a:lnTo>
                  <a:lnTo>
                    <a:pt x="1380" y="932"/>
                  </a:lnTo>
                  <a:lnTo>
                    <a:pt x="1388" y="936"/>
                  </a:lnTo>
                  <a:lnTo>
                    <a:pt x="1394" y="942"/>
                  </a:lnTo>
                  <a:lnTo>
                    <a:pt x="1404" y="948"/>
                  </a:lnTo>
                  <a:lnTo>
                    <a:pt x="1411" y="953"/>
                  </a:lnTo>
                  <a:lnTo>
                    <a:pt x="1423" y="959"/>
                  </a:lnTo>
                  <a:lnTo>
                    <a:pt x="1427" y="963"/>
                  </a:lnTo>
                  <a:lnTo>
                    <a:pt x="1431" y="967"/>
                  </a:lnTo>
                  <a:lnTo>
                    <a:pt x="1437" y="969"/>
                  </a:lnTo>
                  <a:lnTo>
                    <a:pt x="1445" y="973"/>
                  </a:lnTo>
                  <a:lnTo>
                    <a:pt x="1449" y="977"/>
                  </a:lnTo>
                  <a:lnTo>
                    <a:pt x="1455" y="981"/>
                  </a:lnTo>
                  <a:lnTo>
                    <a:pt x="1461" y="985"/>
                  </a:lnTo>
                  <a:lnTo>
                    <a:pt x="1469" y="989"/>
                  </a:lnTo>
                  <a:lnTo>
                    <a:pt x="1475" y="993"/>
                  </a:lnTo>
                  <a:lnTo>
                    <a:pt x="1480" y="997"/>
                  </a:lnTo>
                  <a:lnTo>
                    <a:pt x="1488" y="1001"/>
                  </a:lnTo>
                  <a:lnTo>
                    <a:pt x="1496" y="1005"/>
                  </a:lnTo>
                  <a:lnTo>
                    <a:pt x="1502" y="1009"/>
                  </a:lnTo>
                  <a:lnTo>
                    <a:pt x="1508" y="1013"/>
                  </a:lnTo>
                  <a:lnTo>
                    <a:pt x="1516" y="1015"/>
                  </a:lnTo>
                  <a:lnTo>
                    <a:pt x="1522" y="1019"/>
                  </a:lnTo>
                  <a:lnTo>
                    <a:pt x="1528" y="1023"/>
                  </a:lnTo>
                  <a:lnTo>
                    <a:pt x="1538" y="1027"/>
                  </a:lnTo>
                  <a:lnTo>
                    <a:pt x="1544" y="1030"/>
                  </a:lnTo>
                  <a:lnTo>
                    <a:pt x="1552" y="1034"/>
                  </a:lnTo>
                  <a:lnTo>
                    <a:pt x="1557" y="1036"/>
                  </a:lnTo>
                  <a:lnTo>
                    <a:pt x="1565" y="1040"/>
                  </a:lnTo>
                  <a:lnTo>
                    <a:pt x="1571" y="1042"/>
                  </a:lnTo>
                  <a:lnTo>
                    <a:pt x="1581" y="1046"/>
                  </a:lnTo>
                  <a:lnTo>
                    <a:pt x="1587" y="1050"/>
                  </a:lnTo>
                  <a:lnTo>
                    <a:pt x="1595" y="1052"/>
                  </a:lnTo>
                  <a:lnTo>
                    <a:pt x="1603" y="1056"/>
                  </a:lnTo>
                  <a:lnTo>
                    <a:pt x="1611" y="1058"/>
                  </a:lnTo>
                  <a:lnTo>
                    <a:pt x="1617" y="1060"/>
                  </a:lnTo>
                  <a:lnTo>
                    <a:pt x="1625" y="1062"/>
                  </a:lnTo>
                  <a:lnTo>
                    <a:pt x="1631" y="1064"/>
                  </a:lnTo>
                  <a:lnTo>
                    <a:pt x="1638" y="1066"/>
                  </a:lnTo>
                  <a:lnTo>
                    <a:pt x="1646" y="1068"/>
                  </a:lnTo>
                  <a:lnTo>
                    <a:pt x="1652" y="1070"/>
                  </a:lnTo>
                  <a:lnTo>
                    <a:pt x="1660" y="1072"/>
                  </a:lnTo>
                  <a:lnTo>
                    <a:pt x="1668" y="1074"/>
                  </a:lnTo>
                  <a:lnTo>
                    <a:pt x="1674" y="1074"/>
                  </a:lnTo>
                  <a:lnTo>
                    <a:pt x="1680" y="1074"/>
                  </a:lnTo>
                  <a:lnTo>
                    <a:pt x="1688" y="1074"/>
                  </a:lnTo>
                  <a:lnTo>
                    <a:pt x="1694" y="1076"/>
                  </a:lnTo>
                  <a:lnTo>
                    <a:pt x="1700" y="1076"/>
                  </a:lnTo>
                  <a:lnTo>
                    <a:pt x="1707" y="1076"/>
                  </a:lnTo>
                  <a:lnTo>
                    <a:pt x="1713" y="1076"/>
                  </a:lnTo>
                  <a:lnTo>
                    <a:pt x="1719" y="1076"/>
                  </a:lnTo>
                  <a:lnTo>
                    <a:pt x="1731" y="1072"/>
                  </a:lnTo>
                  <a:lnTo>
                    <a:pt x="1741" y="1070"/>
                  </a:lnTo>
                  <a:lnTo>
                    <a:pt x="1751" y="1066"/>
                  </a:lnTo>
                  <a:lnTo>
                    <a:pt x="1761" y="1064"/>
                  </a:lnTo>
                  <a:lnTo>
                    <a:pt x="1769" y="1060"/>
                  </a:lnTo>
                  <a:lnTo>
                    <a:pt x="1779" y="1058"/>
                  </a:lnTo>
                  <a:lnTo>
                    <a:pt x="1784" y="1054"/>
                  </a:lnTo>
                  <a:lnTo>
                    <a:pt x="1792" y="1052"/>
                  </a:lnTo>
                  <a:lnTo>
                    <a:pt x="1800" y="1046"/>
                  </a:lnTo>
                  <a:lnTo>
                    <a:pt x="1806" y="1042"/>
                  </a:lnTo>
                  <a:lnTo>
                    <a:pt x="1810" y="1036"/>
                  </a:lnTo>
                  <a:lnTo>
                    <a:pt x="1818" y="1032"/>
                  </a:lnTo>
                  <a:lnTo>
                    <a:pt x="1822" y="1029"/>
                  </a:lnTo>
                  <a:lnTo>
                    <a:pt x="1828" y="1023"/>
                  </a:lnTo>
                  <a:lnTo>
                    <a:pt x="1832" y="1017"/>
                  </a:lnTo>
                  <a:lnTo>
                    <a:pt x="1838" y="1011"/>
                  </a:lnTo>
                  <a:lnTo>
                    <a:pt x="1842" y="1005"/>
                  </a:lnTo>
                  <a:lnTo>
                    <a:pt x="1846" y="997"/>
                  </a:lnTo>
                  <a:lnTo>
                    <a:pt x="1850" y="989"/>
                  </a:lnTo>
                  <a:lnTo>
                    <a:pt x="1856" y="981"/>
                  </a:lnTo>
                  <a:lnTo>
                    <a:pt x="1859" y="973"/>
                  </a:lnTo>
                  <a:lnTo>
                    <a:pt x="1863" y="965"/>
                  </a:lnTo>
                  <a:lnTo>
                    <a:pt x="1867" y="955"/>
                  </a:lnTo>
                  <a:lnTo>
                    <a:pt x="1873" y="948"/>
                  </a:lnTo>
                  <a:lnTo>
                    <a:pt x="1879" y="936"/>
                  </a:lnTo>
                  <a:lnTo>
                    <a:pt x="1885" y="926"/>
                  </a:lnTo>
                  <a:lnTo>
                    <a:pt x="1891" y="914"/>
                  </a:lnTo>
                  <a:lnTo>
                    <a:pt x="1897" y="904"/>
                  </a:lnTo>
                  <a:lnTo>
                    <a:pt x="1899" y="898"/>
                  </a:lnTo>
                  <a:lnTo>
                    <a:pt x="1903" y="892"/>
                  </a:lnTo>
                  <a:lnTo>
                    <a:pt x="1907" y="886"/>
                  </a:lnTo>
                  <a:lnTo>
                    <a:pt x="1911" y="882"/>
                  </a:lnTo>
                  <a:lnTo>
                    <a:pt x="1913" y="877"/>
                  </a:lnTo>
                  <a:lnTo>
                    <a:pt x="1917" y="869"/>
                  </a:lnTo>
                  <a:lnTo>
                    <a:pt x="1921" y="863"/>
                  </a:lnTo>
                  <a:lnTo>
                    <a:pt x="1927" y="857"/>
                  </a:lnTo>
                  <a:lnTo>
                    <a:pt x="1931" y="849"/>
                  </a:lnTo>
                  <a:lnTo>
                    <a:pt x="1934" y="843"/>
                  </a:lnTo>
                  <a:lnTo>
                    <a:pt x="1936" y="837"/>
                  </a:lnTo>
                  <a:lnTo>
                    <a:pt x="1940" y="829"/>
                  </a:lnTo>
                  <a:lnTo>
                    <a:pt x="1944" y="823"/>
                  </a:lnTo>
                  <a:lnTo>
                    <a:pt x="1948" y="817"/>
                  </a:lnTo>
                  <a:lnTo>
                    <a:pt x="1952" y="811"/>
                  </a:lnTo>
                  <a:lnTo>
                    <a:pt x="1956" y="805"/>
                  </a:lnTo>
                  <a:lnTo>
                    <a:pt x="1958" y="800"/>
                  </a:lnTo>
                  <a:lnTo>
                    <a:pt x="1960" y="794"/>
                  </a:lnTo>
                  <a:lnTo>
                    <a:pt x="1964" y="786"/>
                  </a:lnTo>
                  <a:lnTo>
                    <a:pt x="1966" y="780"/>
                  </a:lnTo>
                  <a:lnTo>
                    <a:pt x="1968" y="774"/>
                  </a:lnTo>
                  <a:lnTo>
                    <a:pt x="1972" y="770"/>
                  </a:lnTo>
                  <a:lnTo>
                    <a:pt x="1976" y="762"/>
                  </a:lnTo>
                  <a:lnTo>
                    <a:pt x="1978" y="758"/>
                  </a:lnTo>
                  <a:lnTo>
                    <a:pt x="1980" y="752"/>
                  </a:lnTo>
                  <a:lnTo>
                    <a:pt x="1982" y="746"/>
                  </a:lnTo>
                  <a:lnTo>
                    <a:pt x="1984" y="738"/>
                  </a:lnTo>
                  <a:lnTo>
                    <a:pt x="1986" y="734"/>
                  </a:lnTo>
                  <a:lnTo>
                    <a:pt x="1988" y="728"/>
                  </a:lnTo>
                  <a:lnTo>
                    <a:pt x="1990" y="723"/>
                  </a:lnTo>
                  <a:lnTo>
                    <a:pt x="1992" y="717"/>
                  </a:lnTo>
                  <a:lnTo>
                    <a:pt x="1994" y="711"/>
                  </a:lnTo>
                  <a:lnTo>
                    <a:pt x="1994" y="705"/>
                  </a:lnTo>
                  <a:lnTo>
                    <a:pt x="1996" y="699"/>
                  </a:lnTo>
                  <a:lnTo>
                    <a:pt x="1996" y="693"/>
                  </a:lnTo>
                  <a:lnTo>
                    <a:pt x="1998" y="687"/>
                  </a:lnTo>
                  <a:lnTo>
                    <a:pt x="1998" y="681"/>
                  </a:lnTo>
                  <a:lnTo>
                    <a:pt x="2000" y="675"/>
                  </a:lnTo>
                  <a:lnTo>
                    <a:pt x="2000" y="669"/>
                  </a:lnTo>
                  <a:lnTo>
                    <a:pt x="2002" y="665"/>
                  </a:lnTo>
                  <a:lnTo>
                    <a:pt x="2002" y="657"/>
                  </a:lnTo>
                  <a:lnTo>
                    <a:pt x="2002" y="652"/>
                  </a:lnTo>
                  <a:lnTo>
                    <a:pt x="2002" y="646"/>
                  </a:lnTo>
                  <a:lnTo>
                    <a:pt x="2002" y="640"/>
                  </a:lnTo>
                  <a:lnTo>
                    <a:pt x="2002" y="634"/>
                  </a:lnTo>
                  <a:lnTo>
                    <a:pt x="2002" y="628"/>
                  </a:lnTo>
                  <a:lnTo>
                    <a:pt x="2002" y="622"/>
                  </a:lnTo>
                  <a:lnTo>
                    <a:pt x="2002" y="616"/>
                  </a:lnTo>
                  <a:lnTo>
                    <a:pt x="2002" y="608"/>
                  </a:lnTo>
                  <a:lnTo>
                    <a:pt x="2002" y="602"/>
                  </a:lnTo>
                  <a:lnTo>
                    <a:pt x="2000" y="596"/>
                  </a:lnTo>
                  <a:lnTo>
                    <a:pt x="2000" y="590"/>
                  </a:lnTo>
                  <a:lnTo>
                    <a:pt x="2000" y="584"/>
                  </a:lnTo>
                  <a:lnTo>
                    <a:pt x="1998" y="578"/>
                  </a:lnTo>
                  <a:lnTo>
                    <a:pt x="1998" y="571"/>
                  </a:lnTo>
                  <a:lnTo>
                    <a:pt x="1998" y="565"/>
                  </a:lnTo>
                  <a:lnTo>
                    <a:pt x="1996" y="559"/>
                  </a:lnTo>
                  <a:lnTo>
                    <a:pt x="1994" y="551"/>
                  </a:lnTo>
                  <a:lnTo>
                    <a:pt x="1992" y="543"/>
                  </a:lnTo>
                  <a:lnTo>
                    <a:pt x="1992" y="537"/>
                  </a:lnTo>
                  <a:lnTo>
                    <a:pt x="1988" y="529"/>
                  </a:lnTo>
                  <a:lnTo>
                    <a:pt x="1986" y="523"/>
                  </a:lnTo>
                  <a:lnTo>
                    <a:pt x="1984" y="515"/>
                  </a:lnTo>
                  <a:lnTo>
                    <a:pt x="1984" y="509"/>
                  </a:lnTo>
                  <a:lnTo>
                    <a:pt x="1980" y="501"/>
                  </a:lnTo>
                  <a:lnTo>
                    <a:pt x="1978" y="494"/>
                  </a:lnTo>
                  <a:lnTo>
                    <a:pt x="1976" y="486"/>
                  </a:lnTo>
                  <a:lnTo>
                    <a:pt x="1974" y="480"/>
                  </a:lnTo>
                  <a:lnTo>
                    <a:pt x="1970" y="472"/>
                  </a:lnTo>
                  <a:lnTo>
                    <a:pt x="1968" y="464"/>
                  </a:lnTo>
                  <a:lnTo>
                    <a:pt x="1964" y="456"/>
                  </a:lnTo>
                  <a:lnTo>
                    <a:pt x="1962" y="450"/>
                  </a:lnTo>
                  <a:lnTo>
                    <a:pt x="1958" y="440"/>
                  </a:lnTo>
                  <a:lnTo>
                    <a:pt x="1954" y="432"/>
                  </a:lnTo>
                  <a:lnTo>
                    <a:pt x="1950" y="423"/>
                  </a:lnTo>
                  <a:lnTo>
                    <a:pt x="1948" y="417"/>
                  </a:lnTo>
                  <a:lnTo>
                    <a:pt x="1942" y="407"/>
                  </a:lnTo>
                  <a:lnTo>
                    <a:pt x="1938" y="399"/>
                  </a:lnTo>
                  <a:lnTo>
                    <a:pt x="1934" y="391"/>
                  </a:lnTo>
                  <a:lnTo>
                    <a:pt x="1931" y="383"/>
                  </a:lnTo>
                  <a:lnTo>
                    <a:pt x="1925" y="373"/>
                  </a:lnTo>
                  <a:lnTo>
                    <a:pt x="1919" y="365"/>
                  </a:lnTo>
                  <a:lnTo>
                    <a:pt x="1915" y="357"/>
                  </a:lnTo>
                  <a:lnTo>
                    <a:pt x="1911" y="350"/>
                  </a:lnTo>
                  <a:lnTo>
                    <a:pt x="1905" y="342"/>
                  </a:lnTo>
                  <a:lnTo>
                    <a:pt x="1899" y="332"/>
                  </a:lnTo>
                  <a:lnTo>
                    <a:pt x="1893" y="324"/>
                  </a:lnTo>
                  <a:lnTo>
                    <a:pt x="1889" y="318"/>
                  </a:lnTo>
                  <a:lnTo>
                    <a:pt x="1881" y="308"/>
                  </a:lnTo>
                  <a:lnTo>
                    <a:pt x="1875" y="300"/>
                  </a:lnTo>
                  <a:lnTo>
                    <a:pt x="1869" y="292"/>
                  </a:lnTo>
                  <a:lnTo>
                    <a:pt x="1863" y="284"/>
                  </a:lnTo>
                  <a:lnTo>
                    <a:pt x="1856" y="276"/>
                  </a:lnTo>
                  <a:lnTo>
                    <a:pt x="1850" y="269"/>
                  </a:lnTo>
                  <a:lnTo>
                    <a:pt x="1842" y="261"/>
                  </a:lnTo>
                  <a:lnTo>
                    <a:pt x="1836" y="255"/>
                  </a:lnTo>
                  <a:lnTo>
                    <a:pt x="1828" y="245"/>
                  </a:lnTo>
                  <a:lnTo>
                    <a:pt x="1822" y="239"/>
                  </a:lnTo>
                  <a:lnTo>
                    <a:pt x="1814" y="229"/>
                  </a:lnTo>
                  <a:lnTo>
                    <a:pt x="1808" y="223"/>
                  </a:lnTo>
                  <a:lnTo>
                    <a:pt x="1800" y="215"/>
                  </a:lnTo>
                  <a:lnTo>
                    <a:pt x="1792" y="207"/>
                  </a:lnTo>
                  <a:lnTo>
                    <a:pt x="1784" y="201"/>
                  </a:lnTo>
                  <a:lnTo>
                    <a:pt x="1779" y="196"/>
                  </a:lnTo>
                  <a:lnTo>
                    <a:pt x="1769" y="186"/>
                  </a:lnTo>
                  <a:lnTo>
                    <a:pt x="1761" y="180"/>
                  </a:lnTo>
                  <a:lnTo>
                    <a:pt x="1753" y="172"/>
                  </a:lnTo>
                  <a:lnTo>
                    <a:pt x="1745" y="166"/>
                  </a:lnTo>
                  <a:lnTo>
                    <a:pt x="1737" y="158"/>
                  </a:lnTo>
                  <a:lnTo>
                    <a:pt x="1729" y="152"/>
                  </a:lnTo>
                  <a:lnTo>
                    <a:pt x="1719" y="146"/>
                  </a:lnTo>
                  <a:lnTo>
                    <a:pt x="1713" y="140"/>
                  </a:lnTo>
                  <a:lnTo>
                    <a:pt x="1704" y="134"/>
                  </a:lnTo>
                  <a:lnTo>
                    <a:pt x="1696" y="128"/>
                  </a:lnTo>
                  <a:lnTo>
                    <a:pt x="1688" y="121"/>
                  </a:lnTo>
                  <a:lnTo>
                    <a:pt x="1678" y="115"/>
                  </a:lnTo>
                  <a:lnTo>
                    <a:pt x="1670" y="109"/>
                  </a:lnTo>
                  <a:lnTo>
                    <a:pt x="1662" y="103"/>
                  </a:lnTo>
                  <a:lnTo>
                    <a:pt x="1654" y="99"/>
                  </a:lnTo>
                  <a:lnTo>
                    <a:pt x="1646" y="95"/>
                  </a:lnTo>
                  <a:lnTo>
                    <a:pt x="1636" y="89"/>
                  </a:lnTo>
                  <a:lnTo>
                    <a:pt x="1627" y="85"/>
                  </a:lnTo>
                  <a:lnTo>
                    <a:pt x="1619" y="79"/>
                  </a:lnTo>
                  <a:lnTo>
                    <a:pt x="1611" y="75"/>
                  </a:lnTo>
                  <a:lnTo>
                    <a:pt x="1601" y="69"/>
                  </a:lnTo>
                  <a:lnTo>
                    <a:pt x="1591" y="65"/>
                  </a:lnTo>
                  <a:lnTo>
                    <a:pt x="1583" y="61"/>
                  </a:lnTo>
                  <a:lnTo>
                    <a:pt x="1575" y="57"/>
                  </a:lnTo>
                  <a:lnTo>
                    <a:pt x="1565" y="53"/>
                  </a:lnTo>
                  <a:lnTo>
                    <a:pt x="1557" y="51"/>
                  </a:lnTo>
                  <a:lnTo>
                    <a:pt x="1550" y="48"/>
                  </a:lnTo>
                  <a:lnTo>
                    <a:pt x="1542" y="46"/>
                  </a:lnTo>
                  <a:lnTo>
                    <a:pt x="1532" y="42"/>
                  </a:lnTo>
                  <a:lnTo>
                    <a:pt x="1524" y="38"/>
                  </a:lnTo>
                  <a:lnTo>
                    <a:pt x="1516" y="36"/>
                  </a:lnTo>
                  <a:lnTo>
                    <a:pt x="1508" y="36"/>
                  </a:lnTo>
                  <a:lnTo>
                    <a:pt x="1496" y="32"/>
                  </a:lnTo>
                  <a:lnTo>
                    <a:pt x="1488" y="30"/>
                  </a:lnTo>
                  <a:lnTo>
                    <a:pt x="1477" y="28"/>
                  </a:lnTo>
                  <a:lnTo>
                    <a:pt x="1469" y="26"/>
                  </a:lnTo>
                  <a:lnTo>
                    <a:pt x="1457" y="24"/>
                  </a:lnTo>
                  <a:lnTo>
                    <a:pt x="1447" y="22"/>
                  </a:lnTo>
                  <a:lnTo>
                    <a:pt x="1435" y="20"/>
                  </a:lnTo>
                  <a:lnTo>
                    <a:pt x="1425" y="20"/>
                  </a:lnTo>
                  <a:lnTo>
                    <a:pt x="1411" y="16"/>
                  </a:lnTo>
                  <a:lnTo>
                    <a:pt x="1400" y="14"/>
                  </a:lnTo>
                  <a:lnTo>
                    <a:pt x="1388" y="12"/>
                  </a:lnTo>
                  <a:lnTo>
                    <a:pt x="1374" y="12"/>
                  </a:lnTo>
                  <a:lnTo>
                    <a:pt x="1362" y="10"/>
                  </a:lnTo>
                  <a:lnTo>
                    <a:pt x="1348" y="10"/>
                  </a:lnTo>
                  <a:lnTo>
                    <a:pt x="1334" y="8"/>
                  </a:lnTo>
                  <a:lnTo>
                    <a:pt x="1323" y="8"/>
                  </a:lnTo>
                  <a:lnTo>
                    <a:pt x="1307" y="6"/>
                  </a:lnTo>
                  <a:lnTo>
                    <a:pt x="1293" y="4"/>
                  </a:lnTo>
                  <a:lnTo>
                    <a:pt x="1279" y="4"/>
                  </a:lnTo>
                  <a:lnTo>
                    <a:pt x="1265" y="4"/>
                  </a:lnTo>
                  <a:lnTo>
                    <a:pt x="1252" y="2"/>
                  </a:lnTo>
                  <a:lnTo>
                    <a:pt x="1236" y="2"/>
                  </a:lnTo>
                  <a:lnTo>
                    <a:pt x="1222" y="0"/>
                  </a:lnTo>
                  <a:lnTo>
                    <a:pt x="1208" y="0"/>
                  </a:lnTo>
                  <a:lnTo>
                    <a:pt x="1192" y="0"/>
                  </a:lnTo>
                  <a:lnTo>
                    <a:pt x="1178" y="0"/>
                  </a:lnTo>
                  <a:lnTo>
                    <a:pt x="1163" y="0"/>
                  </a:lnTo>
                  <a:lnTo>
                    <a:pt x="1147" y="0"/>
                  </a:lnTo>
                  <a:lnTo>
                    <a:pt x="1131" y="0"/>
                  </a:lnTo>
                  <a:lnTo>
                    <a:pt x="1117" y="0"/>
                  </a:lnTo>
                  <a:lnTo>
                    <a:pt x="1103" y="0"/>
                  </a:lnTo>
                  <a:lnTo>
                    <a:pt x="1090" y="0"/>
                  </a:lnTo>
                  <a:lnTo>
                    <a:pt x="1074" y="0"/>
                  </a:lnTo>
                  <a:lnTo>
                    <a:pt x="1058" y="0"/>
                  </a:lnTo>
                  <a:lnTo>
                    <a:pt x="1042" y="0"/>
                  </a:lnTo>
                  <a:lnTo>
                    <a:pt x="1028" y="0"/>
                  </a:lnTo>
                  <a:lnTo>
                    <a:pt x="1013" y="0"/>
                  </a:lnTo>
                  <a:lnTo>
                    <a:pt x="999" y="2"/>
                  </a:lnTo>
                  <a:lnTo>
                    <a:pt x="985" y="2"/>
                  </a:lnTo>
                  <a:lnTo>
                    <a:pt x="971" y="4"/>
                  </a:lnTo>
                  <a:lnTo>
                    <a:pt x="957" y="4"/>
                  </a:lnTo>
                  <a:lnTo>
                    <a:pt x="944" y="4"/>
                  </a:lnTo>
                  <a:lnTo>
                    <a:pt x="930" y="6"/>
                  </a:lnTo>
                  <a:lnTo>
                    <a:pt x="918" y="6"/>
                  </a:lnTo>
                  <a:lnTo>
                    <a:pt x="904" y="8"/>
                  </a:lnTo>
                  <a:lnTo>
                    <a:pt x="890" y="10"/>
                  </a:lnTo>
                  <a:lnTo>
                    <a:pt x="878" y="10"/>
                  </a:lnTo>
                  <a:lnTo>
                    <a:pt x="867" y="12"/>
                  </a:lnTo>
                  <a:lnTo>
                    <a:pt x="855" y="12"/>
                  </a:lnTo>
                  <a:lnTo>
                    <a:pt x="843" y="14"/>
                  </a:lnTo>
                  <a:lnTo>
                    <a:pt x="831" y="16"/>
                  </a:lnTo>
                  <a:lnTo>
                    <a:pt x="819" y="18"/>
                  </a:lnTo>
                  <a:lnTo>
                    <a:pt x="809" y="20"/>
                  </a:lnTo>
                  <a:lnTo>
                    <a:pt x="798" y="22"/>
                  </a:lnTo>
                  <a:lnTo>
                    <a:pt x="790" y="24"/>
                  </a:lnTo>
                  <a:lnTo>
                    <a:pt x="780" y="26"/>
                  </a:lnTo>
                  <a:lnTo>
                    <a:pt x="770" y="28"/>
                  </a:lnTo>
                  <a:lnTo>
                    <a:pt x="762" y="30"/>
                  </a:lnTo>
                  <a:lnTo>
                    <a:pt x="752" y="32"/>
                  </a:lnTo>
                  <a:lnTo>
                    <a:pt x="746" y="36"/>
                  </a:lnTo>
                  <a:lnTo>
                    <a:pt x="738" y="38"/>
                  </a:lnTo>
                  <a:lnTo>
                    <a:pt x="732" y="40"/>
                  </a:lnTo>
                  <a:lnTo>
                    <a:pt x="726" y="44"/>
                  </a:lnTo>
                  <a:lnTo>
                    <a:pt x="721" y="48"/>
                  </a:lnTo>
                  <a:lnTo>
                    <a:pt x="715" y="49"/>
                  </a:lnTo>
                  <a:lnTo>
                    <a:pt x="709" y="51"/>
                  </a:lnTo>
                  <a:lnTo>
                    <a:pt x="703" y="53"/>
                  </a:lnTo>
                  <a:lnTo>
                    <a:pt x="697" y="55"/>
                  </a:lnTo>
                  <a:lnTo>
                    <a:pt x="689" y="57"/>
                  </a:lnTo>
                  <a:lnTo>
                    <a:pt x="683" y="61"/>
                  </a:lnTo>
                  <a:lnTo>
                    <a:pt x="677" y="63"/>
                  </a:lnTo>
                  <a:lnTo>
                    <a:pt x="673" y="67"/>
                  </a:lnTo>
                  <a:lnTo>
                    <a:pt x="665" y="69"/>
                  </a:lnTo>
                  <a:lnTo>
                    <a:pt x="657" y="71"/>
                  </a:lnTo>
                  <a:lnTo>
                    <a:pt x="650" y="73"/>
                  </a:lnTo>
                  <a:lnTo>
                    <a:pt x="644" y="75"/>
                  </a:lnTo>
                  <a:lnTo>
                    <a:pt x="638" y="77"/>
                  </a:lnTo>
                  <a:lnTo>
                    <a:pt x="632" y="79"/>
                  </a:lnTo>
                  <a:lnTo>
                    <a:pt x="624" y="81"/>
                  </a:lnTo>
                  <a:lnTo>
                    <a:pt x="618" y="85"/>
                  </a:lnTo>
                  <a:lnTo>
                    <a:pt x="610" y="87"/>
                  </a:lnTo>
                  <a:lnTo>
                    <a:pt x="602" y="89"/>
                  </a:lnTo>
                  <a:lnTo>
                    <a:pt x="594" y="91"/>
                  </a:lnTo>
                  <a:lnTo>
                    <a:pt x="586" y="93"/>
                  </a:lnTo>
                  <a:lnTo>
                    <a:pt x="578" y="95"/>
                  </a:lnTo>
                  <a:lnTo>
                    <a:pt x="571" y="97"/>
                  </a:lnTo>
                  <a:lnTo>
                    <a:pt x="563" y="99"/>
                  </a:lnTo>
                  <a:lnTo>
                    <a:pt x="557" y="103"/>
                  </a:lnTo>
                  <a:lnTo>
                    <a:pt x="549" y="105"/>
                  </a:lnTo>
                  <a:lnTo>
                    <a:pt x="539" y="107"/>
                  </a:lnTo>
                  <a:lnTo>
                    <a:pt x="531" y="109"/>
                  </a:lnTo>
                  <a:lnTo>
                    <a:pt x="525" y="113"/>
                  </a:lnTo>
                  <a:lnTo>
                    <a:pt x="515" y="115"/>
                  </a:lnTo>
                  <a:lnTo>
                    <a:pt x="509" y="117"/>
                  </a:lnTo>
                  <a:lnTo>
                    <a:pt x="501" y="121"/>
                  </a:lnTo>
                  <a:lnTo>
                    <a:pt x="494" y="123"/>
                  </a:lnTo>
                  <a:lnTo>
                    <a:pt x="484" y="126"/>
                  </a:lnTo>
                  <a:lnTo>
                    <a:pt x="476" y="128"/>
                  </a:lnTo>
                  <a:lnTo>
                    <a:pt x="468" y="130"/>
                  </a:lnTo>
                  <a:lnTo>
                    <a:pt x="460" y="134"/>
                  </a:lnTo>
                  <a:lnTo>
                    <a:pt x="450" y="136"/>
                  </a:lnTo>
                  <a:lnTo>
                    <a:pt x="442" y="140"/>
                  </a:lnTo>
                  <a:lnTo>
                    <a:pt x="434" y="142"/>
                  </a:lnTo>
                  <a:lnTo>
                    <a:pt x="426" y="146"/>
                  </a:lnTo>
                  <a:lnTo>
                    <a:pt x="417" y="150"/>
                  </a:lnTo>
                  <a:lnTo>
                    <a:pt x="409" y="152"/>
                  </a:lnTo>
                  <a:lnTo>
                    <a:pt x="401" y="156"/>
                  </a:lnTo>
                  <a:lnTo>
                    <a:pt x="393" y="160"/>
                  </a:lnTo>
                  <a:lnTo>
                    <a:pt x="383" y="162"/>
                  </a:lnTo>
                  <a:lnTo>
                    <a:pt x="375" y="166"/>
                  </a:lnTo>
                  <a:lnTo>
                    <a:pt x="367" y="172"/>
                  </a:lnTo>
                  <a:lnTo>
                    <a:pt x="359" y="176"/>
                  </a:lnTo>
                  <a:lnTo>
                    <a:pt x="349" y="178"/>
                  </a:lnTo>
                  <a:lnTo>
                    <a:pt x="342" y="182"/>
                  </a:lnTo>
                  <a:lnTo>
                    <a:pt x="334" y="186"/>
                  </a:lnTo>
                  <a:lnTo>
                    <a:pt x="326" y="192"/>
                  </a:lnTo>
                  <a:lnTo>
                    <a:pt x="316" y="196"/>
                  </a:lnTo>
                  <a:lnTo>
                    <a:pt x="308" y="200"/>
                  </a:lnTo>
                  <a:lnTo>
                    <a:pt x="298" y="203"/>
                  </a:lnTo>
                  <a:lnTo>
                    <a:pt x="292" y="209"/>
                  </a:lnTo>
                  <a:lnTo>
                    <a:pt x="282" y="213"/>
                  </a:lnTo>
                  <a:lnTo>
                    <a:pt x="274" y="219"/>
                  </a:lnTo>
                  <a:lnTo>
                    <a:pt x="267" y="223"/>
                  </a:lnTo>
                  <a:lnTo>
                    <a:pt x="259" y="229"/>
                  </a:lnTo>
                  <a:lnTo>
                    <a:pt x="251" y="235"/>
                  </a:lnTo>
                  <a:lnTo>
                    <a:pt x="243" y="241"/>
                  </a:lnTo>
                  <a:lnTo>
                    <a:pt x="235" y="247"/>
                  </a:lnTo>
                  <a:lnTo>
                    <a:pt x="227" y="255"/>
                  </a:lnTo>
                  <a:lnTo>
                    <a:pt x="219" y="259"/>
                  </a:lnTo>
                  <a:lnTo>
                    <a:pt x="211" y="265"/>
                  </a:lnTo>
                  <a:lnTo>
                    <a:pt x="203" y="271"/>
                  </a:lnTo>
                  <a:lnTo>
                    <a:pt x="196" y="278"/>
                  </a:lnTo>
                  <a:lnTo>
                    <a:pt x="188" y="284"/>
                  </a:lnTo>
                  <a:lnTo>
                    <a:pt x="182" y="292"/>
                  </a:lnTo>
                  <a:lnTo>
                    <a:pt x="174" y="300"/>
                  </a:lnTo>
                  <a:lnTo>
                    <a:pt x="168" y="308"/>
                  </a:lnTo>
                  <a:lnTo>
                    <a:pt x="160" y="314"/>
                  </a:lnTo>
                  <a:lnTo>
                    <a:pt x="154" y="322"/>
                  </a:lnTo>
                  <a:lnTo>
                    <a:pt x="148" y="330"/>
                  </a:lnTo>
                  <a:lnTo>
                    <a:pt x="142" y="338"/>
                  </a:lnTo>
                  <a:lnTo>
                    <a:pt x="136" y="346"/>
                  </a:lnTo>
                  <a:lnTo>
                    <a:pt x="130" y="353"/>
                  </a:lnTo>
                  <a:lnTo>
                    <a:pt x="122" y="363"/>
                  </a:lnTo>
                  <a:lnTo>
                    <a:pt x="119" y="371"/>
                  </a:lnTo>
                  <a:lnTo>
                    <a:pt x="113" y="379"/>
                  </a:lnTo>
                  <a:lnTo>
                    <a:pt x="107" y="389"/>
                  </a:lnTo>
                  <a:lnTo>
                    <a:pt x="101" y="397"/>
                  </a:lnTo>
                  <a:lnTo>
                    <a:pt x="95" y="407"/>
                  </a:lnTo>
                  <a:lnTo>
                    <a:pt x="89" y="415"/>
                  </a:lnTo>
                  <a:lnTo>
                    <a:pt x="85" y="423"/>
                  </a:lnTo>
                  <a:lnTo>
                    <a:pt x="81" y="432"/>
                  </a:lnTo>
                  <a:lnTo>
                    <a:pt x="75" y="442"/>
                  </a:lnTo>
                  <a:lnTo>
                    <a:pt x="69" y="452"/>
                  </a:lnTo>
                  <a:lnTo>
                    <a:pt x="65" y="460"/>
                  </a:lnTo>
                  <a:lnTo>
                    <a:pt x="61" y="470"/>
                  </a:lnTo>
                  <a:lnTo>
                    <a:pt x="57" y="480"/>
                  </a:lnTo>
                  <a:lnTo>
                    <a:pt x="53" y="488"/>
                  </a:lnTo>
                  <a:lnTo>
                    <a:pt x="49" y="500"/>
                  </a:lnTo>
                  <a:lnTo>
                    <a:pt x="46" y="507"/>
                  </a:lnTo>
                  <a:lnTo>
                    <a:pt x="44" y="519"/>
                  </a:lnTo>
                  <a:lnTo>
                    <a:pt x="40" y="527"/>
                  </a:lnTo>
                  <a:lnTo>
                    <a:pt x="36" y="537"/>
                  </a:lnTo>
                  <a:lnTo>
                    <a:pt x="32" y="547"/>
                  </a:lnTo>
                  <a:lnTo>
                    <a:pt x="30" y="557"/>
                  </a:lnTo>
                  <a:lnTo>
                    <a:pt x="26" y="565"/>
                  </a:lnTo>
                  <a:lnTo>
                    <a:pt x="24" y="577"/>
                  </a:lnTo>
                  <a:lnTo>
                    <a:pt x="22" y="584"/>
                  </a:lnTo>
                  <a:lnTo>
                    <a:pt x="20" y="594"/>
                  </a:lnTo>
                  <a:lnTo>
                    <a:pt x="16" y="604"/>
                  </a:lnTo>
                  <a:lnTo>
                    <a:pt x="12" y="614"/>
                  </a:lnTo>
                  <a:lnTo>
                    <a:pt x="10" y="624"/>
                  </a:lnTo>
                  <a:lnTo>
                    <a:pt x="10" y="634"/>
                  </a:lnTo>
                  <a:lnTo>
                    <a:pt x="8" y="644"/>
                  </a:lnTo>
                  <a:lnTo>
                    <a:pt x="6" y="652"/>
                  </a:lnTo>
                  <a:lnTo>
                    <a:pt x="4" y="661"/>
                  </a:lnTo>
                  <a:lnTo>
                    <a:pt x="4" y="671"/>
                  </a:lnTo>
                  <a:lnTo>
                    <a:pt x="2" y="679"/>
                  </a:lnTo>
                  <a:lnTo>
                    <a:pt x="2" y="689"/>
                  </a:lnTo>
                  <a:lnTo>
                    <a:pt x="0" y="699"/>
                  </a:lnTo>
                  <a:lnTo>
                    <a:pt x="0" y="709"/>
                  </a:lnTo>
                  <a:lnTo>
                    <a:pt x="0" y="717"/>
                  </a:lnTo>
                  <a:lnTo>
                    <a:pt x="0" y="727"/>
                  </a:lnTo>
                  <a:lnTo>
                    <a:pt x="0" y="736"/>
                  </a:lnTo>
                  <a:lnTo>
                    <a:pt x="0" y="746"/>
                  </a:lnTo>
                  <a:lnTo>
                    <a:pt x="0" y="754"/>
                  </a:lnTo>
                  <a:lnTo>
                    <a:pt x="0" y="762"/>
                  </a:lnTo>
                  <a:lnTo>
                    <a:pt x="0" y="770"/>
                  </a:lnTo>
                  <a:lnTo>
                    <a:pt x="2" y="780"/>
                  </a:lnTo>
                  <a:lnTo>
                    <a:pt x="2" y="788"/>
                  </a:lnTo>
                  <a:lnTo>
                    <a:pt x="4" y="796"/>
                  </a:lnTo>
                  <a:lnTo>
                    <a:pt x="4" y="803"/>
                  </a:lnTo>
                  <a:lnTo>
                    <a:pt x="6" y="813"/>
                  </a:lnTo>
                  <a:lnTo>
                    <a:pt x="6" y="821"/>
                  </a:lnTo>
                  <a:lnTo>
                    <a:pt x="8" y="829"/>
                  </a:lnTo>
                  <a:lnTo>
                    <a:pt x="10" y="837"/>
                  </a:lnTo>
                  <a:lnTo>
                    <a:pt x="12" y="845"/>
                  </a:lnTo>
                  <a:lnTo>
                    <a:pt x="12" y="851"/>
                  </a:lnTo>
                  <a:lnTo>
                    <a:pt x="16" y="861"/>
                  </a:lnTo>
                  <a:lnTo>
                    <a:pt x="16" y="867"/>
                  </a:lnTo>
                  <a:lnTo>
                    <a:pt x="20" y="877"/>
                  </a:lnTo>
                  <a:lnTo>
                    <a:pt x="22" y="884"/>
                  </a:lnTo>
                  <a:lnTo>
                    <a:pt x="24" y="892"/>
                  </a:lnTo>
                  <a:lnTo>
                    <a:pt x="26" y="900"/>
                  </a:lnTo>
                  <a:lnTo>
                    <a:pt x="28" y="908"/>
                  </a:lnTo>
                  <a:lnTo>
                    <a:pt x="32" y="916"/>
                  </a:lnTo>
                  <a:lnTo>
                    <a:pt x="34" y="926"/>
                  </a:lnTo>
                  <a:lnTo>
                    <a:pt x="38" y="932"/>
                  </a:lnTo>
                  <a:lnTo>
                    <a:pt x="42" y="942"/>
                  </a:lnTo>
                  <a:lnTo>
                    <a:pt x="44" y="950"/>
                  </a:lnTo>
                  <a:lnTo>
                    <a:pt x="47" y="957"/>
                  </a:lnTo>
                  <a:lnTo>
                    <a:pt x="49" y="965"/>
                  </a:lnTo>
                  <a:lnTo>
                    <a:pt x="53" y="973"/>
                  </a:lnTo>
                  <a:lnTo>
                    <a:pt x="55" y="981"/>
                  </a:lnTo>
                  <a:lnTo>
                    <a:pt x="61" y="989"/>
                  </a:lnTo>
                  <a:lnTo>
                    <a:pt x="65" y="997"/>
                  </a:lnTo>
                  <a:lnTo>
                    <a:pt x="69" y="1007"/>
                  </a:lnTo>
                  <a:lnTo>
                    <a:pt x="73" y="1013"/>
                  </a:lnTo>
                  <a:lnTo>
                    <a:pt x="77" y="1021"/>
                  </a:lnTo>
                  <a:lnTo>
                    <a:pt x="83" y="1030"/>
                  </a:lnTo>
                  <a:lnTo>
                    <a:pt x="87" y="1038"/>
                  </a:lnTo>
                  <a:lnTo>
                    <a:pt x="91" y="1046"/>
                  </a:lnTo>
                  <a:lnTo>
                    <a:pt x="97" y="1054"/>
                  </a:lnTo>
                  <a:lnTo>
                    <a:pt x="103" y="1062"/>
                  </a:lnTo>
                  <a:lnTo>
                    <a:pt x="109" y="1070"/>
                  </a:lnTo>
                  <a:lnTo>
                    <a:pt x="113" y="1076"/>
                  </a:lnTo>
                  <a:lnTo>
                    <a:pt x="117" y="1084"/>
                  </a:lnTo>
                  <a:lnTo>
                    <a:pt x="122" y="1092"/>
                  </a:lnTo>
                  <a:lnTo>
                    <a:pt x="128" y="1100"/>
                  </a:lnTo>
                  <a:lnTo>
                    <a:pt x="134" y="1105"/>
                  </a:lnTo>
                  <a:lnTo>
                    <a:pt x="140" y="1113"/>
                  </a:lnTo>
                  <a:lnTo>
                    <a:pt x="146" y="1121"/>
                  </a:lnTo>
                  <a:lnTo>
                    <a:pt x="154" y="1129"/>
                  </a:lnTo>
                  <a:lnTo>
                    <a:pt x="160" y="1135"/>
                  </a:lnTo>
                  <a:lnTo>
                    <a:pt x="166" y="1143"/>
                  </a:lnTo>
                  <a:lnTo>
                    <a:pt x="172" y="1149"/>
                  </a:lnTo>
                  <a:lnTo>
                    <a:pt x="180" y="1157"/>
                  </a:lnTo>
                  <a:lnTo>
                    <a:pt x="186" y="1163"/>
                  </a:lnTo>
                  <a:lnTo>
                    <a:pt x="194" y="1169"/>
                  </a:lnTo>
                  <a:lnTo>
                    <a:pt x="201" y="1177"/>
                  </a:lnTo>
                  <a:lnTo>
                    <a:pt x="209" y="1184"/>
                  </a:lnTo>
                  <a:lnTo>
                    <a:pt x="215" y="1190"/>
                  </a:lnTo>
                  <a:lnTo>
                    <a:pt x="223" y="1196"/>
                  </a:lnTo>
                  <a:lnTo>
                    <a:pt x="231" y="1202"/>
                  </a:lnTo>
                  <a:lnTo>
                    <a:pt x="241" y="1208"/>
                  </a:lnTo>
                  <a:lnTo>
                    <a:pt x="247" y="1214"/>
                  </a:lnTo>
                  <a:lnTo>
                    <a:pt x="257" y="1220"/>
                  </a:lnTo>
                  <a:lnTo>
                    <a:pt x="265" y="1226"/>
                  </a:lnTo>
                  <a:lnTo>
                    <a:pt x="274" y="1232"/>
                  </a:lnTo>
                  <a:lnTo>
                    <a:pt x="282" y="1238"/>
                  </a:lnTo>
                  <a:lnTo>
                    <a:pt x="292" y="1244"/>
                  </a:lnTo>
                  <a:lnTo>
                    <a:pt x="302" y="1248"/>
                  </a:lnTo>
                  <a:lnTo>
                    <a:pt x="312" y="1254"/>
                  </a:lnTo>
                  <a:lnTo>
                    <a:pt x="320" y="1259"/>
                  </a:lnTo>
                  <a:lnTo>
                    <a:pt x="330" y="1265"/>
                  </a:lnTo>
                  <a:lnTo>
                    <a:pt x="340" y="1269"/>
                  </a:lnTo>
                  <a:lnTo>
                    <a:pt x="351" y="1275"/>
                  </a:lnTo>
                  <a:lnTo>
                    <a:pt x="361" y="1277"/>
                  </a:lnTo>
                  <a:lnTo>
                    <a:pt x="371" y="1283"/>
                  </a:lnTo>
                  <a:lnTo>
                    <a:pt x="381" y="1287"/>
                  </a:lnTo>
                  <a:lnTo>
                    <a:pt x="393" y="1291"/>
                  </a:lnTo>
                  <a:lnTo>
                    <a:pt x="403" y="1295"/>
                  </a:lnTo>
                  <a:lnTo>
                    <a:pt x="415" y="1299"/>
                  </a:lnTo>
                  <a:lnTo>
                    <a:pt x="424" y="1303"/>
                  </a:lnTo>
                  <a:lnTo>
                    <a:pt x="438" y="1307"/>
                  </a:lnTo>
                  <a:lnTo>
                    <a:pt x="448" y="1311"/>
                  </a:lnTo>
                  <a:lnTo>
                    <a:pt x="460" y="1315"/>
                  </a:lnTo>
                  <a:lnTo>
                    <a:pt x="470" y="1317"/>
                  </a:lnTo>
                  <a:lnTo>
                    <a:pt x="484" y="1321"/>
                  </a:lnTo>
                  <a:lnTo>
                    <a:pt x="494" y="1325"/>
                  </a:lnTo>
                  <a:lnTo>
                    <a:pt x="507" y="1329"/>
                  </a:lnTo>
                  <a:lnTo>
                    <a:pt x="519" y="1330"/>
                  </a:lnTo>
                  <a:lnTo>
                    <a:pt x="531" y="1334"/>
                  </a:lnTo>
                  <a:lnTo>
                    <a:pt x="543" y="1336"/>
                  </a:lnTo>
                  <a:lnTo>
                    <a:pt x="555" y="1338"/>
                  </a:lnTo>
                  <a:lnTo>
                    <a:pt x="569" y="1340"/>
                  </a:lnTo>
                  <a:lnTo>
                    <a:pt x="580" y="1344"/>
                  </a:lnTo>
                  <a:lnTo>
                    <a:pt x="592" y="1346"/>
                  </a:lnTo>
                  <a:lnTo>
                    <a:pt x="604" y="1348"/>
                  </a:lnTo>
                  <a:lnTo>
                    <a:pt x="618" y="1350"/>
                  </a:lnTo>
                  <a:lnTo>
                    <a:pt x="630" y="1354"/>
                  </a:lnTo>
                  <a:lnTo>
                    <a:pt x="642" y="1354"/>
                  </a:lnTo>
                  <a:lnTo>
                    <a:pt x="653" y="1356"/>
                  </a:lnTo>
                  <a:lnTo>
                    <a:pt x="665" y="1358"/>
                  </a:lnTo>
                  <a:lnTo>
                    <a:pt x="679" y="1360"/>
                  </a:lnTo>
                  <a:lnTo>
                    <a:pt x="691" y="1360"/>
                  </a:lnTo>
                  <a:lnTo>
                    <a:pt x="703" y="1362"/>
                  </a:lnTo>
                  <a:lnTo>
                    <a:pt x="715" y="1364"/>
                  </a:lnTo>
                  <a:lnTo>
                    <a:pt x="728" y="1366"/>
                  </a:lnTo>
                  <a:lnTo>
                    <a:pt x="740" y="1366"/>
                  </a:lnTo>
                  <a:lnTo>
                    <a:pt x="750" y="1368"/>
                  </a:lnTo>
                  <a:lnTo>
                    <a:pt x="762" y="1368"/>
                  </a:lnTo>
                  <a:lnTo>
                    <a:pt x="774" y="1368"/>
                  </a:lnTo>
                  <a:lnTo>
                    <a:pt x="786" y="1368"/>
                  </a:lnTo>
                  <a:lnTo>
                    <a:pt x="798" y="1368"/>
                  </a:lnTo>
                  <a:lnTo>
                    <a:pt x="809" y="1368"/>
                  </a:lnTo>
                  <a:lnTo>
                    <a:pt x="821" y="1370"/>
                  </a:lnTo>
                  <a:lnTo>
                    <a:pt x="833" y="1368"/>
                  </a:lnTo>
                  <a:lnTo>
                    <a:pt x="845" y="1368"/>
                  </a:lnTo>
                  <a:lnTo>
                    <a:pt x="855" y="1368"/>
                  </a:lnTo>
                  <a:lnTo>
                    <a:pt x="867" y="1368"/>
                  </a:lnTo>
                  <a:lnTo>
                    <a:pt x="878" y="1368"/>
                  </a:lnTo>
                  <a:lnTo>
                    <a:pt x="888" y="1366"/>
                  </a:lnTo>
                  <a:lnTo>
                    <a:pt x="900" y="1364"/>
                  </a:lnTo>
                  <a:lnTo>
                    <a:pt x="910" y="1364"/>
                  </a:lnTo>
                  <a:lnTo>
                    <a:pt x="920" y="1362"/>
                  </a:lnTo>
                  <a:lnTo>
                    <a:pt x="930" y="1362"/>
                  </a:lnTo>
                  <a:lnTo>
                    <a:pt x="942" y="1360"/>
                  </a:lnTo>
                  <a:lnTo>
                    <a:pt x="952" y="1358"/>
                  </a:lnTo>
                  <a:lnTo>
                    <a:pt x="961" y="1356"/>
                  </a:lnTo>
                  <a:lnTo>
                    <a:pt x="969" y="1354"/>
                  </a:lnTo>
                  <a:lnTo>
                    <a:pt x="979" y="1352"/>
                  </a:lnTo>
                  <a:lnTo>
                    <a:pt x="989" y="1350"/>
                  </a:lnTo>
                  <a:lnTo>
                    <a:pt x="997" y="1348"/>
                  </a:lnTo>
                  <a:lnTo>
                    <a:pt x="1007" y="1346"/>
                  </a:lnTo>
                  <a:lnTo>
                    <a:pt x="1015" y="1342"/>
                  </a:lnTo>
                  <a:lnTo>
                    <a:pt x="1023" y="1340"/>
                  </a:lnTo>
                  <a:lnTo>
                    <a:pt x="1030" y="1336"/>
                  </a:lnTo>
                  <a:lnTo>
                    <a:pt x="1038" y="1334"/>
                  </a:lnTo>
                  <a:lnTo>
                    <a:pt x="1046" y="1330"/>
                  </a:lnTo>
                  <a:lnTo>
                    <a:pt x="1056" y="1329"/>
                  </a:lnTo>
                  <a:lnTo>
                    <a:pt x="1062" y="1323"/>
                  </a:lnTo>
                  <a:lnTo>
                    <a:pt x="1068" y="1319"/>
                  </a:lnTo>
                  <a:lnTo>
                    <a:pt x="1074" y="1317"/>
                  </a:lnTo>
                  <a:lnTo>
                    <a:pt x="1082" y="1313"/>
                  </a:lnTo>
                  <a:lnTo>
                    <a:pt x="1086" y="1311"/>
                  </a:lnTo>
                  <a:lnTo>
                    <a:pt x="1094" y="1307"/>
                  </a:lnTo>
                  <a:lnTo>
                    <a:pt x="1098" y="1305"/>
                  </a:lnTo>
                  <a:lnTo>
                    <a:pt x="1103" y="1301"/>
                  </a:lnTo>
                  <a:lnTo>
                    <a:pt x="1111" y="1295"/>
                  </a:lnTo>
                  <a:lnTo>
                    <a:pt x="1121" y="1291"/>
                  </a:lnTo>
                  <a:lnTo>
                    <a:pt x="1127" y="1285"/>
                  </a:lnTo>
                  <a:lnTo>
                    <a:pt x="1135" y="1281"/>
                  </a:lnTo>
                  <a:lnTo>
                    <a:pt x="1145" y="1271"/>
                  </a:lnTo>
                  <a:lnTo>
                    <a:pt x="1151" y="1263"/>
                  </a:lnTo>
                  <a:lnTo>
                    <a:pt x="1155" y="1254"/>
                  </a:lnTo>
                  <a:lnTo>
                    <a:pt x="1157" y="1246"/>
                  </a:lnTo>
                  <a:lnTo>
                    <a:pt x="1153" y="1236"/>
                  </a:lnTo>
                  <a:lnTo>
                    <a:pt x="1151" y="1226"/>
                  </a:lnTo>
                  <a:lnTo>
                    <a:pt x="1149" y="1220"/>
                  </a:lnTo>
                  <a:lnTo>
                    <a:pt x="1147" y="1212"/>
                  </a:lnTo>
                  <a:lnTo>
                    <a:pt x="1143" y="1206"/>
                  </a:lnTo>
                  <a:lnTo>
                    <a:pt x="1141" y="1202"/>
                  </a:lnTo>
                  <a:lnTo>
                    <a:pt x="1137" y="1192"/>
                  </a:lnTo>
                  <a:lnTo>
                    <a:pt x="1133" y="1186"/>
                  </a:lnTo>
                  <a:lnTo>
                    <a:pt x="1131" y="1179"/>
                  </a:lnTo>
                  <a:lnTo>
                    <a:pt x="1127" y="1171"/>
                  </a:lnTo>
                  <a:lnTo>
                    <a:pt x="1125" y="1161"/>
                  </a:lnTo>
                  <a:lnTo>
                    <a:pt x="1121" y="1151"/>
                  </a:lnTo>
                  <a:lnTo>
                    <a:pt x="1119" y="1141"/>
                  </a:lnTo>
                  <a:lnTo>
                    <a:pt x="1115" y="1131"/>
                  </a:lnTo>
                  <a:lnTo>
                    <a:pt x="1113" y="1125"/>
                  </a:lnTo>
                  <a:lnTo>
                    <a:pt x="1111" y="1119"/>
                  </a:lnTo>
                  <a:lnTo>
                    <a:pt x="1109" y="1113"/>
                  </a:lnTo>
                  <a:lnTo>
                    <a:pt x="1107" y="1105"/>
                  </a:lnTo>
                  <a:lnTo>
                    <a:pt x="1105" y="1100"/>
                  </a:lnTo>
                  <a:lnTo>
                    <a:pt x="1105" y="1094"/>
                  </a:lnTo>
                  <a:lnTo>
                    <a:pt x="1103" y="1086"/>
                  </a:lnTo>
                  <a:lnTo>
                    <a:pt x="1102" y="1080"/>
                  </a:lnTo>
                  <a:lnTo>
                    <a:pt x="1100" y="1074"/>
                  </a:lnTo>
                  <a:lnTo>
                    <a:pt x="1098" y="1066"/>
                  </a:lnTo>
                  <a:lnTo>
                    <a:pt x="1096" y="1058"/>
                  </a:lnTo>
                  <a:lnTo>
                    <a:pt x="1096" y="1052"/>
                  </a:lnTo>
                  <a:lnTo>
                    <a:pt x="1094" y="1046"/>
                  </a:lnTo>
                  <a:lnTo>
                    <a:pt x="1092" y="1038"/>
                  </a:lnTo>
                  <a:lnTo>
                    <a:pt x="1090" y="1032"/>
                  </a:lnTo>
                  <a:lnTo>
                    <a:pt x="1090" y="1025"/>
                  </a:lnTo>
                  <a:lnTo>
                    <a:pt x="1086" y="1017"/>
                  </a:lnTo>
                  <a:lnTo>
                    <a:pt x="1084" y="1011"/>
                  </a:lnTo>
                  <a:lnTo>
                    <a:pt x="1082" y="1003"/>
                  </a:lnTo>
                  <a:lnTo>
                    <a:pt x="1082" y="995"/>
                  </a:lnTo>
                  <a:lnTo>
                    <a:pt x="1080" y="989"/>
                  </a:lnTo>
                  <a:lnTo>
                    <a:pt x="1078" y="981"/>
                  </a:lnTo>
                  <a:lnTo>
                    <a:pt x="1076" y="973"/>
                  </a:lnTo>
                  <a:lnTo>
                    <a:pt x="1076" y="967"/>
                  </a:lnTo>
                  <a:lnTo>
                    <a:pt x="1074" y="959"/>
                  </a:lnTo>
                  <a:lnTo>
                    <a:pt x="1072" y="953"/>
                  </a:lnTo>
                  <a:lnTo>
                    <a:pt x="1070" y="946"/>
                  </a:lnTo>
                  <a:lnTo>
                    <a:pt x="1070" y="940"/>
                  </a:lnTo>
                  <a:lnTo>
                    <a:pt x="1066" y="932"/>
                  </a:lnTo>
                  <a:lnTo>
                    <a:pt x="1066" y="926"/>
                  </a:lnTo>
                  <a:lnTo>
                    <a:pt x="1064" y="920"/>
                  </a:lnTo>
                  <a:lnTo>
                    <a:pt x="1064" y="912"/>
                  </a:lnTo>
                  <a:lnTo>
                    <a:pt x="1062" y="906"/>
                  </a:lnTo>
                  <a:lnTo>
                    <a:pt x="1062" y="898"/>
                  </a:lnTo>
                  <a:lnTo>
                    <a:pt x="1060" y="890"/>
                  </a:lnTo>
                  <a:lnTo>
                    <a:pt x="1060" y="884"/>
                  </a:lnTo>
                  <a:lnTo>
                    <a:pt x="1058" y="878"/>
                  </a:lnTo>
                  <a:lnTo>
                    <a:pt x="1058" y="873"/>
                  </a:lnTo>
                  <a:lnTo>
                    <a:pt x="1056" y="867"/>
                  </a:lnTo>
                  <a:lnTo>
                    <a:pt x="1056" y="861"/>
                  </a:lnTo>
                  <a:lnTo>
                    <a:pt x="1056" y="855"/>
                  </a:lnTo>
                  <a:lnTo>
                    <a:pt x="1054" y="849"/>
                  </a:lnTo>
                  <a:lnTo>
                    <a:pt x="1054" y="843"/>
                  </a:lnTo>
                  <a:lnTo>
                    <a:pt x="1054" y="839"/>
                  </a:lnTo>
                  <a:lnTo>
                    <a:pt x="1054" y="827"/>
                  </a:lnTo>
                  <a:lnTo>
                    <a:pt x="1054" y="819"/>
                  </a:lnTo>
                  <a:lnTo>
                    <a:pt x="1054" y="809"/>
                  </a:lnTo>
                  <a:lnTo>
                    <a:pt x="1054" y="802"/>
                  </a:lnTo>
                  <a:lnTo>
                    <a:pt x="1054" y="794"/>
                  </a:lnTo>
                  <a:lnTo>
                    <a:pt x="1056" y="788"/>
                  </a:lnTo>
                  <a:lnTo>
                    <a:pt x="1058" y="778"/>
                  </a:lnTo>
                  <a:lnTo>
                    <a:pt x="1064" y="774"/>
                  </a:lnTo>
                  <a:lnTo>
                    <a:pt x="1068" y="772"/>
                  </a:lnTo>
                  <a:lnTo>
                    <a:pt x="1074" y="772"/>
                  </a:lnTo>
                  <a:lnTo>
                    <a:pt x="1078" y="772"/>
                  </a:lnTo>
                  <a:lnTo>
                    <a:pt x="1086" y="774"/>
                  </a:lnTo>
                  <a:lnTo>
                    <a:pt x="1094" y="776"/>
                  </a:lnTo>
                  <a:lnTo>
                    <a:pt x="1103" y="780"/>
                  </a:lnTo>
                  <a:lnTo>
                    <a:pt x="1107" y="782"/>
                  </a:lnTo>
                  <a:lnTo>
                    <a:pt x="1113" y="784"/>
                  </a:lnTo>
                  <a:lnTo>
                    <a:pt x="1119" y="786"/>
                  </a:lnTo>
                  <a:lnTo>
                    <a:pt x="1125" y="788"/>
                  </a:lnTo>
                  <a:lnTo>
                    <a:pt x="1131" y="792"/>
                  </a:lnTo>
                  <a:lnTo>
                    <a:pt x="1137" y="794"/>
                  </a:lnTo>
                  <a:lnTo>
                    <a:pt x="1143" y="796"/>
                  </a:lnTo>
                  <a:lnTo>
                    <a:pt x="1149" y="800"/>
                  </a:lnTo>
                  <a:lnTo>
                    <a:pt x="1155" y="802"/>
                  </a:lnTo>
                  <a:lnTo>
                    <a:pt x="1161" y="805"/>
                  </a:lnTo>
                  <a:lnTo>
                    <a:pt x="1167" y="807"/>
                  </a:lnTo>
                  <a:lnTo>
                    <a:pt x="1175" y="813"/>
                  </a:lnTo>
                  <a:lnTo>
                    <a:pt x="1180" y="815"/>
                  </a:lnTo>
                  <a:lnTo>
                    <a:pt x="1186" y="819"/>
                  </a:lnTo>
                  <a:lnTo>
                    <a:pt x="1192" y="821"/>
                  </a:lnTo>
                  <a:lnTo>
                    <a:pt x="1200" y="825"/>
                  </a:lnTo>
                  <a:lnTo>
                    <a:pt x="1206" y="829"/>
                  </a:lnTo>
                  <a:lnTo>
                    <a:pt x="1214" y="833"/>
                  </a:lnTo>
                  <a:lnTo>
                    <a:pt x="1220" y="837"/>
                  </a:lnTo>
                  <a:lnTo>
                    <a:pt x="1228" y="841"/>
                  </a:lnTo>
                  <a:lnTo>
                    <a:pt x="1234" y="845"/>
                  </a:lnTo>
                  <a:lnTo>
                    <a:pt x="1240" y="847"/>
                  </a:lnTo>
                  <a:lnTo>
                    <a:pt x="1248" y="851"/>
                  </a:lnTo>
                  <a:lnTo>
                    <a:pt x="1254" y="857"/>
                  </a:lnTo>
                  <a:lnTo>
                    <a:pt x="1259" y="859"/>
                  </a:lnTo>
                  <a:lnTo>
                    <a:pt x="1267" y="863"/>
                  </a:lnTo>
                  <a:lnTo>
                    <a:pt x="1273" y="867"/>
                  </a:lnTo>
                  <a:lnTo>
                    <a:pt x="1279" y="871"/>
                  </a:lnTo>
                  <a:lnTo>
                    <a:pt x="1283" y="875"/>
                  </a:lnTo>
                  <a:lnTo>
                    <a:pt x="1291" y="877"/>
                  </a:lnTo>
                  <a:lnTo>
                    <a:pt x="1297" y="880"/>
                  </a:lnTo>
                  <a:lnTo>
                    <a:pt x="1303" y="882"/>
                  </a:lnTo>
                  <a:lnTo>
                    <a:pt x="1313" y="888"/>
                  </a:lnTo>
                  <a:lnTo>
                    <a:pt x="1323" y="896"/>
                  </a:lnTo>
                  <a:lnTo>
                    <a:pt x="1332" y="900"/>
                  </a:lnTo>
                  <a:lnTo>
                    <a:pt x="1340" y="906"/>
                  </a:lnTo>
                  <a:lnTo>
                    <a:pt x="1346" y="910"/>
                  </a:lnTo>
                  <a:lnTo>
                    <a:pt x="1354" y="914"/>
                  </a:lnTo>
                  <a:lnTo>
                    <a:pt x="1362" y="920"/>
                  </a:lnTo>
                  <a:lnTo>
                    <a:pt x="1366" y="922"/>
                  </a:lnTo>
                  <a:close/>
                </a:path>
              </a:pathLst>
            </a:custGeom>
            <a:solidFill>
              <a:srgbClr val="FFE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1" name="Google Shape;1271;p116"/>
            <p:cNvSpPr/>
            <p:nvPr/>
          </p:nvSpPr>
          <p:spPr>
            <a:xfrm>
              <a:off x="2329667" y="2636637"/>
              <a:ext cx="2456620" cy="2347757"/>
            </a:xfrm>
            <a:custGeom>
              <a:rect b="b" l="l" r="r" t="t"/>
              <a:pathLst>
                <a:path extrusionOk="0" h="1143" w="1196">
                  <a:moveTo>
                    <a:pt x="648" y="113"/>
                  </a:moveTo>
                  <a:lnTo>
                    <a:pt x="642" y="113"/>
                  </a:lnTo>
                  <a:lnTo>
                    <a:pt x="638" y="111"/>
                  </a:lnTo>
                  <a:lnTo>
                    <a:pt x="632" y="111"/>
                  </a:lnTo>
                  <a:lnTo>
                    <a:pt x="626" y="111"/>
                  </a:lnTo>
                  <a:lnTo>
                    <a:pt x="618" y="109"/>
                  </a:lnTo>
                  <a:lnTo>
                    <a:pt x="610" y="109"/>
                  </a:lnTo>
                  <a:lnTo>
                    <a:pt x="602" y="109"/>
                  </a:lnTo>
                  <a:lnTo>
                    <a:pt x="594" y="109"/>
                  </a:lnTo>
                  <a:lnTo>
                    <a:pt x="586" y="107"/>
                  </a:lnTo>
                  <a:lnTo>
                    <a:pt x="577" y="107"/>
                  </a:lnTo>
                  <a:lnTo>
                    <a:pt x="567" y="107"/>
                  </a:lnTo>
                  <a:lnTo>
                    <a:pt x="559" y="107"/>
                  </a:lnTo>
                  <a:lnTo>
                    <a:pt x="549" y="105"/>
                  </a:lnTo>
                  <a:lnTo>
                    <a:pt x="539" y="105"/>
                  </a:lnTo>
                  <a:lnTo>
                    <a:pt x="529" y="105"/>
                  </a:lnTo>
                  <a:lnTo>
                    <a:pt x="521" y="105"/>
                  </a:lnTo>
                  <a:lnTo>
                    <a:pt x="509" y="103"/>
                  </a:lnTo>
                  <a:lnTo>
                    <a:pt x="502" y="103"/>
                  </a:lnTo>
                  <a:lnTo>
                    <a:pt x="492" y="103"/>
                  </a:lnTo>
                  <a:lnTo>
                    <a:pt x="482" y="103"/>
                  </a:lnTo>
                  <a:lnTo>
                    <a:pt x="474" y="103"/>
                  </a:lnTo>
                  <a:lnTo>
                    <a:pt x="464" y="105"/>
                  </a:lnTo>
                  <a:lnTo>
                    <a:pt x="454" y="105"/>
                  </a:lnTo>
                  <a:lnTo>
                    <a:pt x="446" y="107"/>
                  </a:lnTo>
                  <a:lnTo>
                    <a:pt x="438" y="107"/>
                  </a:lnTo>
                  <a:lnTo>
                    <a:pt x="430" y="109"/>
                  </a:lnTo>
                  <a:lnTo>
                    <a:pt x="423" y="109"/>
                  </a:lnTo>
                  <a:lnTo>
                    <a:pt x="417" y="113"/>
                  </a:lnTo>
                  <a:lnTo>
                    <a:pt x="411" y="115"/>
                  </a:lnTo>
                  <a:lnTo>
                    <a:pt x="405" y="117"/>
                  </a:lnTo>
                  <a:lnTo>
                    <a:pt x="401" y="121"/>
                  </a:lnTo>
                  <a:lnTo>
                    <a:pt x="397" y="125"/>
                  </a:lnTo>
                  <a:lnTo>
                    <a:pt x="391" y="131"/>
                  </a:lnTo>
                  <a:lnTo>
                    <a:pt x="387" y="138"/>
                  </a:lnTo>
                  <a:lnTo>
                    <a:pt x="385" y="144"/>
                  </a:lnTo>
                  <a:lnTo>
                    <a:pt x="385" y="152"/>
                  </a:lnTo>
                  <a:lnTo>
                    <a:pt x="387" y="158"/>
                  </a:lnTo>
                  <a:lnTo>
                    <a:pt x="391" y="164"/>
                  </a:lnTo>
                  <a:lnTo>
                    <a:pt x="393" y="170"/>
                  </a:lnTo>
                  <a:lnTo>
                    <a:pt x="399" y="176"/>
                  </a:lnTo>
                  <a:lnTo>
                    <a:pt x="405" y="184"/>
                  </a:lnTo>
                  <a:lnTo>
                    <a:pt x="411" y="192"/>
                  </a:lnTo>
                  <a:lnTo>
                    <a:pt x="411" y="194"/>
                  </a:lnTo>
                  <a:lnTo>
                    <a:pt x="405" y="192"/>
                  </a:lnTo>
                  <a:lnTo>
                    <a:pt x="399" y="192"/>
                  </a:lnTo>
                  <a:lnTo>
                    <a:pt x="391" y="190"/>
                  </a:lnTo>
                  <a:lnTo>
                    <a:pt x="385" y="186"/>
                  </a:lnTo>
                  <a:lnTo>
                    <a:pt x="379" y="182"/>
                  </a:lnTo>
                  <a:lnTo>
                    <a:pt x="373" y="180"/>
                  </a:lnTo>
                  <a:lnTo>
                    <a:pt x="365" y="174"/>
                  </a:lnTo>
                  <a:lnTo>
                    <a:pt x="355" y="168"/>
                  </a:lnTo>
                  <a:lnTo>
                    <a:pt x="348" y="162"/>
                  </a:lnTo>
                  <a:lnTo>
                    <a:pt x="340" y="160"/>
                  </a:lnTo>
                  <a:lnTo>
                    <a:pt x="334" y="158"/>
                  </a:lnTo>
                  <a:lnTo>
                    <a:pt x="330" y="160"/>
                  </a:lnTo>
                  <a:lnTo>
                    <a:pt x="324" y="160"/>
                  </a:lnTo>
                  <a:lnTo>
                    <a:pt x="320" y="164"/>
                  </a:lnTo>
                  <a:lnTo>
                    <a:pt x="310" y="166"/>
                  </a:lnTo>
                  <a:lnTo>
                    <a:pt x="300" y="170"/>
                  </a:lnTo>
                  <a:lnTo>
                    <a:pt x="290" y="176"/>
                  </a:lnTo>
                  <a:lnTo>
                    <a:pt x="280" y="182"/>
                  </a:lnTo>
                  <a:lnTo>
                    <a:pt x="275" y="184"/>
                  </a:lnTo>
                  <a:lnTo>
                    <a:pt x="267" y="188"/>
                  </a:lnTo>
                  <a:lnTo>
                    <a:pt x="261" y="192"/>
                  </a:lnTo>
                  <a:lnTo>
                    <a:pt x="255" y="196"/>
                  </a:lnTo>
                  <a:lnTo>
                    <a:pt x="249" y="198"/>
                  </a:lnTo>
                  <a:lnTo>
                    <a:pt x="243" y="202"/>
                  </a:lnTo>
                  <a:lnTo>
                    <a:pt x="237" y="206"/>
                  </a:lnTo>
                  <a:lnTo>
                    <a:pt x="231" y="211"/>
                  </a:lnTo>
                  <a:lnTo>
                    <a:pt x="225" y="213"/>
                  </a:lnTo>
                  <a:lnTo>
                    <a:pt x="219" y="217"/>
                  </a:lnTo>
                  <a:lnTo>
                    <a:pt x="213" y="221"/>
                  </a:lnTo>
                  <a:lnTo>
                    <a:pt x="209" y="225"/>
                  </a:lnTo>
                  <a:lnTo>
                    <a:pt x="198" y="235"/>
                  </a:lnTo>
                  <a:lnTo>
                    <a:pt x="190" y="243"/>
                  </a:lnTo>
                  <a:lnTo>
                    <a:pt x="182" y="251"/>
                  </a:lnTo>
                  <a:lnTo>
                    <a:pt x="176" y="259"/>
                  </a:lnTo>
                  <a:lnTo>
                    <a:pt x="172" y="267"/>
                  </a:lnTo>
                  <a:lnTo>
                    <a:pt x="172" y="277"/>
                  </a:lnTo>
                  <a:lnTo>
                    <a:pt x="172" y="281"/>
                  </a:lnTo>
                  <a:lnTo>
                    <a:pt x="170" y="286"/>
                  </a:lnTo>
                  <a:lnTo>
                    <a:pt x="170" y="292"/>
                  </a:lnTo>
                  <a:lnTo>
                    <a:pt x="170" y="298"/>
                  </a:lnTo>
                  <a:lnTo>
                    <a:pt x="166" y="308"/>
                  </a:lnTo>
                  <a:lnTo>
                    <a:pt x="164" y="318"/>
                  </a:lnTo>
                  <a:lnTo>
                    <a:pt x="158" y="324"/>
                  </a:lnTo>
                  <a:lnTo>
                    <a:pt x="152" y="332"/>
                  </a:lnTo>
                  <a:lnTo>
                    <a:pt x="148" y="334"/>
                  </a:lnTo>
                  <a:lnTo>
                    <a:pt x="144" y="336"/>
                  </a:lnTo>
                  <a:lnTo>
                    <a:pt x="138" y="340"/>
                  </a:lnTo>
                  <a:lnTo>
                    <a:pt x="134" y="344"/>
                  </a:lnTo>
                  <a:lnTo>
                    <a:pt x="126" y="344"/>
                  </a:lnTo>
                  <a:lnTo>
                    <a:pt x="121" y="346"/>
                  </a:lnTo>
                  <a:lnTo>
                    <a:pt x="115" y="350"/>
                  </a:lnTo>
                  <a:lnTo>
                    <a:pt x="109" y="352"/>
                  </a:lnTo>
                  <a:lnTo>
                    <a:pt x="103" y="356"/>
                  </a:lnTo>
                  <a:lnTo>
                    <a:pt x="97" y="359"/>
                  </a:lnTo>
                  <a:lnTo>
                    <a:pt x="91" y="363"/>
                  </a:lnTo>
                  <a:lnTo>
                    <a:pt x="87" y="369"/>
                  </a:lnTo>
                  <a:lnTo>
                    <a:pt x="81" y="373"/>
                  </a:lnTo>
                  <a:lnTo>
                    <a:pt x="77" y="377"/>
                  </a:lnTo>
                  <a:lnTo>
                    <a:pt x="73" y="385"/>
                  </a:lnTo>
                  <a:lnTo>
                    <a:pt x="71" y="391"/>
                  </a:lnTo>
                  <a:lnTo>
                    <a:pt x="69" y="397"/>
                  </a:lnTo>
                  <a:lnTo>
                    <a:pt x="71" y="403"/>
                  </a:lnTo>
                  <a:lnTo>
                    <a:pt x="71" y="411"/>
                  </a:lnTo>
                  <a:lnTo>
                    <a:pt x="75" y="419"/>
                  </a:lnTo>
                  <a:lnTo>
                    <a:pt x="81" y="425"/>
                  </a:lnTo>
                  <a:lnTo>
                    <a:pt x="87" y="431"/>
                  </a:lnTo>
                  <a:lnTo>
                    <a:pt x="93" y="434"/>
                  </a:lnTo>
                  <a:lnTo>
                    <a:pt x="101" y="438"/>
                  </a:lnTo>
                  <a:lnTo>
                    <a:pt x="109" y="440"/>
                  </a:lnTo>
                  <a:lnTo>
                    <a:pt x="117" y="442"/>
                  </a:lnTo>
                  <a:lnTo>
                    <a:pt x="125" y="444"/>
                  </a:lnTo>
                  <a:lnTo>
                    <a:pt x="132" y="446"/>
                  </a:lnTo>
                  <a:lnTo>
                    <a:pt x="138" y="448"/>
                  </a:lnTo>
                  <a:lnTo>
                    <a:pt x="146" y="450"/>
                  </a:lnTo>
                  <a:lnTo>
                    <a:pt x="150" y="452"/>
                  </a:lnTo>
                  <a:lnTo>
                    <a:pt x="154" y="454"/>
                  </a:lnTo>
                  <a:lnTo>
                    <a:pt x="154" y="458"/>
                  </a:lnTo>
                  <a:lnTo>
                    <a:pt x="154" y="462"/>
                  </a:lnTo>
                  <a:lnTo>
                    <a:pt x="150" y="468"/>
                  </a:lnTo>
                  <a:lnTo>
                    <a:pt x="146" y="476"/>
                  </a:lnTo>
                  <a:lnTo>
                    <a:pt x="136" y="480"/>
                  </a:lnTo>
                  <a:lnTo>
                    <a:pt x="128" y="486"/>
                  </a:lnTo>
                  <a:lnTo>
                    <a:pt x="119" y="488"/>
                  </a:lnTo>
                  <a:lnTo>
                    <a:pt x="109" y="490"/>
                  </a:lnTo>
                  <a:lnTo>
                    <a:pt x="99" y="490"/>
                  </a:lnTo>
                  <a:lnTo>
                    <a:pt x="89" y="492"/>
                  </a:lnTo>
                  <a:lnTo>
                    <a:pt x="77" y="492"/>
                  </a:lnTo>
                  <a:lnTo>
                    <a:pt x="67" y="492"/>
                  </a:lnTo>
                  <a:lnTo>
                    <a:pt x="57" y="492"/>
                  </a:lnTo>
                  <a:lnTo>
                    <a:pt x="48" y="494"/>
                  </a:lnTo>
                  <a:lnTo>
                    <a:pt x="38" y="498"/>
                  </a:lnTo>
                  <a:lnTo>
                    <a:pt x="30" y="504"/>
                  </a:lnTo>
                  <a:lnTo>
                    <a:pt x="22" y="510"/>
                  </a:lnTo>
                  <a:lnTo>
                    <a:pt x="16" y="519"/>
                  </a:lnTo>
                  <a:lnTo>
                    <a:pt x="12" y="525"/>
                  </a:lnTo>
                  <a:lnTo>
                    <a:pt x="10" y="533"/>
                  </a:lnTo>
                  <a:lnTo>
                    <a:pt x="8" y="539"/>
                  </a:lnTo>
                  <a:lnTo>
                    <a:pt x="6" y="549"/>
                  </a:lnTo>
                  <a:lnTo>
                    <a:pt x="4" y="557"/>
                  </a:lnTo>
                  <a:lnTo>
                    <a:pt x="2" y="563"/>
                  </a:lnTo>
                  <a:lnTo>
                    <a:pt x="0" y="571"/>
                  </a:lnTo>
                  <a:lnTo>
                    <a:pt x="0" y="579"/>
                  </a:lnTo>
                  <a:lnTo>
                    <a:pt x="0" y="585"/>
                  </a:lnTo>
                  <a:lnTo>
                    <a:pt x="0" y="592"/>
                  </a:lnTo>
                  <a:lnTo>
                    <a:pt x="0" y="598"/>
                  </a:lnTo>
                  <a:lnTo>
                    <a:pt x="0" y="606"/>
                  </a:lnTo>
                  <a:lnTo>
                    <a:pt x="0" y="616"/>
                  </a:lnTo>
                  <a:lnTo>
                    <a:pt x="0" y="628"/>
                  </a:lnTo>
                  <a:lnTo>
                    <a:pt x="2" y="638"/>
                  </a:lnTo>
                  <a:lnTo>
                    <a:pt x="6" y="648"/>
                  </a:lnTo>
                  <a:lnTo>
                    <a:pt x="8" y="654"/>
                  </a:lnTo>
                  <a:lnTo>
                    <a:pt x="12" y="663"/>
                  </a:lnTo>
                  <a:lnTo>
                    <a:pt x="16" y="669"/>
                  </a:lnTo>
                  <a:lnTo>
                    <a:pt x="20" y="679"/>
                  </a:lnTo>
                  <a:lnTo>
                    <a:pt x="24" y="685"/>
                  </a:lnTo>
                  <a:lnTo>
                    <a:pt x="28" y="691"/>
                  </a:lnTo>
                  <a:lnTo>
                    <a:pt x="34" y="699"/>
                  </a:lnTo>
                  <a:lnTo>
                    <a:pt x="40" y="707"/>
                  </a:lnTo>
                  <a:lnTo>
                    <a:pt x="44" y="711"/>
                  </a:lnTo>
                  <a:lnTo>
                    <a:pt x="48" y="717"/>
                  </a:lnTo>
                  <a:lnTo>
                    <a:pt x="51" y="719"/>
                  </a:lnTo>
                  <a:lnTo>
                    <a:pt x="55" y="725"/>
                  </a:lnTo>
                  <a:lnTo>
                    <a:pt x="57" y="729"/>
                  </a:lnTo>
                  <a:lnTo>
                    <a:pt x="61" y="735"/>
                  </a:lnTo>
                  <a:lnTo>
                    <a:pt x="63" y="740"/>
                  </a:lnTo>
                  <a:lnTo>
                    <a:pt x="65" y="750"/>
                  </a:lnTo>
                  <a:lnTo>
                    <a:pt x="67" y="756"/>
                  </a:lnTo>
                  <a:lnTo>
                    <a:pt x="69" y="764"/>
                  </a:lnTo>
                  <a:lnTo>
                    <a:pt x="69" y="768"/>
                  </a:lnTo>
                  <a:lnTo>
                    <a:pt x="71" y="774"/>
                  </a:lnTo>
                  <a:lnTo>
                    <a:pt x="71" y="780"/>
                  </a:lnTo>
                  <a:lnTo>
                    <a:pt x="73" y="786"/>
                  </a:lnTo>
                  <a:lnTo>
                    <a:pt x="73" y="792"/>
                  </a:lnTo>
                  <a:lnTo>
                    <a:pt x="75" y="798"/>
                  </a:lnTo>
                  <a:lnTo>
                    <a:pt x="77" y="804"/>
                  </a:lnTo>
                  <a:lnTo>
                    <a:pt x="81" y="811"/>
                  </a:lnTo>
                  <a:lnTo>
                    <a:pt x="83" y="819"/>
                  </a:lnTo>
                  <a:lnTo>
                    <a:pt x="85" y="827"/>
                  </a:lnTo>
                  <a:lnTo>
                    <a:pt x="89" y="835"/>
                  </a:lnTo>
                  <a:lnTo>
                    <a:pt x="93" y="843"/>
                  </a:lnTo>
                  <a:lnTo>
                    <a:pt x="97" y="851"/>
                  </a:lnTo>
                  <a:lnTo>
                    <a:pt x="99" y="859"/>
                  </a:lnTo>
                  <a:lnTo>
                    <a:pt x="103" y="867"/>
                  </a:lnTo>
                  <a:lnTo>
                    <a:pt x="109" y="877"/>
                  </a:lnTo>
                  <a:lnTo>
                    <a:pt x="113" y="885"/>
                  </a:lnTo>
                  <a:lnTo>
                    <a:pt x="117" y="892"/>
                  </a:lnTo>
                  <a:lnTo>
                    <a:pt x="123" y="900"/>
                  </a:lnTo>
                  <a:lnTo>
                    <a:pt x="126" y="908"/>
                  </a:lnTo>
                  <a:lnTo>
                    <a:pt x="130" y="916"/>
                  </a:lnTo>
                  <a:lnTo>
                    <a:pt x="136" y="924"/>
                  </a:lnTo>
                  <a:lnTo>
                    <a:pt x="140" y="930"/>
                  </a:lnTo>
                  <a:lnTo>
                    <a:pt x="146" y="938"/>
                  </a:lnTo>
                  <a:lnTo>
                    <a:pt x="150" y="944"/>
                  </a:lnTo>
                  <a:lnTo>
                    <a:pt x="154" y="950"/>
                  </a:lnTo>
                  <a:lnTo>
                    <a:pt x="158" y="954"/>
                  </a:lnTo>
                  <a:lnTo>
                    <a:pt x="164" y="962"/>
                  </a:lnTo>
                  <a:lnTo>
                    <a:pt x="172" y="969"/>
                  </a:lnTo>
                  <a:lnTo>
                    <a:pt x="182" y="975"/>
                  </a:lnTo>
                  <a:lnTo>
                    <a:pt x="190" y="979"/>
                  </a:lnTo>
                  <a:lnTo>
                    <a:pt x="198" y="981"/>
                  </a:lnTo>
                  <a:lnTo>
                    <a:pt x="203" y="979"/>
                  </a:lnTo>
                  <a:lnTo>
                    <a:pt x="211" y="979"/>
                  </a:lnTo>
                  <a:lnTo>
                    <a:pt x="217" y="975"/>
                  </a:lnTo>
                  <a:lnTo>
                    <a:pt x="225" y="975"/>
                  </a:lnTo>
                  <a:lnTo>
                    <a:pt x="233" y="973"/>
                  </a:lnTo>
                  <a:lnTo>
                    <a:pt x="241" y="971"/>
                  </a:lnTo>
                  <a:lnTo>
                    <a:pt x="249" y="969"/>
                  </a:lnTo>
                  <a:lnTo>
                    <a:pt x="259" y="969"/>
                  </a:lnTo>
                  <a:lnTo>
                    <a:pt x="267" y="967"/>
                  </a:lnTo>
                  <a:lnTo>
                    <a:pt x="275" y="967"/>
                  </a:lnTo>
                  <a:lnTo>
                    <a:pt x="284" y="967"/>
                  </a:lnTo>
                  <a:lnTo>
                    <a:pt x="292" y="969"/>
                  </a:lnTo>
                  <a:lnTo>
                    <a:pt x="302" y="971"/>
                  </a:lnTo>
                  <a:lnTo>
                    <a:pt x="312" y="973"/>
                  </a:lnTo>
                  <a:lnTo>
                    <a:pt x="322" y="979"/>
                  </a:lnTo>
                  <a:lnTo>
                    <a:pt x="330" y="985"/>
                  </a:lnTo>
                  <a:lnTo>
                    <a:pt x="338" y="991"/>
                  </a:lnTo>
                  <a:lnTo>
                    <a:pt x="346" y="999"/>
                  </a:lnTo>
                  <a:lnTo>
                    <a:pt x="353" y="1007"/>
                  </a:lnTo>
                  <a:lnTo>
                    <a:pt x="363" y="1015"/>
                  </a:lnTo>
                  <a:lnTo>
                    <a:pt x="369" y="1025"/>
                  </a:lnTo>
                  <a:lnTo>
                    <a:pt x="377" y="1033"/>
                  </a:lnTo>
                  <a:lnTo>
                    <a:pt x="387" y="1042"/>
                  </a:lnTo>
                  <a:lnTo>
                    <a:pt x="397" y="1052"/>
                  </a:lnTo>
                  <a:lnTo>
                    <a:pt x="407" y="1060"/>
                  </a:lnTo>
                  <a:lnTo>
                    <a:pt x="417" y="1070"/>
                  </a:lnTo>
                  <a:lnTo>
                    <a:pt x="423" y="1074"/>
                  </a:lnTo>
                  <a:lnTo>
                    <a:pt x="430" y="1078"/>
                  </a:lnTo>
                  <a:lnTo>
                    <a:pt x="436" y="1082"/>
                  </a:lnTo>
                  <a:lnTo>
                    <a:pt x="442" y="1088"/>
                  </a:lnTo>
                  <a:lnTo>
                    <a:pt x="450" y="1092"/>
                  </a:lnTo>
                  <a:lnTo>
                    <a:pt x="456" y="1096"/>
                  </a:lnTo>
                  <a:lnTo>
                    <a:pt x="462" y="1100"/>
                  </a:lnTo>
                  <a:lnTo>
                    <a:pt x="472" y="1104"/>
                  </a:lnTo>
                  <a:lnTo>
                    <a:pt x="480" y="1108"/>
                  </a:lnTo>
                  <a:lnTo>
                    <a:pt x="488" y="1113"/>
                  </a:lnTo>
                  <a:lnTo>
                    <a:pt x="498" y="1115"/>
                  </a:lnTo>
                  <a:lnTo>
                    <a:pt x="507" y="1121"/>
                  </a:lnTo>
                  <a:lnTo>
                    <a:pt x="515" y="1123"/>
                  </a:lnTo>
                  <a:lnTo>
                    <a:pt x="523" y="1125"/>
                  </a:lnTo>
                  <a:lnTo>
                    <a:pt x="531" y="1127"/>
                  </a:lnTo>
                  <a:lnTo>
                    <a:pt x="541" y="1131"/>
                  </a:lnTo>
                  <a:lnTo>
                    <a:pt x="547" y="1131"/>
                  </a:lnTo>
                  <a:lnTo>
                    <a:pt x="555" y="1133"/>
                  </a:lnTo>
                  <a:lnTo>
                    <a:pt x="563" y="1135"/>
                  </a:lnTo>
                  <a:lnTo>
                    <a:pt x="569" y="1137"/>
                  </a:lnTo>
                  <a:lnTo>
                    <a:pt x="575" y="1139"/>
                  </a:lnTo>
                  <a:lnTo>
                    <a:pt x="580" y="1139"/>
                  </a:lnTo>
                  <a:lnTo>
                    <a:pt x="586" y="1141"/>
                  </a:lnTo>
                  <a:lnTo>
                    <a:pt x="592" y="1141"/>
                  </a:lnTo>
                  <a:lnTo>
                    <a:pt x="598" y="1141"/>
                  </a:lnTo>
                  <a:lnTo>
                    <a:pt x="604" y="1141"/>
                  </a:lnTo>
                  <a:lnTo>
                    <a:pt x="610" y="1141"/>
                  </a:lnTo>
                  <a:lnTo>
                    <a:pt x="616" y="1143"/>
                  </a:lnTo>
                  <a:lnTo>
                    <a:pt x="628" y="1141"/>
                  </a:lnTo>
                  <a:lnTo>
                    <a:pt x="638" y="1141"/>
                  </a:lnTo>
                  <a:lnTo>
                    <a:pt x="644" y="1141"/>
                  </a:lnTo>
                  <a:lnTo>
                    <a:pt x="652" y="1141"/>
                  </a:lnTo>
                  <a:lnTo>
                    <a:pt x="657" y="1139"/>
                  </a:lnTo>
                  <a:lnTo>
                    <a:pt x="663" y="1139"/>
                  </a:lnTo>
                  <a:lnTo>
                    <a:pt x="671" y="1139"/>
                  </a:lnTo>
                  <a:lnTo>
                    <a:pt x="677" y="1139"/>
                  </a:lnTo>
                  <a:lnTo>
                    <a:pt x="683" y="1137"/>
                  </a:lnTo>
                  <a:lnTo>
                    <a:pt x="693" y="1137"/>
                  </a:lnTo>
                  <a:lnTo>
                    <a:pt x="699" y="1137"/>
                  </a:lnTo>
                  <a:lnTo>
                    <a:pt x="707" y="1137"/>
                  </a:lnTo>
                  <a:lnTo>
                    <a:pt x="717" y="1137"/>
                  </a:lnTo>
                  <a:lnTo>
                    <a:pt x="727" y="1137"/>
                  </a:lnTo>
                  <a:lnTo>
                    <a:pt x="734" y="1137"/>
                  </a:lnTo>
                  <a:lnTo>
                    <a:pt x="744" y="1135"/>
                  </a:lnTo>
                  <a:lnTo>
                    <a:pt x="752" y="1135"/>
                  </a:lnTo>
                  <a:lnTo>
                    <a:pt x="760" y="1133"/>
                  </a:lnTo>
                  <a:lnTo>
                    <a:pt x="766" y="1131"/>
                  </a:lnTo>
                  <a:lnTo>
                    <a:pt x="774" y="1129"/>
                  </a:lnTo>
                  <a:lnTo>
                    <a:pt x="780" y="1127"/>
                  </a:lnTo>
                  <a:lnTo>
                    <a:pt x="788" y="1125"/>
                  </a:lnTo>
                  <a:lnTo>
                    <a:pt x="792" y="1123"/>
                  </a:lnTo>
                  <a:lnTo>
                    <a:pt x="798" y="1121"/>
                  </a:lnTo>
                  <a:lnTo>
                    <a:pt x="804" y="1117"/>
                  </a:lnTo>
                  <a:lnTo>
                    <a:pt x="807" y="1115"/>
                  </a:lnTo>
                  <a:lnTo>
                    <a:pt x="815" y="1112"/>
                  </a:lnTo>
                  <a:lnTo>
                    <a:pt x="823" y="1106"/>
                  </a:lnTo>
                  <a:lnTo>
                    <a:pt x="829" y="1100"/>
                  </a:lnTo>
                  <a:lnTo>
                    <a:pt x="833" y="1094"/>
                  </a:lnTo>
                  <a:lnTo>
                    <a:pt x="835" y="1090"/>
                  </a:lnTo>
                  <a:lnTo>
                    <a:pt x="839" y="1086"/>
                  </a:lnTo>
                  <a:lnTo>
                    <a:pt x="843" y="1080"/>
                  </a:lnTo>
                  <a:lnTo>
                    <a:pt x="845" y="1078"/>
                  </a:lnTo>
                  <a:lnTo>
                    <a:pt x="521" y="701"/>
                  </a:lnTo>
                  <a:lnTo>
                    <a:pt x="1196" y="243"/>
                  </a:lnTo>
                  <a:lnTo>
                    <a:pt x="1194" y="241"/>
                  </a:lnTo>
                  <a:lnTo>
                    <a:pt x="1194" y="237"/>
                  </a:lnTo>
                  <a:lnTo>
                    <a:pt x="1192" y="227"/>
                  </a:lnTo>
                  <a:lnTo>
                    <a:pt x="1192" y="217"/>
                  </a:lnTo>
                  <a:lnTo>
                    <a:pt x="1192" y="211"/>
                  </a:lnTo>
                  <a:lnTo>
                    <a:pt x="1190" y="204"/>
                  </a:lnTo>
                  <a:lnTo>
                    <a:pt x="1190" y="198"/>
                  </a:lnTo>
                  <a:lnTo>
                    <a:pt x="1190" y="190"/>
                  </a:lnTo>
                  <a:lnTo>
                    <a:pt x="1188" y="182"/>
                  </a:lnTo>
                  <a:lnTo>
                    <a:pt x="1188" y="174"/>
                  </a:lnTo>
                  <a:lnTo>
                    <a:pt x="1186" y="166"/>
                  </a:lnTo>
                  <a:lnTo>
                    <a:pt x="1186" y="158"/>
                  </a:lnTo>
                  <a:lnTo>
                    <a:pt x="1184" y="150"/>
                  </a:lnTo>
                  <a:lnTo>
                    <a:pt x="1184" y="140"/>
                  </a:lnTo>
                  <a:lnTo>
                    <a:pt x="1183" y="133"/>
                  </a:lnTo>
                  <a:lnTo>
                    <a:pt x="1181" y="125"/>
                  </a:lnTo>
                  <a:lnTo>
                    <a:pt x="1179" y="117"/>
                  </a:lnTo>
                  <a:lnTo>
                    <a:pt x="1177" y="109"/>
                  </a:lnTo>
                  <a:lnTo>
                    <a:pt x="1175" y="99"/>
                  </a:lnTo>
                  <a:lnTo>
                    <a:pt x="1175" y="93"/>
                  </a:lnTo>
                  <a:lnTo>
                    <a:pt x="1171" y="85"/>
                  </a:lnTo>
                  <a:lnTo>
                    <a:pt x="1169" y="77"/>
                  </a:lnTo>
                  <a:lnTo>
                    <a:pt x="1167" y="71"/>
                  </a:lnTo>
                  <a:lnTo>
                    <a:pt x="1165" y="65"/>
                  </a:lnTo>
                  <a:lnTo>
                    <a:pt x="1161" y="59"/>
                  </a:lnTo>
                  <a:lnTo>
                    <a:pt x="1159" y="54"/>
                  </a:lnTo>
                  <a:lnTo>
                    <a:pt x="1157" y="50"/>
                  </a:lnTo>
                  <a:lnTo>
                    <a:pt x="1155" y="48"/>
                  </a:lnTo>
                  <a:lnTo>
                    <a:pt x="1149" y="44"/>
                  </a:lnTo>
                  <a:lnTo>
                    <a:pt x="1145" y="38"/>
                  </a:lnTo>
                  <a:lnTo>
                    <a:pt x="1139" y="34"/>
                  </a:lnTo>
                  <a:lnTo>
                    <a:pt x="1133" y="32"/>
                  </a:lnTo>
                  <a:lnTo>
                    <a:pt x="1125" y="28"/>
                  </a:lnTo>
                  <a:lnTo>
                    <a:pt x="1117" y="26"/>
                  </a:lnTo>
                  <a:lnTo>
                    <a:pt x="1109" y="22"/>
                  </a:lnTo>
                  <a:lnTo>
                    <a:pt x="1100" y="20"/>
                  </a:lnTo>
                  <a:lnTo>
                    <a:pt x="1090" y="18"/>
                  </a:lnTo>
                  <a:lnTo>
                    <a:pt x="1080" y="14"/>
                  </a:lnTo>
                  <a:lnTo>
                    <a:pt x="1070" y="10"/>
                  </a:lnTo>
                  <a:lnTo>
                    <a:pt x="1058" y="10"/>
                  </a:lnTo>
                  <a:lnTo>
                    <a:pt x="1052" y="8"/>
                  </a:lnTo>
                  <a:lnTo>
                    <a:pt x="1048" y="6"/>
                  </a:lnTo>
                  <a:lnTo>
                    <a:pt x="1042" y="6"/>
                  </a:lnTo>
                  <a:lnTo>
                    <a:pt x="1036" y="6"/>
                  </a:lnTo>
                  <a:lnTo>
                    <a:pt x="1031" y="4"/>
                  </a:lnTo>
                  <a:lnTo>
                    <a:pt x="1025" y="4"/>
                  </a:lnTo>
                  <a:lnTo>
                    <a:pt x="1019" y="4"/>
                  </a:lnTo>
                  <a:lnTo>
                    <a:pt x="1013" y="4"/>
                  </a:lnTo>
                  <a:lnTo>
                    <a:pt x="1007" y="2"/>
                  </a:lnTo>
                  <a:lnTo>
                    <a:pt x="1001" y="2"/>
                  </a:lnTo>
                  <a:lnTo>
                    <a:pt x="995" y="0"/>
                  </a:lnTo>
                  <a:lnTo>
                    <a:pt x="989" y="0"/>
                  </a:lnTo>
                  <a:lnTo>
                    <a:pt x="983" y="0"/>
                  </a:lnTo>
                  <a:lnTo>
                    <a:pt x="975" y="0"/>
                  </a:lnTo>
                  <a:lnTo>
                    <a:pt x="969" y="0"/>
                  </a:lnTo>
                  <a:lnTo>
                    <a:pt x="963" y="0"/>
                  </a:lnTo>
                  <a:lnTo>
                    <a:pt x="957" y="0"/>
                  </a:lnTo>
                  <a:lnTo>
                    <a:pt x="952" y="0"/>
                  </a:lnTo>
                  <a:lnTo>
                    <a:pt x="946" y="0"/>
                  </a:lnTo>
                  <a:lnTo>
                    <a:pt x="940" y="0"/>
                  </a:lnTo>
                  <a:lnTo>
                    <a:pt x="934" y="0"/>
                  </a:lnTo>
                  <a:lnTo>
                    <a:pt x="928" y="0"/>
                  </a:lnTo>
                  <a:lnTo>
                    <a:pt x="922" y="2"/>
                  </a:lnTo>
                  <a:lnTo>
                    <a:pt x="918" y="2"/>
                  </a:lnTo>
                  <a:lnTo>
                    <a:pt x="906" y="2"/>
                  </a:lnTo>
                  <a:lnTo>
                    <a:pt x="896" y="4"/>
                  </a:lnTo>
                  <a:lnTo>
                    <a:pt x="884" y="6"/>
                  </a:lnTo>
                  <a:lnTo>
                    <a:pt x="877" y="10"/>
                  </a:lnTo>
                  <a:lnTo>
                    <a:pt x="867" y="12"/>
                  </a:lnTo>
                  <a:lnTo>
                    <a:pt x="859" y="16"/>
                  </a:lnTo>
                  <a:lnTo>
                    <a:pt x="851" y="20"/>
                  </a:lnTo>
                  <a:lnTo>
                    <a:pt x="845" y="24"/>
                  </a:lnTo>
                  <a:lnTo>
                    <a:pt x="837" y="28"/>
                  </a:lnTo>
                  <a:lnTo>
                    <a:pt x="831" y="32"/>
                  </a:lnTo>
                  <a:lnTo>
                    <a:pt x="825" y="36"/>
                  </a:lnTo>
                  <a:lnTo>
                    <a:pt x="817" y="40"/>
                  </a:lnTo>
                  <a:lnTo>
                    <a:pt x="807" y="48"/>
                  </a:lnTo>
                  <a:lnTo>
                    <a:pt x="800" y="56"/>
                  </a:lnTo>
                  <a:lnTo>
                    <a:pt x="790" y="63"/>
                  </a:lnTo>
                  <a:lnTo>
                    <a:pt x="784" y="69"/>
                  </a:lnTo>
                  <a:lnTo>
                    <a:pt x="778" y="75"/>
                  </a:lnTo>
                  <a:lnTo>
                    <a:pt x="770" y="83"/>
                  </a:lnTo>
                  <a:lnTo>
                    <a:pt x="764" y="87"/>
                  </a:lnTo>
                  <a:lnTo>
                    <a:pt x="758" y="91"/>
                  </a:lnTo>
                  <a:lnTo>
                    <a:pt x="752" y="95"/>
                  </a:lnTo>
                  <a:lnTo>
                    <a:pt x="746" y="99"/>
                  </a:lnTo>
                  <a:lnTo>
                    <a:pt x="740" y="101"/>
                  </a:lnTo>
                  <a:lnTo>
                    <a:pt x="734" y="105"/>
                  </a:lnTo>
                  <a:lnTo>
                    <a:pt x="727" y="105"/>
                  </a:lnTo>
                  <a:lnTo>
                    <a:pt x="721" y="107"/>
                  </a:lnTo>
                  <a:lnTo>
                    <a:pt x="711" y="105"/>
                  </a:lnTo>
                  <a:lnTo>
                    <a:pt x="705" y="105"/>
                  </a:lnTo>
                  <a:lnTo>
                    <a:pt x="697" y="105"/>
                  </a:lnTo>
                  <a:lnTo>
                    <a:pt x="691" y="105"/>
                  </a:lnTo>
                  <a:lnTo>
                    <a:pt x="683" y="105"/>
                  </a:lnTo>
                  <a:lnTo>
                    <a:pt x="677" y="105"/>
                  </a:lnTo>
                  <a:lnTo>
                    <a:pt x="673" y="107"/>
                  </a:lnTo>
                  <a:lnTo>
                    <a:pt x="669" y="109"/>
                  </a:lnTo>
                  <a:lnTo>
                    <a:pt x="659" y="109"/>
                  </a:lnTo>
                  <a:lnTo>
                    <a:pt x="654" y="111"/>
                  </a:lnTo>
                  <a:lnTo>
                    <a:pt x="650" y="113"/>
                  </a:lnTo>
                  <a:lnTo>
                    <a:pt x="648" y="113"/>
                  </a:lnTo>
                  <a:close/>
                </a:path>
              </a:pathLst>
            </a:custGeom>
            <a:solidFill>
              <a:srgbClr val="FFFF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2" name="Google Shape;1272;p116"/>
            <p:cNvSpPr/>
            <p:nvPr/>
          </p:nvSpPr>
          <p:spPr>
            <a:xfrm>
              <a:off x="5655142" y="3398682"/>
              <a:ext cx="607993" cy="1201608"/>
            </a:xfrm>
            <a:custGeom>
              <a:rect b="b" l="l" r="r" t="t"/>
              <a:pathLst>
                <a:path extrusionOk="0" h="585" w="296">
                  <a:moveTo>
                    <a:pt x="2" y="547"/>
                  </a:moveTo>
                  <a:lnTo>
                    <a:pt x="4" y="537"/>
                  </a:lnTo>
                  <a:lnTo>
                    <a:pt x="8" y="529"/>
                  </a:lnTo>
                  <a:lnTo>
                    <a:pt x="16" y="521"/>
                  </a:lnTo>
                  <a:lnTo>
                    <a:pt x="25" y="514"/>
                  </a:lnTo>
                  <a:lnTo>
                    <a:pt x="29" y="508"/>
                  </a:lnTo>
                  <a:lnTo>
                    <a:pt x="33" y="504"/>
                  </a:lnTo>
                  <a:lnTo>
                    <a:pt x="41" y="500"/>
                  </a:lnTo>
                  <a:lnTo>
                    <a:pt x="47" y="496"/>
                  </a:lnTo>
                  <a:lnTo>
                    <a:pt x="53" y="490"/>
                  </a:lnTo>
                  <a:lnTo>
                    <a:pt x="59" y="486"/>
                  </a:lnTo>
                  <a:lnTo>
                    <a:pt x="65" y="482"/>
                  </a:lnTo>
                  <a:lnTo>
                    <a:pt x="73" y="478"/>
                  </a:lnTo>
                  <a:lnTo>
                    <a:pt x="79" y="472"/>
                  </a:lnTo>
                  <a:lnTo>
                    <a:pt x="85" y="468"/>
                  </a:lnTo>
                  <a:lnTo>
                    <a:pt x="91" y="464"/>
                  </a:lnTo>
                  <a:lnTo>
                    <a:pt x="98" y="460"/>
                  </a:lnTo>
                  <a:lnTo>
                    <a:pt x="104" y="454"/>
                  </a:lnTo>
                  <a:lnTo>
                    <a:pt x="110" y="450"/>
                  </a:lnTo>
                  <a:lnTo>
                    <a:pt x="116" y="444"/>
                  </a:lnTo>
                  <a:lnTo>
                    <a:pt x="122" y="440"/>
                  </a:lnTo>
                  <a:lnTo>
                    <a:pt x="134" y="431"/>
                  </a:lnTo>
                  <a:lnTo>
                    <a:pt x="144" y="423"/>
                  </a:lnTo>
                  <a:lnTo>
                    <a:pt x="152" y="413"/>
                  </a:lnTo>
                  <a:lnTo>
                    <a:pt x="158" y="405"/>
                  </a:lnTo>
                  <a:lnTo>
                    <a:pt x="160" y="399"/>
                  </a:lnTo>
                  <a:lnTo>
                    <a:pt x="162" y="393"/>
                  </a:lnTo>
                  <a:lnTo>
                    <a:pt x="164" y="387"/>
                  </a:lnTo>
                  <a:lnTo>
                    <a:pt x="168" y="379"/>
                  </a:lnTo>
                  <a:lnTo>
                    <a:pt x="171" y="369"/>
                  </a:lnTo>
                  <a:lnTo>
                    <a:pt x="173" y="362"/>
                  </a:lnTo>
                  <a:lnTo>
                    <a:pt x="177" y="350"/>
                  </a:lnTo>
                  <a:lnTo>
                    <a:pt x="179" y="342"/>
                  </a:lnTo>
                  <a:lnTo>
                    <a:pt x="181" y="336"/>
                  </a:lnTo>
                  <a:lnTo>
                    <a:pt x="183" y="330"/>
                  </a:lnTo>
                  <a:lnTo>
                    <a:pt x="183" y="324"/>
                  </a:lnTo>
                  <a:lnTo>
                    <a:pt x="185" y="318"/>
                  </a:lnTo>
                  <a:lnTo>
                    <a:pt x="187" y="312"/>
                  </a:lnTo>
                  <a:lnTo>
                    <a:pt x="189" y="306"/>
                  </a:lnTo>
                  <a:lnTo>
                    <a:pt x="191" y="300"/>
                  </a:lnTo>
                  <a:lnTo>
                    <a:pt x="193" y="294"/>
                  </a:lnTo>
                  <a:lnTo>
                    <a:pt x="195" y="287"/>
                  </a:lnTo>
                  <a:lnTo>
                    <a:pt x="197" y="281"/>
                  </a:lnTo>
                  <a:lnTo>
                    <a:pt x="197" y="275"/>
                  </a:lnTo>
                  <a:lnTo>
                    <a:pt x="199" y="269"/>
                  </a:lnTo>
                  <a:lnTo>
                    <a:pt x="201" y="261"/>
                  </a:lnTo>
                  <a:lnTo>
                    <a:pt x="203" y="255"/>
                  </a:lnTo>
                  <a:lnTo>
                    <a:pt x="205" y="249"/>
                  </a:lnTo>
                  <a:lnTo>
                    <a:pt x="207" y="243"/>
                  </a:lnTo>
                  <a:lnTo>
                    <a:pt x="207" y="235"/>
                  </a:lnTo>
                  <a:lnTo>
                    <a:pt x="209" y="229"/>
                  </a:lnTo>
                  <a:lnTo>
                    <a:pt x="209" y="221"/>
                  </a:lnTo>
                  <a:lnTo>
                    <a:pt x="211" y="215"/>
                  </a:lnTo>
                  <a:lnTo>
                    <a:pt x="213" y="208"/>
                  </a:lnTo>
                  <a:lnTo>
                    <a:pt x="215" y="200"/>
                  </a:lnTo>
                  <a:lnTo>
                    <a:pt x="217" y="194"/>
                  </a:lnTo>
                  <a:lnTo>
                    <a:pt x="219" y="188"/>
                  </a:lnTo>
                  <a:lnTo>
                    <a:pt x="219" y="182"/>
                  </a:lnTo>
                  <a:lnTo>
                    <a:pt x="221" y="174"/>
                  </a:lnTo>
                  <a:lnTo>
                    <a:pt x="221" y="166"/>
                  </a:lnTo>
                  <a:lnTo>
                    <a:pt x="223" y="160"/>
                  </a:lnTo>
                  <a:lnTo>
                    <a:pt x="223" y="154"/>
                  </a:lnTo>
                  <a:lnTo>
                    <a:pt x="225" y="148"/>
                  </a:lnTo>
                  <a:lnTo>
                    <a:pt x="225" y="142"/>
                  </a:lnTo>
                  <a:lnTo>
                    <a:pt x="227" y="135"/>
                  </a:lnTo>
                  <a:lnTo>
                    <a:pt x="227" y="129"/>
                  </a:lnTo>
                  <a:lnTo>
                    <a:pt x="229" y="123"/>
                  </a:lnTo>
                  <a:lnTo>
                    <a:pt x="229" y="117"/>
                  </a:lnTo>
                  <a:lnTo>
                    <a:pt x="231" y="111"/>
                  </a:lnTo>
                  <a:lnTo>
                    <a:pt x="231" y="105"/>
                  </a:lnTo>
                  <a:lnTo>
                    <a:pt x="231" y="99"/>
                  </a:lnTo>
                  <a:lnTo>
                    <a:pt x="233" y="93"/>
                  </a:lnTo>
                  <a:lnTo>
                    <a:pt x="235" y="87"/>
                  </a:lnTo>
                  <a:lnTo>
                    <a:pt x="235" y="77"/>
                  </a:lnTo>
                  <a:lnTo>
                    <a:pt x="237" y="67"/>
                  </a:lnTo>
                  <a:lnTo>
                    <a:pt x="237" y="58"/>
                  </a:lnTo>
                  <a:lnTo>
                    <a:pt x="237" y="50"/>
                  </a:lnTo>
                  <a:lnTo>
                    <a:pt x="237" y="40"/>
                  </a:lnTo>
                  <a:lnTo>
                    <a:pt x="237" y="34"/>
                  </a:lnTo>
                  <a:lnTo>
                    <a:pt x="237" y="26"/>
                  </a:lnTo>
                  <a:lnTo>
                    <a:pt x="237" y="22"/>
                  </a:lnTo>
                  <a:lnTo>
                    <a:pt x="239" y="12"/>
                  </a:lnTo>
                  <a:lnTo>
                    <a:pt x="243" y="6"/>
                  </a:lnTo>
                  <a:lnTo>
                    <a:pt x="248" y="0"/>
                  </a:lnTo>
                  <a:lnTo>
                    <a:pt x="258" y="4"/>
                  </a:lnTo>
                  <a:lnTo>
                    <a:pt x="262" y="8"/>
                  </a:lnTo>
                  <a:lnTo>
                    <a:pt x="268" y="16"/>
                  </a:lnTo>
                  <a:lnTo>
                    <a:pt x="272" y="22"/>
                  </a:lnTo>
                  <a:lnTo>
                    <a:pt x="278" y="34"/>
                  </a:lnTo>
                  <a:lnTo>
                    <a:pt x="278" y="38"/>
                  </a:lnTo>
                  <a:lnTo>
                    <a:pt x="282" y="44"/>
                  </a:lnTo>
                  <a:lnTo>
                    <a:pt x="284" y="50"/>
                  </a:lnTo>
                  <a:lnTo>
                    <a:pt x="286" y="56"/>
                  </a:lnTo>
                  <a:lnTo>
                    <a:pt x="286" y="62"/>
                  </a:lnTo>
                  <a:lnTo>
                    <a:pt x="288" y="67"/>
                  </a:lnTo>
                  <a:lnTo>
                    <a:pt x="290" y="75"/>
                  </a:lnTo>
                  <a:lnTo>
                    <a:pt x="292" y="83"/>
                  </a:lnTo>
                  <a:lnTo>
                    <a:pt x="292" y="89"/>
                  </a:lnTo>
                  <a:lnTo>
                    <a:pt x="292" y="97"/>
                  </a:lnTo>
                  <a:lnTo>
                    <a:pt x="292" y="105"/>
                  </a:lnTo>
                  <a:lnTo>
                    <a:pt x="294" y="115"/>
                  </a:lnTo>
                  <a:lnTo>
                    <a:pt x="294" y="123"/>
                  </a:lnTo>
                  <a:lnTo>
                    <a:pt x="294" y="133"/>
                  </a:lnTo>
                  <a:lnTo>
                    <a:pt x="296" y="142"/>
                  </a:lnTo>
                  <a:lnTo>
                    <a:pt x="296" y="154"/>
                  </a:lnTo>
                  <a:lnTo>
                    <a:pt x="296" y="164"/>
                  </a:lnTo>
                  <a:lnTo>
                    <a:pt x="296" y="174"/>
                  </a:lnTo>
                  <a:lnTo>
                    <a:pt x="296" y="180"/>
                  </a:lnTo>
                  <a:lnTo>
                    <a:pt x="296" y="186"/>
                  </a:lnTo>
                  <a:lnTo>
                    <a:pt x="296" y="192"/>
                  </a:lnTo>
                  <a:lnTo>
                    <a:pt x="296" y="198"/>
                  </a:lnTo>
                  <a:lnTo>
                    <a:pt x="294" y="204"/>
                  </a:lnTo>
                  <a:lnTo>
                    <a:pt x="294" y="210"/>
                  </a:lnTo>
                  <a:lnTo>
                    <a:pt x="294" y="215"/>
                  </a:lnTo>
                  <a:lnTo>
                    <a:pt x="294" y="221"/>
                  </a:lnTo>
                  <a:lnTo>
                    <a:pt x="294" y="229"/>
                  </a:lnTo>
                  <a:lnTo>
                    <a:pt x="294" y="235"/>
                  </a:lnTo>
                  <a:lnTo>
                    <a:pt x="292" y="241"/>
                  </a:lnTo>
                  <a:lnTo>
                    <a:pt x="292" y="249"/>
                  </a:lnTo>
                  <a:lnTo>
                    <a:pt x="290" y="255"/>
                  </a:lnTo>
                  <a:lnTo>
                    <a:pt x="290" y="261"/>
                  </a:lnTo>
                  <a:lnTo>
                    <a:pt x="288" y="267"/>
                  </a:lnTo>
                  <a:lnTo>
                    <a:pt x="288" y="273"/>
                  </a:lnTo>
                  <a:lnTo>
                    <a:pt x="286" y="279"/>
                  </a:lnTo>
                  <a:lnTo>
                    <a:pt x="284" y="285"/>
                  </a:lnTo>
                  <a:lnTo>
                    <a:pt x="284" y="292"/>
                  </a:lnTo>
                  <a:lnTo>
                    <a:pt x="282" y="298"/>
                  </a:lnTo>
                  <a:lnTo>
                    <a:pt x="280" y="304"/>
                  </a:lnTo>
                  <a:lnTo>
                    <a:pt x="278" y="310"/>
                  </a:lnTo>
                  <a:lnTo>
                    <a:pt x="276" y="316"/>
                  </a:lnTo>
                  <a:lnTo>
                    <a:pt x="274" y="324"/>
                  </a:lnTo>
                  <a:lnTo>
                    <a:pt x="272" y="330"/>
                  </a:lnTo>
                  <a:lnTo>
                    <a:pt x="270" y="338"/>
                  </a:lnTo>
                  <a:lnTo>
                    <a:pt x="268" y="344"/>
                  </a:lnTo>
                  <a:lnTo>
                    <a:pt x="268" y="350"/>
                  </a:lnTo>
                  <a:lnTo>
                    <a:pt x="264" y="358"/>
                  </a:lnTo>
                  <a:lnTo>
                    <a:pt x="262" y="364"/>
                  </a:lnTo>
                  <a:lnTo>
                    <a:pt x="260" y="369"/>
                  </a:lnTo>
                  <a:lnTo>
                    <a:pt x="258" y="375"/>
                  </a:lnTo>
                  <a:lnTo>
                    <a:pt x="254" y="381"/>
                  </a:lnTo>
                  <a:lnTo>
                    <a:pt x="250" y="387"/>
                  </a:lnTo>
                  <a:lnTo>
                    <a:pt x="248" y="393"/>
                  </a:lnTo>
                  <a:lnTo>
                    <a:pt x="244" y="401"/>
                  </a:lnTo>
                  <a:lnTo>
                    <a:pt x="241" y="407"/>
                  </a:lnTo>
                  <a:lnTo>
                    <a:pt x="239" y="413"/>
                  </a:lnTo>
                  <a:lnTo>
                    <a:pt x="235" y="421"/>
                  </a:lnTo>
                  <a:lnTo>
                    <a:pt x="231" y="427"/>
                  </a:lnTo>
                  <a:lnTo>
                    <a:pt x="227" y="433"/>
                  </a:lnTo>
                  <a:lnTo>
                    <a:pt x="223" y="439"/>
                  </a:lnTo>
                  <a:lnTo>
                    <a:pt x="219" y="444"/>
                  </a:lnTo>
                  <a:lnTo>
                    <a:pt x="217" y="452"/>
                  </a:lnTo>
                  <a:lnTo>
                    <a:pt x="207" y="462"/>
                  </a:lnTo>
                  <a:lnTo>
                    <a:pt x="197" y="474"/>
                  </a:lnTo>
                  <a:lnTo>
                    <a:pt x="189" y="484"/>
                  </a:lnTo>
                  <a:lnTo>
                    <a:pt x="181" y="494"/>
                  </a:lnTo>
                  <a:lnTo>
                    <a:pt x="173" y="504"/>
                  </a:lnTo>
                  <a:lnTo>
                    <a:pt x="166" y="512"/>
                  </a:lnTo>
                  <a:lnTo>
                    <a:pt x="160" y="519"/>
                  </a:lnTo>
                  <a:lnTo>
                    <a:pt x="154" y="529"/>
                  </a:lnTo>
                  <a:lnTo>
                    <a:pt x="146" y="535"/>
                  </a:lnTo>
                  <a:lnTo>
                    <a:pt x="138" y="541"/>
                  </a:lnTo>
                  <a:lnTo>
                    <a:pt x="132" y="547"/>
                  </a:lnTo>
                  <a:lnTo>
                    <a:pt x="126" y="553"/>
                  </a:lnTo>
                  <a:lnTo>
                    <a:pt x="118" y="557"/>
                  </a:lnTo>
                  <a:lnTo>
                    <a:pt x="112" y="561"/>
                  </a:lnTo>
                  <a:lnTo>
                    <a:pt x="108" y="567"/>
                  </a:lnTo>
                  <a:lnTo>
                    <a:pt x="102" y="571"/>
                  </a:lnTo>
                  <a:lnTo>
                    <a:pt x="91" y="575"/>
                  </a:lnTo>
                  <a:lnTo>
                    <a:pt x="81" y="579"/>
                  </a:lnTo>
                  <a:lnTo>
                    <a:pt x="71" y="581"/>
                  </a:lnTo>
                  <a:lnTo>
                    <a:pt x="63" y="585"/>
                  </a:lnTo>
                  <a:lnTo>
                    <a:pt x="53" y="585"/>
                  </a:lnTo>
                  <a:lnTo>
                    <a:pt x="47" y="585"/>
                  </a:lnTo>
                  <a:lnTo>
                    <a:pt x="41" y="583"/>
                  </a:lnTo>
                  <a:lnTo>
                    <a:pt x="35" y="583"/>
                  </a:lnTo>
                  <a:lnTo>
                    <a:pt x="29" y="579"/>
                  </a:lnTo>
                  <a:lnTo>
                    <a:pt x="23" y="579"/>
                  </a:lnTo>
                  <a:lnTo>
                    <a:pt x="19" y="577"/>
                  </a:lnTo>
                  <a:lnTo>
                    <a:pt x="16" y="575"/>
                  </a:lnTo>
                  <a:lnTo>
                    <a:pt x="8" y="573"/>
                  </a:lnTo>
                  <a:lnTo>
                    <a:pt x="4" y="571"/>
                  </a:lnTo>
                  <a:lnTo>
                    <a:pt x="0" y="567"/>
                  </a:lnTo>
                  <a:lnTo>
                    <a:pt x="0" y="561"/>
                  </a:lnTo>
                  <a:lnTo>
                    <a:pt x="0" y="555"/>
                  </a:lnTo>
                  <a:lnTo>
                    <a:pt x="2" y="547"/>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3" name="Google Shape;1273;p116"/>
            <p:cNvSpPr/>
            <p:nvPr/>
          </p:nvSpPr>
          <p:spPr>
            <a:xfrm>
              <a:off x="2245452" y="4109377"/>
              <a:ext cx="2240947" cy="1224202"/>
            </a:xfrm>
            <a:custGeom>
              <a:rect b="b" l="l" r="r" t="t"/>
              <a:pathLst>
                <a:path extrusionOk="0" h="596" w="1091">
                  <a:moveTo>
                    <a:pt x="43" y="104"/>
                  </a:moveTo>
                  <a:lnTo>
                    <a:pt x="45" y="110"/>
                  </a:lnTo>
                  <a:lnTo>
                    <a:pt x="51" y="120"/>
                  </a:lnTo>
                  <a:lnTo>
                    <a:pt x="51" y="126"/>
                  </a:lnTo>
                  <a:lnTo>
                    <a:pt x="55" y="132"/>
                  </a:lnTo>
                  <a:lnTo>
                    <a:pt x="57" y="140"/>
                  </a:lnTo>
                  <a:lnTo>
                    <a:pt x="61" y="146"/>
                  </a:lnTo>
                  <a:lnTo>
                    <a:pt x="63" y="152"/>
                  </a:lnTo>
                  <a:lnTo>
                    <a:pt x="67" y="162"/>
                  </a:lnTo>
                  <a:lnTo>
                    <a:pt x="71" y="168"/>
                  </a:lnTo>
                  <a:lnTo>
                    <a:pt x="77" y="175"/>
                  </a:lnTo>
                  <a:lnTo>
                    <a:pt x="81" y="185"/>
                  </a:lnTo>
                  <a:lnTo>
                    <a:pt x="87" y="193"/>
                  </a:lnTo>
                  <a:lnTo>
                    <a:pt x="92" y="203"/>
                  </a:lnTo>
                  <a:lnTo>
                    <a:pt x="98" y="211"/>
                  </a:lnTo>
                  <a:lnTo>
                    <a:pt x="104" y="221"/>
                  </a:lnTo>
                  <a:lnTo>
                    <a:pt x="110" y="229"/>
                  </a:lnTo>
                  <a:lnTo>
                    <a:pt x="118" y="237"/>
                  </a:lnTo>
                  <a:lnTo>
                    <a:pt x="126" y="246"/>
                  </a:lnTo>
                  <a:lnTo>
                    <a:pt x="134" y="254"/>
                  </a:lnTo>
                  <a:lnTo>
                    <a:pt x="144" y="264"/>
                  </a:lnTo>
                  <a:lnTo>
                    <a:pt x="152" y="274"/>
                  </a:lnTo>
                  <a:lnTo>
                    <a:pt x="164" y="282"/>
                  </a:lnTo>
                  <a:lnTo>
                    <a:pt x="171" y="292"/>
                  </a:lnTo>
                  <a:lnTo>
                    <a:pt x="183" y="300"/>
                  </a:lnTo>
                  <a:lnTo>
                    <a:pt x="189" y="304"/>
                  </a:lnTo>
                  <a:lnTo>
                    <a:pt x="195" y="308"/>
                  </a:lnTo>
                  <a:lnTo>
                    <a:pt x="201" y="312"/>
                  </a:lnTo>
                  <a:lnTo>
                    <a:pt x="209" y="318"/>
                  </a:lnTo>
                  <a:lnTo>
                    <a:pt x="215" y="320"/>
                  </a:lnTo>
                  <a:lnTo>
                    <a:pt x="221" y="323"/>
                  </a:lnTo>
                  <a:lnTo>
                    <a:pt x="227" y="329"/>
                  </a:lnTo>
                  <a:lnTo>
                    <a:pt x="235" y="333"/>
                  </a:lnTo>
                  <a:lnTo>
                    <a:pt x="241" y="337"/>
                  </a:lnTo>
                  <a:lnTo>
                    <a:pt x="248" y="341"/>
                  </a:lnTo>
                  <a:lnTo>
                    <a:pt x="256" y="345"/>
                  </a:lnTo>
                  <a:lnTo>
                    <a:pt x="264" y="349"/>
                  </a:lnTo>
                  <a:lnTo>
                    <a:pt x="270" y="353"/>
                  </a:lnTo>
                  <a:lnTo>
                    <a:pt x="278" y="355"/>
                  </a:lnTo>
                  <a:lnTo>
                    <a:pt x="286" y="359"/>
                  </a:lnTo>
                  <a:lnTo>
                    <a:pt x="294" y="363"/>
                  </a:lnTo>
                  <a:lnTo>
                    <a:pt x="302" y="365"/>
                  </a:lnTo>
                  <a:lnTo>
                    <a:pt x="310" y="369"/>
                  </a:lnTo>
                  <a:lnTo>
                    <a:pt x="318" y="373"/>
                  </a:lnTo>
                  <a:lnTo>
                    <a:pt x="325" y="377"/>
                  </a:lnTo>
                  <a:lnTo>
                    <a:pt x="333" y="381"/>
                  </a:lnTo>
                  <a:lnTo>
                    <a:pt x="341" y="383"/>
                  </a:lnTo>
                  <a:lnTo>
                    <a:pt x="349" y="387"/>
                  </a:lnTo>
                  <a:lnTo>
                    <a:pt x="357" y="391"/>
                  </a:lnTo>
                  <a:lnTo>
                    <a:pt x="367" y="395"/>
                  </a:lnTo>
                  <a:lnTo>
                    <a:pt x="375" y="398"/>
                  </a:lnTo>
                  <a:lnTo>
                    <a:pt x="383" y="400"/>
                  </a:lnTo>
                  <a:lnTo>
                    <a:pt x="393" y="404"/>
                  </a:lnTo>
                  <a:lnTo>
                    <a:pt x="400" y="408"/>
                  </a:lnTo>
                  <a:lnTo>
                    <a:pt x="408" y="410"/>
                  </a:lnTo>
                  <a:lnTo>
                    <a:pt x="416" y="414"/>
                  </a:lnTo>
                  <a:lnTo>
                    <a:pt x="426" y="418"/>
                  </a:lnTo>
                  <a:lnTo>
                    <a:pt x="434" y="420"/>
                  </a:lnTo>
                  <a:lnTo>
                    <a:pt x="442" y="424"/>
                  </a:lnTo>
                  <a:lnTo>
                    <a:pt x="452" y="426"/>
                  </a:lnTo>
                  <a:lnTo>
                    <a:pt x="460" y="430"/>
                  </a:lnTo>
                  <a:lnTo>
                    <a:pt x="469" y="432"/>
                  </a:lnTo>
                  <a:lnTo>
                    <a:pt x="477" y="436"/>
                  </a:lnTo>
                  <a:lnTo>
                    <a:pt x="485" y="440"/>
                  </a:lnTo>
                  <a:lnTo>
                    <a:pt x="495" y="442"/>
                  </a:lnTo>
                  <a:lnTo>
                    <a:pt x="503" y="446"/>
                  </a:lnTo>
                  <a:lnTo>
                    <a:pt x="511" y="448"/>
                  </a:lnTo>
                  <a:lnTo>
                    <a:pt x="521" y="452"/>
                  </a:lnTo>
                  <a:lnTo>
                    <a:pt x="529" y="456"/>
                  </a:lnTo>
                  <a:lnTo>
                    <a:pt x="537" y="458"/>
                  </a:lnTo>
                  <a:lnTo>
                    <a:pt x="544" y="460"/>
                  </a:lnTo>
                  <a:lnTo>
                    <a:pt x="552" y="462"/>
                  </a:lnTo>
                  <a:lnTo>
                    <a:pt x="562" y="464"/>
                  </a:lnTo>
                  <a:lnTo>
                    <a:pt x="568" y="466"/>
                  </a:lnTo>
                  <a:lnTo>
                    <a:pt x="578" y="468"/>
                  </a:lnTo>
                  <a:lnTo>
                    <a:pt x="586" y="470"/>
                  </a:lnTo>
                  <a:lnTo>
                    <a:pt x="594" y="473"/>
                  </a:lnTo>
                  <a:lnTo>
                    <a:pt x="602" y="473"/>
                  </a:lnTo>
                  <a:lnTo>
                    <a:pt x="610" y="475"/>
                  </a:lnTo>
                  <a:lnTo>
                    <a:pt x="618" y="479"/>
                  </a:lnTo>
                  <a:lnTo>
                    <a:pt x="625" y="481"/>
                  </a:lnTo>
                  <a:lnTo>
                    <a:pt x="633" y="481"/>
                  </a:lnTo>
                  <a:lnTo>
                    <a:pt x="641" y="483"/>
                  </a:lnTo>
                  <a:lnTo>
                    <a:pt x="649" y="485"/>
                  </a:lnTo>
                  <a:lnTo>
                    <a:pt x="657" y="487"/>
                  </a:lnTo>
                  <a:lnTo>
                    <a:pt x="663" y="487"/>
                  </a:lnTo>
                  <a:lnTo>
                    <a:pt x="671" y="487"/>
                  </a:lnTo>
                  <a:lnTo>
                    <a:pt x="677" y="489"/>
                  </a:lnTo>
                  <a:lnTo>
                    <a:pt x="683" y="489"/>
                  </a:lnTo>
                  <a:lnTo>
                    <a:pt x="691" y="489"/>
                  </a:lnTo>
                  <a:lnTo>
                    <a:pt x="696" y="491"/>
                  </a:lnTo>
                  <a:lnTo>
                    <a:pt x="702" y="491"/>
                  </a:lnTo>
                  <a:lnTo>
                    <a:pt x="710" y="491"/>
                  </a:lnTo>
                  <a:lnTo>
                    <a:pt x="716" y="491"/>
                  </a:lnTo>
                  <a:lnTo>
                    <a:pt x="722" y="491"/>
                  </a:lnTo>
                  <a:lnTo>
                    <a:pt x="728" y="491"/>
                  </a:lnTo>
                  <a:lnTo>
                    <a:pt x="736" y="491"/>
                  </a:lnTo>
                  <a:lnTo>
                    <a:pt x="746" y="491"/>
                  </a:lnTo>
                  <a:lnTo>
                    <a:pt x="758" y="491"/>
                  </a:lnTo>
                  <a:lnTo>
                    <a:pt x="766" y="487"/>
                  </a:lnTo>
                  <a:lnTo>
                    <a:pt x="775" y="485"/>
                  </a:lnTo>
                  <a:lnTo>
                    <a:pt x="787" y="483"/>
                  </a:lnTo>
                  <a:lnTo>
                    <a:pt x="799" y="481"/>
                  </a:lnTo>
                  <a:lnTo>
                    <a:pt x="809" y="477"/>
                  </a:lnTo>
                  <a:lnTo>
                    <a:pt x="821" y="473"/>
                  </a:lnTo>
                  <a:lnTo>
                    <a:pt x="831" y="471"/>
                  </a:lnTo>
                  <a:lnTo>
                    <a:pt x="843" y="470"/>
                  </a:lnTo>
                  <a:lnTo>
                    <a:pt x="852" y="466"/>
                  </a:lnTo>
                  <a:lnTo>
                    <a:pt x="862" y="464"/>
                  </a:lnTo>
                  <a:lnTo>
                    <a:pt x="872" y="460"/>
                  </a:lnTo>
                  <a:lnTo>
                    <a:pt x="884" y="458"/>
                  </a:lnTo>
                  <a:lnTo>
                    <a:pt x="894" y="454"/>
                  </a:lnTo>
                  <a:lnTo>
                    <a:pt x="906" y="450"/>
                  </a:lnTo>
                  <a:lnTo>
                    <a:pt x="916" y="448"/>
                  </a:lnTo>
                  <a:lnTo>
                    <a:pt x="927" y="446"/>
                  </a:lnTo>
                  <a:lnTo>
                    <a:pt x="937" y="442"/>
                  </a:lnTo>
                  <a:lnTo>
                    <a:pt x="945" y="440"/>
                  </a:lnTo>
                  <a:lnTo>
                    <a:pt x="955" y="438"/>
                  </a:lnTo>
                  <a:lnTo>
                    <a:pt x="965" y="436"/>
                  </a:lnTo>
                  <a:lnTo>
                    <a:pt x="975" y="432"/>
                  </a:lnTo>
                  <a:lnTo>
                    <a:pt x="983" y="432"/>
                  </a:lnTo>
                  <a:lnTo>
                    <a:pt x="991" y="430"/>
                  </a:lnTo>
                  <a:lnTo>
                    <a:pt x="1000" y="430"/>
                  </a:lnTo>
                  <a:lnTo>
                    <a:pt x="1006" y="430"/>
                  </a:lnTo>
                  <a:lnTo>
                    <a:pt x="1014" y="430"/>
                  </a:lnTo>
                  <a:lnTo>
                    <a:pt x="1020" y="430"/>
                  </a:lnTo>
                  <a:lnTo>
                    <a:pt x="1028" y="430"/>
                  </a:lnTo>
                  <a:lnTo>
                    <a:pt x="1032" y="430"/>
                  </a:lnTo>
                  <a:lnTo>
                    <a:pt x="1040" y="432"/>
                  </a:lnTo>
                  <a:lnTo>
                    <a:pt x="1044" y="436"/>
                  </a:lnTo>
                  <a:lnTo>
                    <a:pt x="1048" y="440"/>
                  </a:lnTo>
                  <a:lnTo>
                    <a:pt x="1056" y="444"/>
                  </a:lnTo>
                  <a:lnTo>
                    <a:pt x="1064" y="450"/>
                  </a:lnTo>
                  <a:lnTo>
                    <a:pt x="1070" y="458"/>
                  </a:lnTo>
                  <a:lnTo>
                    <a:pt x="1077" y="466"/>
                  </a:lnTo>
                  <a:lnTo>
                    <a:pt x="1083" y="473"/>
                  </a:lnTo>
                  <a:lnTo>
                    <a:pt x="1087" y="481"/>
                  </a:lnTo>
                  <a:lnTo>
                    <a:pt x="1089" y="487"/>
                  </a:lnTo>
                  <a:lnTo>
                    <a:pt x="1091" y="495"/>
                  </a:lnTo>
                  <a:lnTo>
                    <a:pt x="1089" y="503"/>
                  </a:lnTo>
                  <a:lnTo>
                    <a:pt x="1085" y="509"/>
                  </a:lnTo>
                  <a:lnTo>
                    <a:pt x="1079" y="515"/>
                  </a:lnTo>
                  <a:lnTo>
                    <a:pt x="1072" y="523"/>
                  </a:lnTo>
                  <a:lnTo>
                    <a:pt x="1066" y="523"/>
                  </a:lnTo>
                  <a:lnTo>
                    <a:pt x="1062" y="527"/>
                  </a:lnTo>
                  <a:lnTo>
                    <a:pt x="1054" y="527"/>
                  </a:lnTo>
                  <a:lnTo>
                    <a:pt x="1046" y="531"/>
                  </a:lnTo>
                  <a:lnTo>
                    <a:pt x="1036" y="531"/>
                  </a:lnTo>
                  <a:lnTo>
                    <a:pt x="1028" y="533"/>
                  </a:lnTo>
                  <a:lnTo>
                    <a:pt x="1018" y="533"/>
                  </a:lnTo>
                  <a:lnTo>
                    <a:pt x="1008" y="535"/>
                  </a:lnTo>
                  <a:lnTo>
                    <a:pt x="1002" y="535"/>
                  </a:lnTo>
                  <a:lnTo>
                    <a:pt x="997" y="535"/>
                  </a:lnTo>
                  <a:lnTo>
                    <a:pt x="991" y="535"/>
                  </a:lnTo>
                  <a:lnTo>
                    <a:pt x="985" y="537"/>
                  </a:lnTo>
                  <a:lnTo>
                    <a:pt x="979" y="537"/>
                  </a:lnTo>
                  <a:lnTo>
                    <a:pt x="973" y="539"/>
                  </a:lnTo>
                  <a:lnTo>
                    <a:pt x="967" y="539"/>
                  </a:lnTo>
                  <a:lnTo>
                    <a:pt x="961" y="543"/>
                  </a:lnTo>
                  <a:lnTo>
                    <a:pt x="955" y="543"/>
                  </a:lnTo>
                  <a:lnTo>
                    <a:pt x="949" y="545"/>
                  </a:lnTo>
                  <a:lnTo>
                    <a:pt x="943" y="546"/>
                  </a:lnTo>
                  <a:lnTo>
                    <a:pt x="937" y="548"/>
                  </a:lnTo>
                  <a:lnTo>
                    <a:pt x="931" y="550"/>
                  </a:lnTo>
                  <a:lnTo>
                    <a:pt x="925" y="552"/>
                  </a:lnTo>
                  <a:lnTo>
                    <a:pt x="920" y="554"/>
                  </a:lnTo>
                  <a:lnTo>
                    <a:pt x="914" y="556"/>
                  </a:lnTo>
                  <a:lnTo>
                    <a:pt x="908" y="558"/>
                  </a:lnTo>
                  <a:lnTo>
                    <a:pt x="900" y="560"/>
                  </a:lnTo>
                  <a:lnTo>
                    <a:pt x="894" y="562"/>
                  </a:lnTo>
                  <a:lnTo>
                    <a:pt x="888" y="564"/>
                  </a:lnTo>
                  <a:lnTo>
                    <a:pt x="880" y="566"/>
                  </a:lnTo>
                  <a:lnTo>
                    <a:pt x="874" y="568"/>
                  </a:lnTo>
                  <a:lnTo>
                    <a:pt x="866" y="570"/>
                  </a:lnTo>
                  <a:lnTo>
                    <a:pt x="860" y="574"/>
                  </a:lnTo>
                  <a:lnTo>
                    <a:pt x="852" y="574"/>
                  </a:lnTo>
                  <a:lnTo>
                    <a:pt x="846" y="576"/>
                  </a:lnTo>
                  <a:lnTo>
                    <a:pt x="839" y="578"/>
                  </a:lnTo>
                  <a:lnTo>
                    <a:pt x="831" y="580"/>
                  </a:lnTo>
                  <a:lnTo>
                    <a:pt x="825" y="584"/>
                  </a:lnTo>
                  <a:lnTo>
                    <a:pt x="817" y="586"/>
                  </a:lnTo>
                  <a:lnTo>
                    <a:pt x="809" y="588"/>
                  </a:lnTo>
                  <a:lnTo>
                    <a:pt x="803" y="590"/>
                  </a:lnTo>
                  <a:lnTo>
                    <a:pt x="793" y="590"/>
                  </a:lnTo>
                  <a:lnTo>
                    <a:pt x="785" y="592"/>
                  </a:lnTo>
                  <a:lnTo>
                    <a:pt x="777" y="592"/>
                  </a:lnTo>
                  <a:lnTo>
                    <a:pt x="770" y="594"/>
                  </a:lnTo>
                  <a:lnTo>
                    <a:pt x="760" y="594"/>
                  </a:lnTo>
                  <a:lnTo>
                    <a:pt x="752" y="594"/>
                  </a:lnTo>
                  <a:lnTo>
                    <a:pt x="744" y="596"/>
                  </a:lnTo>
                  <a:lnTo>
                    <a:pt x="736" y="596"/>
                  </a:lnTo>
                  <a:lnTo>
                    <a:pt x="726" y="596"/>
                  </a:lnTo>
                  <a:lnTo>
                    <a:pt x="716" y="596"/>
                  </a:lnTo>
                  <a:lnTo>
                    <a:pt x="706" y="596"/>
                  </a:lnTo>
                  <a:lnTo>
                    <a:pt x="698" y="596"/>
                  </a:lnTo>
                  <a:lnTo>
                    <a:pt x="689" y="596"/>
                  </a:lnTo>
                  <a:lnTo>
                    <a:pt x="679" y="594"/>
                  </a:lnTo>
                  <a:lnTo>
                    <a:pt x="669" y="594"/>
                  </a:lnTo>
                  <a:lnTo>
                    <a:pt x="659" y="594"/>
                  </a:lnTo>
                  <a:lnTo>
                    <a:pt x="649" y="592"/>
                  </a:lnTo>
                  <a:lnTo>
                    <a:pt x="637" y="590"/>
                  </a:lnTo>
                  <a:lnTo>
                    <a:pt x="627" y="588"/>
                  </a:lnTo>
                  <a:lnTo>
                    <a:pt x="618" y="586"/>
                  </a:lnTo>
                  <a:lnTo>
                    <a:pt x="606" y="584"/>
                  </a:lnTo>
                  <a:lnTo>
                    <a:pt x="594" y="580"/>
                  </a:lnTo>
                  <a:lnTo>
                    <a:pt x="584" y="576"/>
                  </a:lnTo>
                  <a:lnTo>
                    <a:pt x="572" y="574"/>
                  </a:lnTo>
                  <a:lnTo>
                    <a:pt x="560" y="570"/>
                  </a:lnTo>
                  <a:lnTo>
                    <a:pt x="548" y="566"/>
                  </a:lnTo>
                  <a:lnTo>
                    <a:pt x="537" y="562"/>
                  </a:lnTo>
                  <a:lnTo>
                    <a:pt x="525" y="556"/>
                  </a:lnTo>
                  <a:lnTo>
                    <a:pt x="511" y="552"/>
                  </a:lnTo>
                  <a:lnTo>
                    <a:pt x="499" y="546"/>
                  </a:lnTo>
                  <a:lnTo>
                    <a:pt x="487" y="541"/>
                  </a:lnTo>
                  <a:lnTo>
                    <a:pt x="475" y="535"/>
                  </a:lnTo>
                  <a:lnTo>
                    <a:pt x="460" y="529"/>
                  </a:lnTo>
                  <a:lnTo>
                    <a:pt x="448" y="523"/>
                  </a:lnTo>
                  <a:lnTo>
                    <a:pt x="436" y="515"/>
                  </a:lnTo>
                  <a:lnTo>
                    <a:pt x="422" y="509"/>
                  </a:lnTo>
                  <a:lnTo>
                    <a:pt x="410" y="503"/>
                  </a:lnTo>
                  <a:lnTo>
                    <a:pt x="398" y="499"/>
                  </a:lnTo>
                  <a:lnTo>
                    <a:pt x="389" y="493"/>
                  </a:lnTo>
                  <a:lnTo>
                    <a:pt x="377" y="487"/>
                  </a:lnTo>
                  <a:lnTo>
                    <a:pt x="367" y="481"/>
                  </a:lnTo>
                  <a:lnTo>
                    <a:pt x="355" y="475"/>
                  </a:lnTo>
                  <a:lnTo>
                    <a:pt x="345" y="471"/>
                  </a:lnTo>
                  <a:lnTo>
                    <a:pt x="337" y="468"/>
                  </a:lnTo>
                  <a:lnTo>
                    <a:pt x="327" y="462"/>
                  </a:lnTo>
                  <a:lnTo>
                    <a:pt x="318" y="458"/>
                  </a:lnTo>
                  <a:lnTo>
                    <a:pt x="310" y="452"/>
                  </a:lnTo>
                  <a:lnTo>
                    <a:pt x="302" y="450"/>
                  </a:lnTo>
                  <a:lnTo>
                    <a:pt x="292" y="444"/>
                  </a:lnTo>
                  <a:lnTo>
                    <a:pt x="284" y="440"/>
                  </a:lnTo>
                  <a:lnTo>
                    <a:pt x="276" y="436"/>
                  </a:lnTo>
                  <a:lnTo>
                    <a:pt x="268" y="432"/>
                  </a:lnTo>
                  <a:lnTo>
                    <a:pt x="260" y="428"/>
                  </a:lnTo>
                  <a:lnTo>
                    <a:pt x="252" y="424"/>
                  </a:lnTo>
                  <a:lnTo>
                    <a:pt x="246" y="420"/>
                  </a:lnTo>
                  <a:lnTo>
                    <a:pt x="241" y="416"/>
                  </a:lnTo>
                  <a:lnTo>
                    <a:pt x="233" y="412"/>
                  </a:lnTo>
                  <a:lnTo>
                    <a:pt x="227" y="408"/>
                  </a:lnTo>
                  <a:lnTo>
                    <a:pt x="221" y="404"/>
                  </a:lnTo>
                  <a:lnTo>
                    <a:pt x="215" y="402"/>
                  </a:lnTo>
                  <a:lnTo>
                    <a:pt x="209" y="398"/>
                  </a:lnTo>
                  <a:lnTo>
                    <a:pt x="203" y="395"/>
                  </a:lnTo>
                  <a:lnTo>
                    <a:pt x="197" y="391"/>
                  </a:lnTo>
                  <a:lnTo>
                    <a:pt x="193" y="387"/>
                  </a:lnTo>
                  <a:lnTo>
                    <a:pt x="181" y="379"/>
                  </a:lnTo>
                  <a:lnTo>
                    <a:pt x="171" y="373"/>
                  </a:lnTo>
                  <a:lnTo>
                    <a:pt x="164" y="365"/>
                  </a:lnTo>
                  <a:lnTo>
                    <a:pt x="154" y="357"/>
                  </a:lnTo>
                  <a:lnTo>
                    <a:pt x="146" y="349"/>
                  </a:lnTo>
                  <a:lnTo>
                    <a:pt x="138" y="341"/>
                  </a:lnTo>
                  <a:lnTo>
                    <a:pt x="130" y="333"/>
                  </a:lnTo>
                  <a:lnTo>
                    <a:pt x="124" y="323"/>
                  </a:lnTo>
                  <a:lnTo>
                    <a:pt x="116" y="316"/>
                  </a:lnTo>
                  <a:lnTo>
                    <a:pt x="108" y="306"/>
                  </a:lnTo>
                  <a:lnTo>
                    <a:pt x="102" y="296"/>
                  </a:lnTo>
                  <a:lnTo>
                    <a:pt x="96" y="286"/>
                  </a:lnTo>
                  <a:lnTo>
                    <a:pt x="89" y="274"/>
                  </a:lnTo>
                  <a:lnTo>
                    <a:pt x="83" y="264"/>
                  </a:lnTo>
                  <a:lnTo>
                    <a:pt x="81" y="258"/>
                  </a:lnTo>
                  <a:lnTo>
                    <a:pt x="77" y="252"/>
                  </a:lnTo>
                  <a:lnTo>
                    <a:pt x="75" y="246"/>
                  </a:lnTo>
                  <a:lnTo>
                    <a:pt x="71" y="241"/>
                  </a:lnTo>
                  <a:lnTo>
                    <a:pt x="67" y="233"/>
                  </a:lnTo>
                  <a:lnTo>
                    <a:pt x="63" y="227"/>
                  </a:lnTo>
                  <a:lnTo>
                    <a:pt x="61" y="221"/>
                  </a:lnTo>
                  <a:lnTo>
                    <a:pt x="57" y="213"/>
                  </a:lnTo>
                  <a:lnTo>
                    <a:pt x="55" y="207"/>
                  </a:lnTo>
                  <a:lnTo>
                    <a:pt x="51" y="201"/>
                  </a:lnTo>
                  <a:lnTo>
                    <a:pt x="47" y="195"/>
                  </a:lnTo>
                  <a:lnTo>
                    <a:pt x="45" y="189"/>
                  </a:lnTo>
                  <a:lnTo>
                    <a:pt x="43" y="183"/>
                  </a:lnTo>
                  <a:lnTo>
                    <a:pt x="39" y="177"/>
                  </a:lnTo>
                  <a:lnTo>
                    <a:pt x="37" y="171"/>
                  </a:lnTo>
                  <a:lnTo>
                    <a:pt x="35" y="166"/>
                  </a:lnTo>
                  <a:lnTo>
                    <a:pt x="31" y="156"/>
                  </a:lnTo>
                  <a:lnTo>
                    <a:pt x="27" y="144"/>
                  </a:lnTo>
                  <a:lnTo>
                    <a:pt x="21" y="132"/>
                  </a:lnTo>
                  <a:lnTo>
                    <a:pt x="19" y="122"/>
                  </a:lnTo>
                  <a:lnTo>
                    <a:pt x="16" y="114"/>
                  </a:lnTo>
                  <a:lnTo>
                    <a:pt x="14" y="104"/>
                  </a:lnTo>
                  <a:lnTo>
                    <a:pt x="10" y="94"/>
                  </a:lnTo>
                  <a:lnTo>
                    <a:pt x="10" y="87"/>
                  </a:lnTo>
                  <a:lnTo>
                    <a:pt x="8" y="79"/>
                  </a:lnTo>
                  <a:lnTo>
                    <a:pt x="6" y="71"/>
                  </a:lnTo>
                  <a:lnTo>
                    <a:pt x="4" y="63"/>
                  </a:lnTo>
                  <a:lnTo>
                    <a:pt x="2" y="55"/>
                  </a:lnTo>
                  <a:lnTo>
                    <a:pt x="2" y="49"/>
                  </a:lnTo>
                  <a:lnTo>
                    <a:pt x="2" y="43"/>
                  </a:lnTo>
                  <a:lnTo>
                    <a:pt x="0" y="37"/>
                  </a:lnTo>
                  <a:lnTo>
                    <a:pt x="0" y="31"/>
                  </a:lnTo>
                  <a:lnTo>
                    <a:pt x="0" y="25"/>
                  </a:lnTo>
                  <a:lnTo>
                    <a:pt x="2" y="21"/>
                  </a:lnTo>
                  <a:lnTo>
                    <a:pt x="2" y="14"/>
                  </a:lnTo>
                  <a:lnTo>
                    <a:pt x="4" y="8"/>
                  </a:lnTo>
                  <a:lnTo>
                    <a:pt x="8" y="2"/>
                  </a:lnTo>
                  <a:lnTo>
                    <a:pt x="10" y="0"/>
                  </a:lnTo>
                  <a:lnTo>
                    <a:pt x="16" y="0"/>
                  </a:lnTo>
                  <a:lnTo>
                    <a:pt x="19" y="4"/>
                  </a:lnTo>
                  <a:lnTo>
                    <a:pt x="19" y="10"/>
                  </a:lnTo>
                  <a:lnTo>
                    <a:pt x="21" y="16"/>
                  </a:lnTo>
                  <a:lnTo>
                    <a:pt x="23" y="21"/>
                  </a:lnTo>
                  <a:lnTo>
                    <a:pt x="25" y="29"/>
                  </a:lnTo>
                  <a:lnTo>
                    <a:pt x="27" y="37"/>
                  </a:lnTo>
                  <a:lnTo>
                    <a:pt x="29" y="45"/>
                  </a:lnTo>
                  <a:lnTo>
                    <a:pt x="31" y="55"/>
                  </a:lnTo>
                  <a:lnTo>
                    <a:pt x="33" y="65"/>
                  </a:lnTo>
                  <a:lnTo>
                    <a:pt x="35" y="75"/>
                  </a:lnTo>
                  <a:lnTo>
                    <a:pt x="37" y="83"/>
                  </a:lnTo>
                  <a:lnTo>
                    <a:pt x="39" y="94"/>
                  </a:lnTo>
                  <a:lnTo>
                    <a:pt x="43" y="104"/>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4" name="Google Shape;1274;p116"/>
            <p:cNvSpPr/>
            <p:nvPr/>
          </p:nvSpPr>
          <p:spPr>
            <a:xfrm>
              <a:off x="2220803" y="2552421"/>
              <a:ext cx="4050547" cy="2723645"/>
            </a:xfrm>
            <a:custGeom>
              <a:rect b="b" l="l" r="r" t="t"/>
              <a:pathLst>
                <a:path extrusionOk="0" h="1326" w="1972">
                  <a:moveTo>
                    <a:pt x="1014" y="708"/>
                  </a:moveTo>
                  <a:lnTo>
                    <a:pt x="1018" y="710"/>
                  </a:lnTo>
                  <a:lnTo>
                    <a:pt x="1024" y="712"/>
                  </a:lnTo>
                  <a:lnTo>
                    <a:pt x="1032" y="716"/>
                  </a:lnTo>
                  <a:lnTo>
                    <a:pt x="1040" y="722"/>
                  </a:lnTo>
                  <a:lnTo>
                    <a:pt x="1048" y="724"/>
                  </a:lnTo>
                  <a:lnTo>
                    <a:pt x="1058" y="730"/>
                  </a:lnTo>
                  <a:lnTo>
                    <a:pt x="1066" y="736"/>
                  </a:lnTo>
                  <a:lnTo>
                    <a:pt x="1078" y="742"/>
                  </a:lnTo>
                  <a:lnTo>
                    <a:pt x="1087" y="748"/>
                  </a:lnTo>
                  <a:lnTo>
                    <a:pt x="1099" y="754"/>
                  </a:lnTo>
                  <a:lnTo>
                    <a:pt x="1105" y="758"/>
                  </a:lnTo>
                  <a:lnTo>
                    <a:pt x="1111" y="760"/>
                  </a:lnTo>
                  <a:lnTo>
                    <a:pt x="1119" y="764"/>
                  </a:lnTo>
                  <a:lnTo>
                    <a:pt x="1125" y="768"/>
                  </a:lnTo>
                  <a:lnTo>
                    <a:pt x="1131" y="772"/>
                  </a:lnTo>
                  <a:lnTo>
                    <a:pt x="1137" y="774"/>
                  </a:lnTo>
                  <a:lnTo>
                    <a:pt x="1143" y="777"/>
                  </a:lnTo>
                  <a:lnTo>
                    <a:pt x="1149" y="781"/>
                  </a:lnTo>
                  <a:lnTo>
                    <a:pt x="1155" y="785"/>
                  </a:lnTo>
                  <a:lnTo>
                    <a:pt x="1162" y="789"/>
                  </a:lnTo>
                  <a:lnTo>
                    <a:pt x="1168" y="793"/>
                  </a:lnTo>
                  <a:lnTo>
                    <a:pt x="1176" y="797"/>
                  </a:lnTo>
                  <a:lnTo>
                    <a:pt x="1182" y="801"/>
                  </a:lnTo>
                  <a:lnTo>
                    <a:pt x="1188" y="805"/>
                  </a:lnTo>
                  <a:lnTo>
                    <a:pt x="1194" y="809"/>
                  </a:lnTo>
                  <a:lnTo>
                    <a:pt x="1202" y="813"/>
                  </a:lnTo>
                  <a:lnTo>
                    <a:pt x="1208" y="817"/>
                  </a:lnTo>
                  <a:lnTo>
                    <a:pt x="1216" y="821"/>
                  </a:lnTo>
                  <a:lnTo>
                    <a:pt x="1222" y="825"/>
                  </a:lnTo>
                  <a:lnTo>
                    <a:pt x="1230" y="829"/>
                  </a:lnTo>
                  <a:lnTo>
                    <a:pt x="1236" y="833"/>
                  </a:lnTo>
                  <a:lnTo>
                    <a:pt x="1241" y="837"/>
                  </a:lnTo>
                  <a:lnTo>
                    <a:pt x="1247" y="841"/>
                  </a:lnTo>
                  <a:lnTo>
                    <a:pt x="1255" y="845"/>
                  </a:lnTo>
                  <a:lnTo>
                    <a:pt x="1261" y="849"/>
                  </a:lnTo>
                  <a:lnTo>
                    <a:pt x="1267" y="852"/>
                  </a:lnTo>
                  <a:lnTo>
                    <a:pt x="1273" y="856"/>
                  </a:lnTo>
                  <a:lnTo>
                    <a:pt x="1281" y="860"/>
                  </a:lnTo>
                  <a:lnTo>
                    <a:pt x="1285" y="864"/>
                  </a:lnTo>
                  <a:lnTo>
                    <a:pt x="1291" y="868"/>
                  </a:lnTo>
                  <a:lnTo>
                    <a:pt x="1299" y="872"/>
                  </a:lnTo>
                  <a:lnTo>
                    <a:pt x="1305" y="876"/>
                  </a:lnTo>
                  <a:lnTo>
                    <a:pt x="1309" y="878"/>
                  </a:lnTo>
                  <a:lnTo>
                    <a:pt x="1316" y="882"/>
                  </a:lnTo>
                  <a:lnTo>
                    <a:pt x="1320" y="886"/>
                  </a:lnTo>
                  <a:lnTo>
                    <a:pt x="1326" y="890"/>
                  </a:lnTo>
                  <a:lnTo>
                    <a:pt x="1338" y="898"/>
                  </a:lnTo>
                  <a:lnTo>
                    <a:pt x="1348" y="906"/>
                  </a:lnTo>
                  <a:lnTo>
                    <a:pt x="1356" y="912"/>
                  </a:lnTo>
                  <a:lnTo>
                    <a:pt x="1368" y="920"/>
                  </a:lnTo>
                  <a:lnTo>
                    <a:pt x="1376" y="924"/>
                  </a:lnTo>
                  <a:lnTo>
                    <a:pt x="1384" y="929"/>
                  </a:lnTo>
                  <a:lnTo>
                    <a:pt x="1391" y="935"/>
                  </a:lnTo>
                  <a:lnTo>
                    <a:pt x="1401" y="941"/>
                  </a:lnTo>
                  <a:lnTo>
                    <a:pt x="1409" y="947"/>
                  </a:lnTo>
                  <a:lnTo>
                    <a:pt x="1419" y="953"/>
                  </a:lnTo>
                  <a:lnTo>
                    <a:pt x="1429" y="959"/>
                  </a:lnTo>
                  <a:lnTo>
                    <a:pt x="1437" y="965"/>
                  </a:lnTo>
                  <a:lnTo>
                    <a:pt x="1445" y="971"/>
                  </a:lnTo>
                  <a:lnTo>
                    <a:pt x="1455" y="975"/>
                  </a:lnTo>
                  <a:lnTo>
                    <a:pt x="1462" y="981"/>
                  </a:lnTo>
                  <a:lnTo>
                    <a:pt x="1472" y="987"/>
                  </a:lnTo>
                  <a:lnTo>
                    <a:pt x="1480" y="993"/>
                  </a:lnTo>
                  <a:lnTo>
                    <a:pt x="1490" y="997"/>
                  </a:lnTo>
                  <a:lnTo>
                    <a:pt x="1500" y="1003"/>
                  </a:lnTo>
                  <a:lnTo>
                    <a:pt x="1508" y="1008"/>
                  </a:lnTo>
                  <a:lnTo>
                    <a:pt x="1518" y="1012"/>
                  </a:lnTo>
                  <a:lnTo>
                    <a:pt x="1526" y="1016"/>
                  </a:lnTo>
                  <a:lnTo>
                    <a:pt x="1536" y="1022"/>
                  </a:lnTo>
                  <a:lnTo>
                    <a:pt x="1545" y="1026"/>
                  </a:lnTo>
                  <a:lnTo>
                    <a:pt x="1553" y="1028"/>
                  </a:lnTo>
                  <a:lnTo>
                    <a:pt x="1563" y="1032"/>
                  </a:lnTo>
                  <a:lnTo>
                    <a:pt x="1571" y="1036"/>
                  </a:lnTo>
                  <a:lnTo>
                    <a:pt x="1581" y="1040"/>
                  </a:lnTo>
                  <a:lnTo>
                    <a:pt x="1589" y="1042"/>
                  </a:lnTo>
                  <a:lnTo>
                    <a:pt x="1599" y="1046"/>
                  </a:lnTo>
                  <a:lnTo>
                    <a:pt x="1609" y="1048"/>
                  </a:lnTo>
                  <a:lnTo>
                    <a:pt x="1616" y="1050"/>
                  </a:lnTo>
                  <a:lnTo>
                    <a:pt x="1626" y="1050"/>
                  </a:lnTo>
                  <a:lnTo>
                    <a:pt x="1636" y="1052"/>
                  </a:lnTo>
                  <a:lnTo>
                    <a:pt x="1646" y="1054"/>
                  </a:lnTo>
                  <a:lnTo>
                    <a:pt x="1654" y="1054"/>
                  </a:lnTo>
                  <a:lnTo>
                    <a:pt x="1662" y="1054"/>
                  </a:lnTo>
                  <a:lnTo>
                    <a:pt x="1672" y="1052"/>
                  </a:lnTo>
                  <a:lnTo>
                    <a:pt x="1682" y="1050"/>
                  </a:lnTo>
                  <a:lnTo>
                    <a:pt x="1691" y="1048"/>
                  </a:lnTo>
                  <a:lnTo>
                    <a:pt x="1699" y="1046"/>
                  </a:lnTo>
                  <a:lnTo>
                    <a:pt x="1711" y="1042"/>
                  </a:lnTo>
                  <a:lnTo>
                    <a:pt x="1719" y="1036"/>
                  </a:lnTo>
                  <a:lnTo>
                    <a:pt x="1731" y="1032"/>
                  </a:lnTo>
                  <a:lnTo>
                    <a:pt x="1739" y="1026"/>
                  </a:lnTo>
                  <a:lnTo>
                    <a:pt x="1749" y="1020"/>
                  </a:lnTo>
                  <a:lnTo>
                    <a:pt x="1759" y="1012"/>
                  </a:lnTo>
                  <a:lnTo>
                    <a:pt x="1768" y="1006"/>
                  </a:lnTo>
                  <a:lnTo>
                    <a:pt x="1778" y="997"/>
                  </a:lnTo>
                  <a:lnTo>
                    <a:pt x="1786" y="989"/>
                  </a:lnTo>
                  <a:lnTo>
                    <a:pt x="1796" y="981"/>
                  </a:lnTo>
                  <a:lnTo>
                    <a:pt x="1806" y="971"/>
                  </a:lnTo>
                  <a:lnTo>
                    <a:pt x="1814" y="961"/>
                  </a:lnTo>
                  <a:lnTo>
                    <a:pt x="1824" y="951"/>
                  </a:lnTo>
                  <a:lnTo>
                    <a:pt x="1834" y="939"/>
                  </a:lnTo>
                  <a:lnTo>
                    <a:pt x="1843" y="929"/>
                  </a:lnTo>
                  <a:lnTo>
                    <a:pt x="1845" y="924"/>
                  </a:lnTo>
                  <a:lnTo>
                    <a:pt x="1851" y="918"/>
                  </a:lnTo>
                  <a:lnTo>
                    <a:pt x="1855" y="912"/>
                  </a:lnTo>
                  <a:lnTo>
                    <a:pt x="1859" y="906"/>
                  </a:lnTo>
                  <a:lnTo>
                    <a:pt x="1863" y="900"/>
                  </a:lnTo>
                  <a:lnTo>
                    <a:pt x="1869" y="894"/>
                  </a:lnTo>
                  <a:lnTo>
                    <a:pt x="1873" y="888"/>
                  </a:lnTo>
                  <a:lnTo>
                    <a:pt x="1877" y="882"/>
                  </a:lnTo>
                  <a:lnTo>
                    <a:pt x="1881" y="876"/>
                  </a:lnTo>
                  <a:lnTo>
                    <a:pt x="1885" y="868"/>
                  </a:lnTo>
                  <a:lnTo>
                    <a:pt x="1889" y="862"/>
                  </a:lnTo>
                  <a:lnTo>
                    <a:pt x="1893" y="856"/>
                  </a:lnTo>
                  <a:lnTo>
                    <a:pt x="1897" y="851"/>
                  </a:lnTo>
                  <a:lnTo>
                    <a:pt x="1901" y="845"/>
                  </a:lnTo>
                  <a:lnTo>
                    <a:pt x="1905" y="839"/>
                  </a:lnTo>
                  <a:lnTo>
                    <a:pt x="1909" y="833"/>
                  </a:lnTo>
                  <a:lnTo>
                    <a:pt x="1913" y="825"/>
                  </a:lnTo>
                  <a:lnTo>
                    <a:pt x="1915" y="817"/>
                  </a:lnTo>
                  <a:lnTo>
                    <a:pt x="1918" y="811"/>
                  </a:lnTo>
                  <a:lnTo>
                    <a:pt x="1922" y="805"/>
                  </a:lnTo>
                  <a:lnTo>
                    <a:pt x="1924" y="797"/>
                  </a:lnTo>
                  <a:lnTo>
                    <a:pt x="1930" y="791"/>
                  </a:lnTo>
                  <a:lnTo>
                    <a:pt x="1932" y="785"/>
                  </a:lnTo>
                  <a:lnTo>
                    <a:pt x="1936" y="777"/>
                  </a:lnTo>
                  <a:lnTo>
                    <a:pt x="1938" y="770"/>
                  </a:lnTo>
                  <a:lnTo>
                    <a:pt x="1942" y="762"/>
                  </a:lnTo>
                  <a:lnTo>
                    <a:pt x="1944" y="756"/>
                  </a:lnTo>
                  <a:lnTo>
                    <a:pt x="1946" y="748"/>
                  </a:lnTo>
                  <a:lnTo>
                    <a:pt x="1948" y="740"/>
                  </a:lnTo>
                  <a:lnTo>
                    <a:pt x="1950" y="732"/>
                  </a:lnTo>
                  <a:lnTo>
                    <a:pt x="1954" y="726"/>
                  </a:lnTo>
                  <a:lnTo>
                    <a:pt x="1956" y="718"/>
                  </a:lnTo>
                  <a:lnTo>
                    <a:pt x="1958" y="710"/>
                  </a:lnTo>
                  <a:lnTo>
                    <a:pt x="1960" y="702"/>
                  </a:lnTo>
                  <a:lnTo>
                    <a:pt x="1960" y="693"/>
                  </a:lnTo>
                  <a:lnTo>
                    <a:pt x="1962" y="687"/>
                  </a:lnTo>
                  <a:lnTo>
                    <a:pt x="1964" y="679"/>
                  </a:lnTo>
                  <a:lnTo>
                    <a:pt x="1966" y="669"/>
                  </a:lnTo>
                  <a:lnTo>
                    <a:pt x="1966" y="661"/>
                  </a:lnTo>
                  <a:lnTo>
                    <a:pt x="1968" y="653"/>
                  </a:lnTo>
                  <a:lnTo>
                    <a:pt x="1968" y="645"/>
                  </a:lnTo>
                  <a:lnTo>
                    <a:pt x="1970" y="637"/>
                  </a:lnTo>
                  <a:lnTo>
                    <a:pt x="1970" y="627"/>
                  </a:lnTo>
                  <a:lnTo>
                    <a:pt x="1970" y="620"/>
                  </a:lnTo>
                  <a:lnTo>
                    <a:pt x="1970" y="610"/>
                  </a:lnTo>
                  <a:lnTo>
                    <a:pt x="1970" y="602"/>
                  </a:lnTo>
                  <a:lnTo>
                    <a:pt x="1970" y="594"/>
                  </a:lnTo>
                  <a:lnTo>
                    <a:pt x="1972" y="584"/>
                  </a:lnTo>
                  <a:lnTo>
                    <a:pt x="1970" y="576"/>
                  </a:lnTo>
                  <a:lnTo>
                    <a:pt x="1970" y="566"/>
                  </a:lnTo>
                  <a:lnTo>
                    <a:pt x="1970" y="558"/>
                  </a:lnTo>
                  <a:lnTo>
                    <a:pt x="1970" y="551"/>
                  </a:lnTo>
                  <a:lnTo>
                    <a:pt x="1968" y="541"/>
                  </a:lnTo>
                  <a:lnTo>
                    <a:pt x="1968" y="533"/>
                  </a:lnTo>
                  <a:lnTo>
                    <a:pt x="1966" y="523"/>
                  </a:lnTo>
                  <a:lnTo>
                    <a:pt x="1966" y="515"/>
                  </a:lnTo>
                  <a:lnTo>
                    <a:pt x="1964" y="505"/>
                  </a:lnTo>
                  <a:lnTo>
                    <a:pt x="1962" y="495"/>
                  </a:lnTo>
                  <a:lnTo>
                    <a:pt x="1960" y="487"/>
                  </a:lnTo>
                  <a:lnTo>
                    <a:pt x="1958" y="477"/>
                  </a:lnTo>
                  <a:lnTo>
                    <a:pt x="1956" y="468"/>
                  </a:lnTo>
                  <a:lnTo>
                    <a:pt x="1954" y="458"/>
                  </a:lnTo>
                  <a:lnTo>
                    <a:pt x="1950" y="450"/>
                  </a:lnTo>
                  <a:lnTo>
                    <a:pt x="1948" y="440"/>
                  </a:lnTo>
                  <a:lnTo>
                    <a:pt x="1946" y="432"/>
                  </a:lnTo>
                  <a:lnTo>
                    <a:pt x="1942" y="422"/>
                  </a:lnTo>
                  <a:lnTo>
                    <a:pt x="1940" y="412"/>
                  </a:lnTo>
                  <a:lnTo>
                    <a:pt x="1936" y="404"/>
                  </a:lnTo>
                  <a:lnTo>
                    <a:pt x="1932" y="395"/>
                  </a:lnTo>
                  <a:lnTo>
                    <a:pt x="1930" y="387"/>
                  </a:lnTo>
                  <a:lnTo>
                    <a:pt x="1924" y="377"/>
                  </a:lnTo>
                  <a:lnTo>
                    <a:pt x="1922" y="369"/>
                  </a:lnTo>
                  <a:lnTo>
                    <a:pt x="1916" y="361"/>
                  </a:lnTo>
                  <a:lnTo>
                    <a:pt x="1913" y="351"/>
                  </a:lnTo>
                  <a:lnTo>
                    <a:pt x="1909" y="341"/>
                  </a:lnTo>
                  <a:lnTo>
                    <a:pt x="1905" y="333"/>
                  </a:lnTo>
                  <a:lnTo>
                    <a:pt x="1899" y="324"/>
                  </a:lnTo>
                  <a:lnTo>
                    <a:pt x="1895" y="316"/>
                  </a:lnTo>
                  <a:lnTo>
                    <a:pt x="1889" y="308"/>
                  </a:lnTo>
                  <a:lnTo>
                    <a:pt x="1885" y="300"/>
                  </a:lnTo>
                  <a:lnTo>
                    <a:pt x="1879" y="290"/>
                  </a:lnTo>
                  <a:lnTo>
                    <a:pt x="1873" y="282"/>
                  </a:lnTo>
                  <a:lnTo>
                    <a:pt x="1867" y="274"/>
                  </a:lnTo>
                  <a:lnTo>
                    <a:pt x="1861" y="264"/>
                  </a:lnTo>
                  <a:lnTo>
                    <a:pt x="1853" y="256"/>
                  </a:lnTo>
                  <a:lnTo>
                    <a:pt x="1847" y="249"/>
                  </a:lnTo>
                  <a:lnTo>
                    <a:pt x="1841" y="241"/>
                  </a:lnTo>
                  <a:lnTo>
                    <a:pt x="1836" y="233"/>
                  </a:lnTo>
                  <a:lnTo>
                    <a:pt x="1828" y="223"/>
                  </a:lnTo>
                  <a:lnTo>
                    <a:pt x="1820" y="217"/>
                  </a:lnTo>
                  <a:lnTo>
                    <a:pt x="1812" y="207"/>
                  </a:lnTo>
                  <a:lnTo>
                    <a:pt x="1804" y="201"/>
                  </a:lnTo>
                  <a:lnTo>
                    <a:pt x="1794" y="193"/>
                  </a:lnTo>
                  <a:lnTo>
                    <a:pt x="1788" y="185"/>
                  </a:lnTo>
                  <a:lnTo>
                    <a:pt x="1778" y="179"/>
                  </a:lnTo>
                  <a:lnTo>
                    <a:pt x="1770" y="174"/>
                  </a:lnTo>
                  <a:lnTo>
                    <a:pt x="1763" y="166"/>
                  </a:lnTo>
                  <a:lnTo>
                    <a:pt x="1753" y="158"/>
                  </a:lnTo>
                  <a:lnTo>
                    <a:pt x="1743" y="152"/>
                  </a:lnTo>
                  <a:lnTo>
                    <a:pt x="1735" y="146"/>
                  </a:lnTo>
                  <a:lnTo>
                    <a:pt x="1725" y="140"/>
                  </a:lnTo>
                  <a:lnTo>
                    <a:pt x="1717" y="134"/>
                  </a:lnTo>
                  <a:lnTo>
                    <a:pt x="1707" y="128"/>
                  </a:lnTo>
                  <a:lnTo>
                    <a:pt x="1697" y="124"/>
                  </a:lnTo>
                  <a:lnTo>
                    <a:pt x="1688" y="116"/>
                  </a:lnTo>
                  <a:lnTo>
                    <a:pt x="1678" y="110"/>
                  </a:lnTo>
                  <a:lnTo>
                    <a:pt x="1668" y="106"/>
                  </a:lnTo>
                  <a:lnTo>
                    <a:pt x="1658" y="100"/>
                  </a:lnTo>
                  <a:lnTo>
                    <a:pt x="1648" y="95"/>
                  </a:lnTo>
                  <a:lnTo>
                    <a:pt x="1638" y="91"/>
                  </a:lnTo>
                  <a:lnTo>
                    <a:pt x="1628" y="87"/>
                  </a:lnTo>
                  <a:lnTo>
                    <a:pt x="1618" y="83"/>
                  </a:lnTo>
                  <a:lnTo>
                    <a:pt x="1607" y="77"/>
                  </a:lnTo>
                  <a:lnTo>
                    <a:pt x="1597" y="73"/>
                  </a:lnTo>
                  <a:lnTo>
                    <a:pt x="1587" y="69"/>
                  </a:lnTo>
                  <a:lnTo>
                    <a:pt x="1577" y="65"/>
                  </a:lnTo>
                  <a:lnTo>
                    <a:pt x="1567" y="61"/>
                  </a:lnTo>
                  <a:lnTo>
                    <a:pt x="1557" y="57"/>
                  </a:lnTo>
                  <a:lnTo>
                    <a:pt x="1545" y="53"/>
                  </a:lnTo>
                  <a:lnTo>
                    <a:pt x="1538" y="51"/>
                  </a:lnTo>
                  <a:lnTo>
                    <a:pt x="1526" y="47"/>
                  </a:lnTo>
                  <a:lnTo>
                    <a:pt x="1516" y="43"/>
                  </a:lnTo>
                  <a:lnTo>
                    <a:pt x="1504" y="41"/>
                  </a:lnTo>
                  <a:lnTo>
                    <a:pt x="1496" y="37"/>
                  </a:lnTo>
                  <a:lnTo>
                    <a:pt x="1484" y="33"/>
                  </a:lnTo>
                  <a:lnTo>
                    <a:pt x="1474" y="31"/>
                  </a:lnTo>
                  <a:lnTo>
                    <a:pt x="1464" y="29"/>
                  </a:lnTo>
                  <a:lnTo>
                    <a:pt x="1455" y="27"/>
                  </a:lnTo>
                  <a:lnTo>
                    <a:pt x="1445" y="23"/>
                  </a:lnTo>
                  <a:lnTo>
                    <a:pt x="1435" y="22"/>
                  </a:lnTo>
                  <a:lnTo>
                    <a:pt x="1425" y="20"/>
                  </a:lnTo>
                  <a:lnTo>
                    <a:pt x="1415" y="18"/>
                  </a:lnTo>
                  <a:lnTo>
                    <a:pt x="1407" y="16"/>
                  </a:lnTo>
                  <a:lnTo>
                    <a:pt x="1397" y="14"/>
                  </a:lnTo>
                  <a:lnTo>
                    <a:pt x="1387" y="12"/>
                  </a:lnTo>
                  <a:lnTo>
                    <a:pt x="1380" y="12"/>
                  </a:lnTo>
                  <a:lnTo>
                    <a:pt x="1370" y="10"/>
                  </a:lnTo>
                  <a:lnTo>
                    <a:pt x="1362" y="8"/>
                  </a:lnTo>
                  <a:lnTo>
                    <a:pt x="1352" y="6"/>
                  </a:lnTo>
                  <a:lnTo>
                    <a:pt x="1344" y="6"/>
                  </a:lnTo>
                  <a:lnTo>
                    <a:pt x="1334" y="4"/>
                  </a:lnTo>
                  <a:lnTo>
                    <a:pt x="1326" y="4"/>
                  </a:lnTo>
                  <a:lnTo>
                    <a:pt x="1318" y="2"/>
                  </a:lnTo>
                  <a:lnTo>
                    <a:pt x="1311" y="2"/>
                  </a:lnTo>
                  <a:lnTo>
                    <a:pt x="1303" y="2"/>
                  </a:lnTo>
                  <a:lnTo>
                    <a:pt x="1297" y="0"/>
                  </a:lnTo>
                  <a:lnTo>
                    <a:pt x="1289" y="0"/>
                  </a:lnTo>
                  <a:lnTo>
                    <a:pt x="1283" y="0"/>
                  </a:lnTo>
                  <a:lnTo>
                    <a:pt x="1275" y="0"/>
                  </a:lnTo>
                  <a:lnTo>
                    <a:pt x="1269" y="0"/>
                  </a:lnTo>
                  <a:lnTo>
                    <a:pt x="1263" y="0"/>
                  </a:lnTo>
                  <a:lnTo>
                    <a:pt x="1257" y="0"/>
                  </a:lnTo>
                  <a:lnTo>
                    <a:pt x="1251" y="0"/>
                  </a:lnTo>
                  <a:lnTo>
                    <a:pt x="1243" y="0"/>
                  </a:lnTo>
                  <a:lnTo>
                    <a:pt x="1237" y="0"/>
                  </a:lnTo>
                  <a:lnTo>
                    <a:pt x="1232" y="0"/>
                  </a:lnTo>
                  <a:lnTo>
                    <a:pt x="1224" y="0"/>
                  </a:lnTo>
                  <a:lnTo>
                    <a:pt x="1216" y="0"/>
                  </a:lnTo>
                  <a:lnTo>
                    <a:pt x="1210" y="0"/>
                  </a:lnTo>
                  <a:lnTo>
                    <a:pt x="1202" y="0"/>
                  </a:lnTo>
                  <a:lnTo>
                    <a:pt x="1194" y="0"/>
                  </a:lnTo>
                  <a:lnTo>
                    <a:pt x="1188" y="0"/>
                  </a:lnTo>
                  <a:lnTo>
                    <a:pt x="1178" y="0"/>
                  </a:lnTo>
                  <a:lnTo>
                    <a:pt x="1172" y="0"/>
                  </a:lnTo>
                  <a:lnTo>
                    <a:pt x="1162" y="0"/>
                  </a:lnTo>
                  <a:lnTo>
                    <a:pt x="1155" y="0"/>
                  </a:lnTo>
                  <a:lnTo>
                    <a:pt x="1147" y="0"/>
                  </a:lnTo>
                  <a:lnTo>
                    <a:pt x="1139" y="2"/>
                  </a:lnTo>
                  <a:lnTo>
                    <a:pt x="1129" y="2"/>
                  </a:lnTo>
                  <a:lnTo>
                    <a:pt x="1121" y="2"/>
                  </a:lnTo>
                  <a:lnTo>
                    <a:pt x="1111" y="2"/>
                  </a:lnTo>
                  <a:lnTo>
                    <a:pt x="1103" y="2"/>
                  </a:lnTo>
                  <a:lnTo>
                    <a:pt x="1095" y="2"/>
                  </a:lnTo>
                  <a:lnTo>
                    <a:pt x="1085" y="2"/>
                  </a:lnTo>
                  <a:lnTo>
                    <a:pt x="1078" y="2"/>
                  </a:lnTo>
                  <a:lnTo>
                    <a:pt x="1068" y="4"/>
                  </a:lnTo>
                  <a:lnTo>
                    <a:pt x="1060" y="4"/>
                  </a:lnTo>
                  <a:lnTo>
                    <a:pt x="1050" y="4"/>
                  </a:lnTo>
                  <a:lnTo>
                    <a:pt x="1040" y="4"/>
                  </a:lnTo>
                  <a:lnTo>
                    <a:pt x="1032" y="4"/>
                  </a:lnTo>
                  <a:lnTo>
                    <a:pt x="1022" y="4"/>
                  </a:lnTo>
                  <a:lnTo>
                    <a:pt x="1014" y="6"/>
                  </a:lnTo>
                  <a:lnTo>
                    <a:pt x="1005" y="6"/>
                  </a:lnTo>
                  <a:lnTo>
                    <a:pt x="997" y="6"/>
                  </a:lnTo>
                  <a:lnTo>
                    <a:pt x="989" y="6"/>
                  </a:lnTo>
                  <a:lnTo>
                    <a:pt x="979" y="6"/>
                  </a:lnTo>
                  <a:lnTo>
                    <a:pt x="969" y="6"/>
                  </a:lnTo>
                  <a:lnTo>
                    <a:pt x="961" y="6"/>
                  </a:lnTo>
                  <a:lnTo>
                    <a:pt x="951" y="6"/>
                  </a:lnTo>
                  <a:lnTo>
                    <a:pt x="943" y="8"/>
                  </a:lnTo>
                  <a:lnTo>
                    <a:pt x="935" y="8"/>
                  </a:lnTo>
                  <a:lnTo>
                    <a:pt x="928" y="8"/>
                  </a:lnTo>
                  <a:lnTo>
                    <a:pt x="920" y="8"/>
                  </a:lnTo>
                  <a:lnTo>
                    <a:pt x="910" y="8"/>
                  </a:lnTo>
                  <a:lnTo>
                    <a:pt x="902" y="8"/>
                  </a:lnTo>
                  <a:lnTo>
                    <a:pt x="894" y="10"/>
                  </a:lnTo>
                  <a:lnTo>
                    <a:pt x="886" y="10"/>
                  </a:lnTo>
                  <a:lnTo>
                    <a:pt x="880" y="10"/>
                  </a:lnTo>
                  <a:lnTo>
                    <a:pt x="872" y="12"/>
                  </a:lnTo>
                  <a:lnTo>
                    <a:pt x="866" y="12"/>
                  </a:lnTo>
                  <a:lnTo>
                    <a:pt x="858" y="12"/>
                  </a:lnTo>
                  <a:lnTo>
                    <a:pt x="851" y="14"/>
                  </a:lnTo>
                  <a:lnTo>
                    <a:pt x="845" y="14"/>
                  </a:lnTo>
                  <a:lnTo>
                    <a:pt x="839" y="16"/>
                  </a:lnTo>
                  <a:lnTo>
                    <a:pt x="833" y="16"/>
                  </a:lnTo>
                  <a:lnTo>
                    <a:pt x="827" y="18"/>
                  </a:lnTo>
                  <a:lnTo>
                    <a:pt x="821" y="18"/>
                  </a:lnTo>
                  <a:lnTo>
                    <a:pt x="817" y="20"/>
                  </a:lnTo>
                  <a:lnTo>
                    <a:pt x="805" y="20"/>
                  </a:lnTo>
                  <a:lnTo>
                    <a:pt x="797" y="22"/>
                  </a:lnTo>
                  <a:lnTo>
                    <a:pt x="787" y="23"/>
                  </a:lnTo>
                  <a:lnTo>
                    <a:pt x="782" y="25"/>
                  </a:lnTo>
                  <a:lnTo>
                    <a:pt x="776" y="27"/>
                  </a:lnTo>
                  <a:lnTo>
                    <a:pt x="770" y="29"/>
                  </a:lnTo>
                  <a:lnTo>
                    <a:pt x="762" y="29"/>
                  </a:lnTo>
                  <a:lnTo>
                    <a:pt x="756" y="33"/>
                  </a:lnTo>
                  <a:lnTo>
                    <a:pt x="748" y="35"/>
                  </a:lnTo>
                  <a:lnTo>
                    <a:pt x="742" y="37"/>
                  </a:lnTo>
                  <a:lnTo>
                    <a:pt x="736" y="41"/>
                  </a:lnTo>
                  <a:lnTo>
                    <a:pt x="730" y="43"/>
                  </a:lnTo>
                  <a:lnTo>
                    <a:pt x="722" y="45"/>
                  </a:lnTo>
                  <a:lnTo>
                    <a:pt x="714" y="47"/>
                  </a:lnTo>
                  <a:lnTo>
                    <a:pt x="708" y="51"/>
                  </a:lnTo>
                  <a:lnTo>
                    <a:pt x="703" y="53"/>
                  </a:lnTo>
                  <a:lnTo>
                    <a:pt x="695" y="55"/>
                  </a:lnTo>
                  <a:lnTo>
                    <a:pt x="687" y="59"/>
                  </a:lnTo>
                  <a:lnTo>
                    <a:pt x="681" y="63"/>
                  </a:lnTo>
                  <a:lnTo>
                    <a:pt x="673" y="65"/>
                  </a:lnTo>
                  <a:lnTo>
                    <a:pt x="665" y="67"/>
                  </a:lnTo>
                  <a:lnTo>
                    <a:pt x="659" y="69"/>
                  </a:lnTo>
                  <a:lnTo>
                    <a:pt x="651" y="71"/>
                  </a:lnTo>
                  <a:lnTo>
                    <a:pt x="643" y="75"/>
                  </a:lnTo>
                  <a:lnTo>
                    <a:pt x="635" y="77"/>
                  </a:lnTo>
                  <a:lnTo>
                    <a:pt x="628" y="79"/>
                  </a:lnTo>
                  <a:lnTo>
                    <a:pt x="622" y="83"/>
                  </a:lnTo>
                  <a:lnTo>
                    <a:pt x="614" y="85"/>
                  </a:lnTo>
                  <a:lnTo>
                    <a:pt x="606" y="87"/>
                  </a:lnTo>
                  <a:lnTo>
                    <a:pt x="598" y="89"/>
                  </a:lnTo>
                  <a:lnTo>
                    <a:pt x="590" y="91"/>
                  </a:lnTo>
                  <a:lnTo>
                    <a:pt x="582" y="93"/>
                  </a:lnTo>
                  <a:lnTo>
                    <a:pt x="574" y="95"/>
                  </a:lnTo>
                  <a:lnTo>
                    <a:pt x="566" y="97"/>
                  </a:lnTo>
                  <a:lnTo>
                    <a:pt x="558" y="97"/>
                  </a:lnTo>
                  <a:lnTo>
                    <a:pt x="551" y="100"/>
                  </a:lnTo>
                  <a:lnTo>
                    <a:pt x="541" y="100"/>
                  </a:lnTo>
                  <a:lnTo>
                    <a:pt x="533" y="100"/>
                  </a:lnTo>
                  <a:lnTo>
                    <a:pt x="521" y="102"/>
                  </a:lnTo>
                  <a:lnTo>
                    <a:pt x="511" y="104"/>
                  </a:lnTo>
                  <a:lnTo>
                    <a:pt x="503" y="104"/>
                  </a:lnTo>
                  <a:lnTo>
                    <a:pt x="497" y="106"/>
                  </a:lnTo>
                  <a:lnTo>
                    <a:pt x="491" y="106"/>
                  </a:lnTo>
                  <a:lnTo>
                    <a:pt x="485" y="108"/>
                  </a:lnTo>
                  <a:lnTo>
                    <a:pt x="478" y="110"/>
                  </a:lnTo>
                  <a:lnTo>
                    <a:pt x="472" y="112"/>
                  </a:lnTo>
                  <a:lnTo>
                    <a:pt x="464" y="112"/>
                  </a:lnTo>
                  <a:lnTo>
                    <a:pt x="458" y="116"/>
                  </a:lnTo>
                  <a:lnTo>
                    <a:pt x="450" y="116"/>
                  </a:lnTo>
                  <a:lnTo>
                    <a:pt x="442" y="118"/>
                  </a:lnTo>
                  <a:lnTo>
                    <a:pt x="434" y="122"/>
                  </a:lnTo>
                  <a:lnTo>
                    <a:pt x="428" y="124"/>
                  </a:lnTo>
                  <a:lnTo>
                    <a:pt x="420" y="126"/>
                  </a:lnTo>
                  <a:lnTo>
                    <a:pt x="412" y="128"/>
                  </a:lnTo>
                  <a:lnTo>
                    <a:pt x="405" y="132"/>
                  </a:lnTo>
                  <a:lnTo>
                    <a:pt x="397" y="134"/>
                  </a:lnTo>
                  <a:lnTo>
                    <a:pt x="389" y="136"/>
                  </a:lnTo>
                  <a:lnTo>
                    <a:pt x="381" y="140"/>
                  </a:lnTo>
                  <a:lnTo>
                    <a:pt x="373" y="142"/>
                  </a:lnTo>
                  <a:lnTo>
                    <a:pt x="363" y="146"/>
                  </a:lnTo>
                  <a:lnTo>
                    <a:pt x="355" y="150"/>
                  </a:lnTo>
                  <a:lnTo>
                    <a:pt x="347" y="154"/>
                  </a:lnTo>
                  <a:lnTo>
                    <a:pt x="339" y="158"/>
                  </a:lnTo>
                  <a:lnTo>
                    <a:pt x="331" y="162"/>
                  </a:lnTo>
                  <a:lnTo>
                    <a:pt x="322" y="166"/>
                  </a:lnTo>
                  <a:lnTo>
                    <a:pt x="314" y="170"/>
                  </a:lnTo>
                  <a:lnTo>
                    <a:pt x="306" y="174"/>
                  </a:lnTo>
                  <a:lnTo>
                    <a:pt x="298" y="177"/>
                  </a:lnTo>
                  <a:lnTo>
                    <a:pt x="288" y="181"/>
                  </a:lnTo>
                  <a:lnTo>
                    <a:pt x="280" y="187"/>
                  </a:lnTo>
                  <a:lnTo>
                    <a:pt x="272" y="191"/>
                  </a:lnTo>
                  <a:lnTo>
                    <a:pt x="264" y="197"/>
                  </a:lnTo>
                  <a:lnTo>
                    <a:pt x="254" y="201"/>
                  </a:lnTo>
                  <a:lnTo>
                    <a:pt x="247" y="205"/>
                  </a:lnTo>
                  <a:lnTo>
                    <a:pt x="239" y="213"/>
                  </a:lnTo>
                  <a:lnTo>
                    <a:pt x="229" y="219"/>
                  </a:lnTo>
                  <a:lnTo>
                    <a:pt x="221" y="223"/>
                  </a:lnTo>
                  <a:lnTo>
                    <a:pt x="213" y="231"/>
                  </a:lnTo>
                  <a:lnTo>
                    <a:pt x="205" y="237"/>
                  </a:lnTo>
                  <a:lnTo>
                    <a:pt x="199" y="243"/>
                  </a:lnTo>
                  <a:lnTo>
                    <a:pt x="189" y="249"/>
                  </a:lnTo>
                  <a:lnTo>
                    <a:pt x="181" y="256"/>
                  </a:lnTo>
                  <a:lnTo>
                    <a:pt x="174" y="262"/>
                  </a:lnTo>
                  <a:lnTo>
                    <a:pt x="166" y="270"/>
                  </a:lnTo>
                  <a:lnTo>
                    <a:pt x="160" y="276"/>
                  </a:lnTo>
                  <a:lnTo>
                    <a:pt x="152" y="284"/>
                  </a:lnTo>
                  <a:lnTo>
                    <a:pt x="144" y="292"/>
                  </a:lnTo>
                  <a:lnTo>
                    <a:pt x="138" y="302"/>
                  </a:lnTo>
                  <a:lnTo>
                    <a:pt x="132" y="308"/>
                  </a:lnTo>
                  <a:lnTo>
                    <a:pt x="124" y="318"/>
                  </a:lnTo>
                  <a:lnTo>
                    <a:pt x="118" y="325"/>
                  </a:lnTo>
                  <a:lnTo>
                    <a:pt x="112" y="335"/>
                  </a:lnTo>
                  <a:lnTo>
                    <a:pt x="104" y="343"/>
                  </a:lnTo>
                  <a:lnTo>
                    <a:pt x="99" y="353"/>
                  </a:lnTo>
                  <a:lnTo>
                    <a:pt x="93" y="363"/>
                  </a:lnTo>
                  <a:lnTo>
                    <a:pt x="89" y="373"/>
                  </a:lnTo>
                  <a:lnTo>
                    <a:pt x="81" y="383"/>
                  </a:lnTo>
                  <a:lnTo>
                    <a:pt x="75" y="391"/>
                  </a:lnTo>
                  <a:lnTo>
                    <a:pt x="71" y="400"/>
                  </a:lnTo>
                  <a:lnTo>
                    <a:pt x="67" y="410"/>
                  </a:lnTo>
                  <a:lnTo>
                    <a:pt x="59" y="420"/>
                  </a:lnTo>
                  <a:lnTo>
                    <a:pt x="55" y="430"/>
                  </a:lnTo>
                  <a:lnTo>
                    <a:pt x="51" y="440"/>
                  </a:lnTo>
                  <a:lnTo>
                    <a:pt x="47" y="452"/>
                  </a:lnTo>
                  <a:lnTo>
                    <a:pt x="43" y="460"/>
                  </a:lnTo>
                  <a:lnTo>
                    <a:pt x="37" y="472"/>
                  </a:lnTo>
                  <a:lnTo>
                    <a:pt x="35" y="481"/>
                  </a:lnTo>
                  <a:lnTo>
                    <a:pt x="31" y="493"/>
                  </a:lnTo>
                  <a:lnTo>
                    <a:pt x="29" y="503"/>
                  </a:lnTo>
                  <a:lnTo>
                    <a:pt x="26" y="515"/>
                  </a:lnTo>
                  <a:lnTo>
                    <a:pt x="24" y="525"/>
                  </a:lnTo>
                  <a:lnTo>
                    <a:pt x="22" y="537"/>
                  </a:lnTo>
                  <a:lnTo>
                    <a:pt x="18" y="545"/>
                  </a:lnTo>
                  <a:lnTo>
                    <a:pt x="14" y="556"/>
                  </a:lnTo>
                  <a:lnTo>
                    <a:pt x="12" y="566"/>
                  </a:lnTo>
                  <a:lnTo>
                    <a:pt x="10" y="578"/>
                  </a:lnTo>
                  <a:lnTo>
                    <a:pt x="8" y="588"/>
                  </a:lnTo>
                  <a:lnTo>
                    <a:pt x="8" y="600"/>
                  </a:lnTo>
                  <a:lnTo>
                    <a:pt x="6" y="610"/>
                  </a:lnTo>
                  <a:lnTo>
                    <a:pt x="4" y="622"/>
                  </a:lnTo>
                  <a:lnTo>
                    <a:pt x="2" y="631"/>
                  </a:lnTo>
                  <a:lnTo>
                    <a:pt x="2" y="643"/>
                  </a:lnTo>
                  <a:lnTo>
                    <a:pt x="2" y="653"/>
                  </a:lnTo>
                  <a:lnTo>
                    <a:pt x="2" y="665"/>
                  </a:lnTo>
                  <a:lnTo>
                    <a:pt x="0" y="675"/>
                  </a:lnTo>
                  <a:lnTo>
                    <a:pt x="0" y="687"/>
                  </a:lnTo>
                  <a:lnTo>
                    <a:pt x="0" y="697"/>
                  </a:lnTo>
                  <a:lnTo>
                    <a:pt x="2" y="708"/>
                  </a:lnTo>
                  <a:lnTo>
                    <a:pt x="2" y="718"/>
                  </a:lnTo>
                  <a:lnTo>
                    <a:pt x="2" y="730"/>
                  </a:lnTo>
                  <a:lnTo>
                    <a:pt x="2" y="738"/>
                  </a:lnTo>
                  <a:lnTo>
                    <a:pt x="2" y="750"/>
                  </a:lnTo>
                  <a:lnTo>
                    <a:pt x="2" y="760"/>
                  </a:lnTo>
                  <a:lnTo>
                    <a:pt x="4" y="772"/>
                  </a:lnTo>
                  <a:lnTo>
                    <a:pt x="4" y="779"/>
                  </a:lnTo>
                  <a:lnTo>
                    <a:pt x="6" y="791"/>
                  </a:lnTo>
                  <a:lnTo>
                    <a:pt x="6" y="801"/>
                  </a:lnTo>
                  <a:lnTo>
                    <a:pt x="8" y="811"/>
                  </a:lnTo>
                  <a:lnTo>
                    <a:pt x="10" y="821"/>
                  </a:lnTo>
                  <a:lnTo>
                    <a:pt x="12" y="833"/>
                  </a:lnTo>
                  <a:lnTo>
                    <a:pt x="14" y="841"/>
                  </a:lnTo>
                  <a:lnTo>
                    <a:pt x="16" y="852"/>
                  </a:lnTo>
                  <a:lnTo>
                    <a:pt x="20" y="860"/>
                  </a:lnTo>
                  <a:lnTo>
                    <a:pt x="22" y="872"/>
                  </a:lnTo>
                  <a:lnTo>
                    <a:pt x="24" y="880"/>
                  </a:lnTo>
                  <a:lnTo>
                    <a:pt x="26" y="890"/>
                  </a:lnTo>
                  <a:lnTo>
                    <a:pt x="29" y="900"/>
                  </a:lnTo>
                  <a:lnTo>
                    <a:pt x="31" y="908"/>
                  </a:lnTo>
                  <a:lnTo>
                    <a:pt x="35" y="918"/>
                  </a:lnTo>
                  <a:lnTo>
                    <a:pt x="37" y="926"/>
                  </a:lnTo>
                  <a:lnTo>
                    <a:pt x="41" y="935"/>
                  </a:lnTo>
                  <a:lnTo>
                    <a:pt x="45" y="945"/>
                  </a:lnTo>
                  <a:lnTo>
                    <a:pt x="49" y="951"/>
                  </a:lnTo>
                  <a:lnTo>
                    <a:pt x="51" y="961"/>
                  </a:lnTo>
                  <a:lnTo>
                    <a:pt x="55" y="969"/>
                  </a:lnTo>
                  <a:lnTo>
                    <a:pt x="59" y="979"/>
                  </a:lnTo>
                  <a:lnTo>
                    <a:pt x="65" y="985"/>
                  </a:lnTo>
                  <a:lnTo>
                    <a:pt x="69" y="993"/>
                  </a:lnTo>
                  <a:lnTo>
                    <a:pt x="73" y="1001"/>
                  </a:lnTo>
                  <a:lnTo>
                    <a:pt x="79" y="1008"/>
                  </a:lnTo>
                  <a:lnTo>
                    <a:pt x="81" y="1014"/>
                  </a:lnTo>
                  <a:lnTo>
                    <a:pt x="87" y="1022"/>
                  </a:lnTo>
                  <a:lnTo>
                    <a:pt x="91" y="1030"/>
                  </a:lnTo>
                  <a:lnTo>
                    <a:pt x="97" y="1038"/>
                  </a:lnTo>
                  <a:lnTo>
                    <a:pt x="101" y="1044"/>
                  </a:lnTo>
                  <a:lnTo>
                    <a:pt x="106" y="1052"/>
                  </a:lnTo>
                  <a:lnTo>
                    <a:pt x="112" y="1058"/>
                  </a:lnTo>
                  <a:lnTo>
                    <a:pt x="118" y="1068"/>
                  </a:lnTo>
                  <a:lnTo>
                    <a:pt x="122" y="1074"/>
                  </a:lnTo>
                  <a:lnTo>
                    <a:pt x="128" y="1079"/>
                  </a:lnTo>
                  <a:lnTo>
                    <a:pt x="134" y="1087"/>
                  </a:lnTo>
                  <a:lnTo>
                    <a:pt x="140" y="1093"/>
                  </a:lnTo>
                  <a:lnTo>
                    <a:pt x="146" y="1099"/>
                  </a:lnTo>
                  <a:lnTo>
                    <a:pt x="154" y="1107"/>
                  </a:lnTo>
                  <a:lnTo>
                    <a:pt x="160" y="1115"/>
                  </a:lnTo>
                  <a:lnTo>
                    <a:pt x="166" y="1121"/>
                  </a:lnTo>
                  <a:lnTo>
                    <a:pt x="174" y="1127"/>
                  </a:lnTo>
                  <a:lnTo>
                    <a:pt x="179" y="1135"/>
                  </a:lnTo>
                  <a:lnTo>
                    <a:pt x="185" y="1141"/>
                  </a:lnTo>
                  <a:lnTo>
                    <a:pt x="193" y="1147"/>
                  </a:lnTo>
                  <a:lnTo>
                    <a:pt x="199" y="1153"/>
                  </a:lnTo>
                  <a:lnTo>
                    <a:pt x="207" y="1158"/>
                  </a:lnTo>
                  <a:lnTo>
                    <a:pt x="213" y="1164"/>
                  </a:lnTo>
                  <a:lnTo>
                    <a:pt x="223" y="1172"/>
                  </a:lnTo>
                  <a:lnTo>
                    <a:pt x="229" y="1178"/>
                  </a:lnTo>
                  <a:lnTo>
                    <a:pt x="237" y="1184"/>
                  </a:lnTo>
                  <a:lnTo>
                    <a:pt x="245" y="1190"/>
                  </a:lnTo>
                  <a:lnTo>
                    <a:pt x="253" y="1196"/>
                  </a:lnTo>
                  <a:lnTo>
                    <a:pt x="258" y="1202"/>
                  </a:lnTo>
                  <a:lnTo>
                    <a:pt x="268" y="1208"/>
                  </a:lnTo>
                  <a:lnTo>
                    <a:pt x="276" y="1214"/>
                  </a:lnTo>
                  <a:lnTo>
                    <a:pt x="286" y="1220"/>
                  </a:lnTo>
                  <a:lnTo>
                    <a:pt x="292" y="1224"/>
                  </a:lnTo>
                  <a:lnTo>
                    <a:pt x="300" y="1228"/>
                  </a:lnTo>
                  <a:lnTo>
                    <a:pt x="310" y="1233"/>
                  </a:lnTo>
                  <a:lnTo>
                    <a:pt x="318" y="1239"/>
                  </a:lnTo>
                  <a:lnTo>
                    <a:pt x="328" y="1243"/>
                  </a:lnTo>
                  <a:lnTo>
                    <a:pt x="335" y="1247"/>
                  </a:lnTo>
                  <a:lnTo>
                    <a:pt x="343" y="1251"/>
                  </a:lnTo>
                  <a:lnTo>
                    <a:pt x="353" y="1257"/>
                  </a:lnTo>
                  <a:lnTo>
                    <a:pt x="361" y="1261"/>
                  </a:lnTo>
                  <a:lnTo>
                    <a:pt x="369" y="1265"/>
                  </a:lnTo>
                  <a:lnTo>
                    <a:pt x="379" y="1269"/>
                  </a:lnTo>
                  <a:lnTo>
                    <a:pt x="389" y="1273"/>
                  </a:lnTo>
                  <a:lnTo>
                    <a:pt x="399" y="1277"/>
                  </a:lnTo>
                  <a:lnTo>
                    <a:pt x="406" y="1281"/>
                  </a:lnTo>
                  <a:lnTo>
                    <a:pt x="416" y="1285"/>
                  </a:lnTo>
                  <a:lnTo>
                    <a:pt x="426" y="1289"/>
                  </a:lnTo>
                  <a:lnTo>
                    <a:pt x="434" y="1291"/>
                  </a:lnTo>
                  <a:lnTo>
                    <a:pt x="444" y="1295"/>
                  </a:lnTo>
                  <a:lnTo>
                    <a:pt x="454" y="1297"/>
                  </a:lnTo>
                  <a:lnTo>
                    <a:pt x="464" y="1301"/>
                  </a:lnTo>
                  <a:lnTo>
                    <a:pt x="472" y="1303"/>
                  </a:lnTo>
                  <a:lnTo>
                    <a:pt x="483" y="1306"/>
                  </a:lnTo>
                  <a:lnTo>
                    <a:pt x="493" y="1308"/>
                  </a:lnTo>
                  <a:lnTo>
                    <a:pt x="503" y="1310"/>
                  </a:lnTo>
                  <a:lnTo>
                    <a:pt x="513" y="1312"/>
                  </a:lnTo>
                  <a:lnTo>
                    <a:pt x="523" y="1314"/>
                  </a:lnTo>
                  <a:lnTo>
                    <a:pt x="533" y="1316"/>
                  </a:lnTo>
                  <a:lnTo>
                    <a:pt x="543" y="1318"/>
                  </a:lnTo>
                  <a:lnTo>
                    <a:pt x="553" y="1320"/>
                  </a:lnTo>
                  <a:lnTo>
                    <a:pt x="562" y="1320"/>
                  </a:lnTo>
                  <a:lnTo>
                    <a:pt x="574" y="1322"/>
                  </a:lnTo>
                  <a:lnTo>
                    <a:pt x="584" y="1324"/>
                  </a:lnTo>
                  <a:lnTo>
                    <a:pt x="594" y="1324"/>
                  </a:lnTo>
                  <a:lnTo>
                    <a:pt x="604" y="1324"/>
                  </a:lnTo>
                  <a:lnTo>
                    <a:pt x="616" y="1324"/>
                  </a:lnTo>
                  <a:lnTo>
                    <a:pt x="626" y="1326"/>
                  </a:lnTo>
                  <a:lnTo>
                    <a:pt x="635" y="1326"/>
                  </a:lnTo>
                  <a:lnTo>
                    <a:pt x="647" y="1326"/>
                  </a:lnTo>
                  <a:lnTo>
                    <a:pt x="657" y="1326"/>
                  </a:lnTo>
                  <a:lnTo>
                    <a:pt x="669" y="1326"/>
                  </a:lnTo>
                  <a:lnTo>
                    <a:pt x="679" y="1326"/>
                  </a:lnTo>
                  <a:lnTo>
                    <a:pt x="691" y="1326"/>
                  </a:lnTo>
                  <a:lnTo>
                    <a:pt x="701" y="1326"/>
                  </a:lnTo>
                  <a:lnTo>
                    <a:pt x="712" y="1326"/>
                  </a:lnTo>
                  <a:lnTo>
                    <a:pt x="722" y="1326"/>
                  </a:lnTo>
                  <a:lnTo>
                    <a:pt x="734" y="1326"/>
                  </a:lnTo>
                  <a:lnTo>
                    <a:pt x="746" y="1326"/>
                  </a:lnTo>
                  <a:lnTo>
                    <a:pt x="756" y="1326"/>
                  </a:lnTo>
                  <a:lnTo>
                    <a:pt x="768" y="1324"/>
                  </a:lnTo>
                  <a:lnTo>
                    <a:pt x="778" y="1324"/>
                  </a:lnTo>
                  <a:lnTo>
                    <a:pt x="787" y="1322"/>
                  </a:lnTo>
                  <a:lnTo>
                    <a:pt x="799" y="1322"/>
                  </a:lnTo>
                  <a:lnTo>
                    <a:pt x="809" y="1322"/>
                  </a:lnTo>
                  <a:lnTo>
                    <a:pt x="821" y="1322"/>
                  </a:lnTo>
                  <a:lnTo>
                    <a:pt x="831" y="1320"/>
                  </a:lnTo>
                  <a:lnTo>
                    <a:pt x="843" y="1320"/>
                  </a:lnTo>
                  <a:lnTo>
                    <a:pt x="851" y="1320"/>
                  </a:lnTo>
                  <a:lnTo>
                    <a:pt x="862" y="1318"/>
                  </a:lnTo>
                  <a:lnTo>
                    <a:pt x="872" y="1316"/>
                  </a:lnTo>
                  <a:lnTo>
                    <a:pt x="884" y="1316"/>
                  </a:lnTo>
                  <a:lnTo>
                    <a:pt x="892" y="1316"/>
                  </a:lnTo>
                  <a:lnTo>
                    <a:pt x="904" y="1314"/>
                  </a:lnTo>
                  <a:lnTo>
                    <a:pt x="914" y="1314"/>
                  </a:lnTo>
                  <a:lnTo>
                    <a:pt x="924" y="1314"/>
                  </a:lnTo>
                  <a:lnTo>
                    <a:pt x="932" y="1312"/>
                  </a:lnTo>
                  <a:lnTo>
                    <a:pt x="941" y="1310"/>
                  </a:lnTo>
                  <a:lnTo>
                    <a:pt x="951" y="1308"/>
                  </a:lnTo>
                  <a:lnTo>
                    <a:pt x="959" y="1308"/>
                  </a:lnTo>
                  <a:lnTo>
                    <a:pt x="969" y="1306"/>
                  </a:lnTo>
                  <a:lnTo>
                    <a:pt x="977" y="1304"/>
                  </a:lnTo>
                  <a:lnTo>
                    <a:pt x="985" y="1304"/>
                  </a:lnTo>
                  <a:lnTo>
                    <a:pt x="995" y="1303"/>
                  </a:lnTo>
                  <a:lnTo>
                    <a:pt x="1001" y="1301"/>
                  </a:lnTo>
                  <a:lnTo>
                    <a:pt x="1010" y="1301"/>
                  </a:lnTo>
                  <a:lnTo>
                    <a:pt x="1016" y="1297"/>
                  </a:lnTo>
                  <a:lnTo>
                    <a:pt x="1024" y="1297"/>
                  </a:lnTo>
                  <a:lnTo>
                    <a:pt x="1032" y="1295"/>
                  </a:lnTo>
                  <a:lnTo>
                    <a:pt x="1040" y="1293"/>
                  </a:lnTo>
                  <a:lnTo>
                    <a:pt x="1046" y="1293"/>
                  </a:lnTo>
                  <a:lnTo>
                    <a:pt x="1054" y="1291"/>
                  </a:lnTo>
                  <a:lnTo>
                    <a:pt x="1058" y="1289"/>
                  </a:lnTo>
                  <a:lnTo>
                    <a:pt x="1064" y="1289"/>
                  </a:lnTo>
                  <a:lnTo>
                    <a:pt x="1070" y="1287"/>
                  </a:lnTo>
                  <a:lnTo>
                    <a:pt x="1076" y="1285"/>
                  </a:lnTo>
                  <a:lnTo>
                    <a:pt x="1085" y="1283"/>
                  </a:lnTo>
                  <a:lnTo>
                    <a:pt x="1095" y="1279"/>
                  </a:lnTo>
                  <a:lnTo>
                    <a:pt x="1101" y="1277"/>
                  </a:lnTo>
                  <a:lnTo>
                    <a:pt x="1107" y="1273"/>
                  </a:lnTo>
                  <a:lnTo>
                    <a:pt x="1111" y="1269"/>
                  </a:lnTo>
                  <a:lnTo>
                    <a:pt x="1115" y="1267"/>
                  </a:lnTo>
                  <a:lnTo>
                    <a:pt x="1115" y="1263"/>
                  </a:lnTo>
                  <a:lnTo>
                    <a:pt x="1117" y="1257"/>
                  </a:lnTo>
                  <a:lnTo>
                    <a:pt x="1117" y="1247"/>
                  </a:lnTo>
                  <a:lnTo>
                    <a:pt x="1117" y="1239"/>
                  </a:lnTo>
                  <a:lnTo>
                    <a:pt x="1115" y="1233"/>
                  </a:lnTo>
                  <a:lnTo>
                    <a:pt x="1115" y="1228"/>
                  </a:lnTo>
                  <a:lnTo>
                    <a:pt x="1115" y="1222"/>
                  </a:lnTo>
                  <a:lnTo>
                    <a:pt x="1115" y="1216"/>
                  </a:lnTo>
                  <a:lnTo>
                    <a:pt x="1113" y="1208"/>
                  </a:lnTo>
                  <a:lnTo>
                    <a:pt x="1113" y="1202"/>
                  </a:lnTo>
                  <a:lnTo>
                    <a:pt x="1111" y="1196"/>
                  </a:lnTo>
                  <a:lnTo>
                    <a:pt x="1111" y="1188"/>
                  </a:lnTo>
                  <a:lnTo>
                    <a:pt x="1109" y="1178"/>
                  </a:lnTo>
                  <a:lnTo>
                    <a:pt x="1109" y="1170"/>
                  </a:lnTo>
                  <a:lnTo>
                    <a:pt x="1107" y="1162"/>
                  </a:lnTo>
                  <a:lnTo>
                    <a:pt x="1105" y="1154"/>
                  </a:lnTo>
                  <a:lnTo>
                    <a:pt x="1103" y="1145"/>
                  </a:lnTo>
                  <a:lnTo>
                    <a:pt x="1103" y="1135"/>
                  </a:lnTo>
                  <a:lnTo>
                    <a:pt x="1101" y="1125"/>
                  </a:lnTo>
                  <a:lnTo>
                    <a:pt x="1099" y="1117"/>
                  </a:lnTo>
                  <a:lnTo>
                    <a:pt x="1097" y="1107"/>
                  </a:lnTo>
                  <a:lnTo>
                    <a:pt x="1095" y="1097"/>
                  </a:lnTo>
                  <a:lnTo>
                    <a:pt x="1091" y="1087"/>
                  </a:lnTo>
                  <a:lnTo>
                    <a:pt x="1091" y="1078"/>
                  </a:lnTo>
                  <a:lnTo>
                    <a:pt x="1089" y="1068"/>
                  </a:lnTo>
                  <a:lnTo>
                    <a:pt x="1087" y="1058"/>
                  </a:lnTo>
                  <a:lnTo>
                    <a:pt x="1085" y="1050"/>
                  </a:lnTo>
                  <a:lnTo>
                    <a:pt x="1084" y="1040"/>
                  </a:lnTo>
                  <a:lnTo>
                    <a:pt x="1082" y="1030"/>
                  </a:lnTo>
                  <a:lnTo>
                    <a:pt x="1080" y="1020"/>
                  </a:lnTo>
                  <a:lnTo>
                    <a:pt x="1076" y="1008"/>
                  </a:lnTo>
                  <a:lnTo>
                    <a:pt x="1074" y="999"/>
                  </a:lnTo>
                  <a:lnTo>
                    <a:pt x="1072" y="989"/>
                  </a:lnTo>
                  <a:lnTo>
                    <a:pt x="1068" y="979"/>
                  </a:lnTo>
                  <a:lnTo>
                    <a:pt x="1066" y="969"/>
                  </a:lnTo>
                  <a:lnTo>
                    <a:pt x="1064" y="961"/>
                  </a:lnTo>
                  <a:lnTo>
                    <a:pt x="1062" y="949"/>
                  </a:lnTo>
                  <a:lnTo>
                    <a:pt x="1060" y="941"/>
                  </a:lnTo>
                  <a:lnTo>
                    <a:pt x="1058" y="931"/>
                  </a:lnTo>
                  <a:lnTo>
                    <a:pt x="1056" y="924"/>
                  </a:lnTo>
                  <a:lnTo>
                    <a:pt x="1052" y="914"/>
                  </a:lnTo>
                  <a:lnTo>
                    <a:pt x="1050" y="904"/>
                  </a:lnTo>
                  <a:lnTo>
                    <a:pt x="1048" y="896"/>
                  </a:lnTo>
                  <a:lnTo>
                    <a:pt x="1046" y="888"/>
                  </a:lnTo>
                  <a:lnTo>
                    <a:pt x="1044" y="880"/>
                  </a:lnTo>
                  <a:lnTo>
                    <a:pt x="1042" y="872"/>
                  </a:lnTo>
                  <a:lnTo>
                    <a:pt x="1040" y="864"/>
                  </a:lnTo>
                  <a:lnTo>
                    <a:pt x="1038" y="858"/>
                  </a:lnTo>
                  <a:lnTo>
                    <a:pt x="1036" y="852"/>
                  </a:lnTo>
                  <a:lnTo>
                    <a:pt x="1034" y="845"/>
                  </a:lnTo>
                  <a:lnTo>
                    <a:pt x="1032" y="839"/>
                  </a:lnTo>
                  <a:lnTo>
                    <a:pt x="1032" y="835"/>
                  </a:lnTo>
                  <a:lnTo>
                    <a:pt x="1028" y="823"/>
                  </a:lnTo>
                  <a:lnTo>
                    <a:pt x="1024" y="815"/>
                  </a:lnTo>
                  <a:lnTo>
                    <a:pt x="1022" y="809"/>
                  </a:lnTo>
                  <a:lnTo>
                    <a:pt x="1020" y="803"/>
                  </a:lnTo>
                  <a:lnTo>
                    <a:pt x="1016" y="795"/>
                  </a:lnTo>
                  <a:lnTo>
                    <a:pt x="1014" y="791"/>
                  </a:lnTo>
                  <a:lnTo>
                    <a:pt x="1010" y="789"/>
                  </a:lnTo>
                  <a:lnTo>
                    <a:pt x="1007" y="791"/>
                  </a:lnTo>
                  <a:lnTo>
                    <a:pt x="1005" y="795"/>
                  </a:lnTo>
                  <a:lnTo>
                    <a:pt x="1005" y="799"/>
                  </a:lnTo>
                  <a:lnTo>
                    <a:pt x="1005" y="805"/>
                  </a:lnTo>
                  <a:lnTo>
                    <a:pt x="1003" y="813"/>
                  </a:lnTo>
                  <a:lnTo>
                    <a:pt x="1003" y="823"/>
                  </a:lnTo>
                  <a:lnTo>
                    <a:pt x="1003" y="827"/>
                  </a:lnTo>
                  <a:lnTo>
                    <a:pt x="1005" y="833"/>
                  </a:lnTo>
                  <a:lnTo>
                    <a:pt x="1005" y="839"/>
                  </a:lnTo>
                  <a:lnTo>
                    <a:pt x="1005" y="845"/>
                  </a:lnTo>
                  <a:lnTo>
                    <a:pt x="1005" y="851"/>
                  </a:lnTo>
                  <a:lnTo>
                    <a:pt x="1007" y="856"/>
                  </a:lnTo>
                  <a:lnTo>
                    <a:pt x="1009" y="862"/>
                  </a:lnTo>
                  <a:lnTo>
                    <a:pt x="1009" y="868"/>
                  </a:lnTo>
                  <a:lnTo>
                    <a:pt x="1010" y="874"/>
                  </a:lnTo>
                  <a:lnTo>
                    <a:pt x="1012" y="882"/>
                  </a:lnTo>
                  <a:lnTo>
                    <a:pt x="1012" y="888"/>
                  </a:lnTo>
                  <a:lnTo>
                    <a:pt x="1014" y="896"/>
                  </a:lnTo>
                  <a:lnTo>
                    <a:pt x="1016" y="902"/>
                  </a:lnTo>
                  <a:lnTo>
                    <a:pt x="1018" y="910"/>
                  </a:lnTo>
                  <a:lnTo>
                    <a:pt x="1018" y="918"/>
                  </a:lnTo>
                  <a:lnTo>
                    <a:pt x="1022" y="926"/>
                  </a:lnTo>
                  <a:lnTo>
                    <a:pt x="1024" y="931"/>
                  </a:lnTo>
                  <a:lnTo>
                    <a:pt x="1026" y="941"/>
                  </a:lnTo>
                  <a:lnTo>
                    <a:pt x="1028" y="949"/>
                  </a:lnTo>
                  <a:lnTo>
                    <a:pt x="1032" y="959"/>
                  </a:lnTo>
                  <a:lnTo>
                    <a:pt x="1034" y="967"/>
                  </a:lnTo>
                  <a:lnTo>
                    <a:pt x="1036" y="977"/>
                  </a:lnTo>
                  <a:lnTo>
                    <a:pt x="1040" y="987"/>
                  </a:lnTo>
                  <a:lnTo>
                    <a:pt x="1042" y="995"/>
                  </a:lnTo>
                  <a:lnTo>
                    <a:pt x="1044" y="1004"/>
                  </a:lnTo>
                  <a:lnTo>
                    <a:pt x="1048" y="1014"/>
                  </a:lnTo>
                  <a:lnTo>
                    <a:pt x="1050" y="1024"/>
                  </a:lnTo>
                  <a:lnTo>
                    <a:pt x="1054" y="1032"/>
                  </a:lnTo>
                  <a:lnTo>
                    <a:pt x="1054" y="1040"/>
                  </a:lnTo>
                  <a:lnTo>
                    <a:pt x="1058" y="1050"/>
                  </a:lnTo>
                  <a:lnTo>
                    <a:pt x="1058" y="1058"/>
                  </a:lnTo>
                  <a:lnTo>
                    <a:pt x="1062" y="1068"/>
                  </a:lnTo>
                  <a:lnTo>
                    <a:pt x="1062" y="1074"/>
                  </a:lnTo>
                  <a:lnTo>
                    <a:pt x="1064" y="1081"/>
                  </a:lnTo>
                  <a:lnTo>
                    <a:pt x="1066" y="1089"/>
                  </a:lnTo>
                  <a:lnTo>
                    <a:pt x="1068" y="1097"/>
                  </a:lnTo>
                  <a:lnTo>
                    <a:pt x="1068" y="1103"/>
                  </a:lnTo>
                  <a:lnTo>
                    <a:pt x="1068" y="1111"/>
                  </a:lnTo>
                  <a:lnTo>
                    <a:pt x="1068" y="1117"/>
                  </a:lnTo>
                  <a:lnTo>
                    <a:pt x="1068" y="1123"/>
                  </a:lnTo>
                  <a:lnTo>
                    <a:pt x="1068" y="1133"/>
                  </a:lnTo>
                  <a:lnTo>
                    <a:pt x="1066" y="1139"/>
                  </a:lnTo>
                  <a:lnTo>
                    <a:pt x="1062" y="1143"/>
                  </a:lnTo>
                  <a:lnTo>
                    <a:pt x="1058" y="1151"/>
                  </a:lnTo>
                  <a:lnTo>
                    <a:pt x="1054" y="1156"/>
                  </a:lnTo>
                  <a:lnTo>
                    <a:pt x="1052" y="1162"/>
                  </a:lnTo>
                  <a:lnTo>
                    <a:pt x="1046" y="1168"/>
                  </a:lnTo>
                  <a:lnTo>
                    <a:pt x="1040" y="1174"/>
                  </a:lnTo>
                  <a:lnTo>
                    <a:pt x="1034" y="1182"/>
                  </a:lnTo>
                  <a:lnTo>
                    <a:pt x="1028" y="1188"/>
                  </a:lnTo>
                  <a:lnTo>
                    <a:pt x="1020" y="1194"/>
                  </a:lnTo>
                  <a:lnTo>
                    <a:pt x="1012" y="1200"/>
                  </a:lnTo>
                  <a:lnTo>
                    <a:pt x="1003" y="1206"/>
                  </a:lnTo>
                  <a:lnTo>
                    <a:pt x="993" y="1210"/>
                  </a:lnTo>
                  <a:lnTo>
                    <a:pt x="985" y="1214"/>
                  </a:lnTo>
                  <a:lnTo>
                    <a:pt x="979" y="1216"/>
                  </a:lnTo>
                  <a:lnTo>
                    <a:pt x="973" y="1218"/>
                  </a:lnTo>
                  <a:lnTo>
                    <a:pt x="967" y="1220"/>
                  </a:lnTo>
                  <a:lnTo>
                    <a:pt x="957" y="1222"/>
                  </a:lnTo>
                  <a:lnTo>
                    <a:pt x="949" y="1224"/>
                  </a:lnTo>
                  <a:lnTo>
                    <a:pt x="941" y="1224"/>
                  </a:lnTo>
                  <a:lnTo>
                    <a:pt x="934" y="1226"/>
                  </a:lnTo>
                  <a:lnTo>
                    <a:pt x="924" y="1226"/>
                  </a:lnTo>
                  <a:lnTo>
                    <a:pt x="914" y="1228"/>
                  </a:lnTo>
                  <a:lnTo>
                    <a:pt x="908" y="1228"/>
                  </a:lnTo>
                  <a:lnTo>
                    <a:pt x="902" y="1228"/>
                  </a:lnTo>
                  <a:lnTo>
                    <a:pt x="896" y="1228"/>
                  </a:lnTo>
                  <a:lnTo>
                    <a:pt x="890" y="1228"/>
                  </a:lnTo>
                  <a:lnTo>
                    <a:pt x="884" y="1228"/>
                  </a:lnTo>
                  <a:lnTo>
                    <a:pt x="878" y="1228"/>
                  </a:lnTo>
                  <a:lnTo>
                    <a:pt x="872" y="1228"/>
                  </a:lnTo>
                  <a:lnTo>
                    <a:pt x="866" y="1229"/>
                  </a:lnTo>
                  <a:lnTo>
                    <a:pt x="858" y="1229"/>
                  </a:lnTo>
                  <a:lnTo>
                    <a:pt x="853" y="1229"/>
                  </a:lnTo>
                  <a:lnTo>
                    <a:pt x="845" y="1229"/>
                  </a:lnTo>
                  <a:lnTo>
                    <a:pt x="839" y="1231"/>
                  </a:lnTo>
                  <a:lnTo>
                    <a:pt x="831" y="1229"/>
                  </a:lnTo>
                  <a:lnTo>
                    <a:pt x="823" y="1229"/>
                  </a:lnTo>
                  <a:lnTo>
                    <a:pt x="817" y="1229"/>
                  </a:lnTo>
                  <a:lnTo>
                    <a:pt x="809" y="1229"/>
                  </a:lnTo>
                  <a:lnTo>
                    <a:pt x="801" y="1229"/>
                  </a:lnTo>
                  <a:lnTo>
                    <a:pt x="795" y="1229"/>
                  </a:lnTo>
                  <a:lnTo>
                    <a:pt x="785" y="1229"/>
                  </a:lnTo>
                  <a:lnTo>
                    <a:pt x="780" y="1229"/>
                  </a:lnTo>
                  <a:lnTo>
                    <a:pt x="772" y="1229"/>
                  </a:lnTo>
                  <a:lnTo>
                    <a:pt x="764" y="1229"/>
                  </a:lnTo>
                  <a:lnTo>
                    <a:pt x="756" y="1229"/>
                  </a:lnTo>
                  <a:lnTo>
                    <a:pt x="750" y="1229"/>
                  </a:lnTo>
                  <a:lnTo>
                    <a:pt x="740" y="1228"/>
                  </a:lnTo>
                  <a:lnTo>
                    <a:pt x="734" y="1228"/>
                  </a:lnTo>
                  <a:lnTo>
                    <a:pt x="726" y="1228"/>
                  </a:lnTo>
                  <a:lnTo>
                    <a:pt x="718" y="1228"/>
                  </a:lnTo>
                  <a:lnTo>
                    <a:pt x="708" y="1228"/>
                  </a:lnTo>
                  <a:lnTo>
                    <a:pt x="703" y="1226"/>
                  </a:lnTo>
                  <a:lnTo>
                    <a:pt x="693" y="1226"/>
                  </a:lnTo>
                  <a:lnTo>
                    <a:pt x="687" y="1224"/>
                  </a:lnTo>
                  <a:lnTo>
                    <a:pt x="679" y="1224"/>
                  </a:lnTo>
                  <a:lnTo>
                    <a:pt x="671" y="1222"/>
                  </a:lnTo>
                  <a:lnTo>
                    <a:pt x="663" y="1222"/>
                  </a:lnTo>
                  <a:lnTo>
                    <a:pt x="655" y="1222"/>
                  </a:lnTo>
                  <a:lnTo>
                    <a:pt x="647" y="1220"/>
                  </a:lnTo>
                  <a:lnTo>
                    <a:pt x="639" y="1218"/>
                  </a:lnTo>
                  <a:lnTo>
                    <a:pt x="632" y="1218"/>
                  </a:lnTo>
                  <a:lnTo>
                    <a:pt x="624" y="1216"/>
                  </a:lnTo>
                  <a:lnTo>
                    <a:pt x="618" y="1214"/>
                  </a:lnTo>
                  <a:lnTo>
                    <a:pt x="610" y="1214"/>
                  </a:lnTo>
                  <a:lnTo>
                    <a:pt x="602" y="1212"/>
                  </a:lnTo>
                  <a:lnTo>
                    <a:pt x="596" y="1210"/>
                  </a:lnTo>
                  <a:lnTo>
                    <a:pt x="590" y="1208"/>
                  </a:lnTo>
                  <a:lnTo>
                    <a:pt x="582" y="1206"/>
                  </a:lnTo>
                  <a:lnTo>
                    <a:pt x="574" y="1204"/>
                  </a:lnTo>
                  <a:lnTo>
                    <a:pt x="568" y="1204"/>
                  </a:lnTo>
                  <a:lnTo>
                    <a:pt x="562" y="1200"/>
                  </a:lnTo>
                  <a:lnTo>
                    <a:pt x="556" y="1200"/>
                  </a:lnTo>
                  <a:lnTo>
                    <a:pt x="551" y="1196"/>
                  </a:lnTo>
                  <a:lnTo>
                    <a:pt x="545" y="1196"/>
                  </a:lnTo>
                  <a:lnTo>
                    <a:pt x="539" y="1192"/>
                  </a:lnTo>
                  <a:lnTo>
                    <a:pt x="533" y="1190"/>
                  </a:lnTo>
                  <a:lnTo>
                    <a:pt x="527" y="1188"/>
                  </a:lnTo>
                  <a:lnTo>
                    <a:pt x="521" y="1186"/>
                  </a:lnTo>
                  <a:lnTo>
                    <a:pt x="511" y="1180"/>
                  </a:lnTo>
                  <a:lnTo>
                    <a:pt x="503" y="1176"/>
                  </a:lnTo>
                  <a:lnTo>
                    <a:pt x="493" y="1168"/>
                  </a:lnTo>
                  <a:lnTo>
                    <a:pt x="483" y="1162"/>
                  </a:lnTo>
                  <a:lnTo>
                    <a:pt x="474" y="1158"/>
                  </a:lnTo>
                  <a:lnTo>
                    <a:pt x="464" y="1154"/>
                  </a:lnTo>
                  <a:lnTo>
                    <a:pt x="452" y="1149"/>
                  </a:lnTo>
                  <a:lnTo>
                    <a:pt x="442" y="1145"/>
                  </a:lnTo>
                  <a:lnTo>
                    <a:pt x="432" y="1139"/>
                  </a:lnTo>
                  <a:lnTo>
                    <a:pt x="422" y="1137"/>
                  </a:lnTo>
                  <a:lnTo>
                    <a:pt x="410" y="1131"/>
                  </a:lnTo>
                  <a:lnTo>
                    <a:pt x="401" y="1127"/>
                  </a:lnTo>
                  <a:lnTo>
                    <a:pt x="389" y="1123"/>
                  </a:lnTo>
                  <a:lnTo>
                    <a:pt x="379" y="1119"/>
                  </a:lnTo>
                  <a:lnTo>
                    <a:pt x="367" y="1115"/>
                  </a:lnTo>
                  <a:lnTo>
                    <a:pt x="357" y="1111"/>
                  </a:lnTo>
                  <a:lnTo>
                    <a:pt x="345" y="1107"/>
                  </a:lnTo>
                  <a:lnTo>
                    <a:pt x="335" y="1103"/>
                  </a:lnTo>
                  <a:lnTo>
                    <a:pt x="324" y="1099"/>
                  </a:lnTo>
                  <a:lnTo>
                    <a:pt x="314" y="1095"/>
                  </a:lnTo>
                  <a:lnTo>
                    <a:pt x="302" y="1091"/>
                  </a:lnTo>
                  <a:lnTo>
                    <a:pt x="292" y="1087"/>
                  </a:lnTo>
                  <a:lnTo>
                    <a:pt x="282" y="1081"/>
                  </a:lnTo>
                  <a:lnTo>
                    <a:pt x="272" y="1078"/>
                  </a:lnTo>
                  <a:lnTo>
                    <a:pt x="264" y="1072"/>
                  </a:lnTo>
                  <a:lnTo>
                    <a:pt x="254" y="1068"/>
                  </a:lnTo>
                  <a:lnTo>
                    <a:pt x="247" y="1062"/>
                  </a:lnTo>
                  <a:lnTo>
                    <a:pt x="239" y="1056"/>
                  </a:lnTo>
                  <a:lnTo>
                    <a:pt x="229" y="1050"/>
                  </a:lnTo>
                  <a:lnTo>
                    <a:pt x="223" y="1046"/>
                  </a:lnTo>
                  <a:lnTo>
                    <a:pt x="215" y="1038"/>
                  </a:lnTo>
                  <a:lnTo>
                    <a:pt x="209" y="1032"/>
                  </a:lnTo>
                  <a:lnTo>
                    <a:pt x="203" y="1024"/>
                  </a:lnTo>
                  <a:lnTo>
                    <a:pt x="199" y="1016"/>
                  </a:lnTo>
                  <a:lnTo>
                    <a:pt x="191" y="1008"/>
                  </a:lnTo>
                  <a:lnTo>
                    <a:pt x="187" y="999"/>
                  </a:lnTo>
                  <a:lnTo>
                    <a:pt x="181" y="991"/>
                  </a:lnTo>
                  <a:lnTo>
                    <a:pt x="178" y="983"/>
                  </a:lnTo>
                  <a:lnTo>
                    <a:pt x="172" y="973"/>
                  </a:lnTo>
                  <a:lnTo>
                    <a:pt x="168" y="963"/>
                  </a:lnTo>
                  <a:lnTo>
                    <a:pt x="162" y="953"/>
                  </a:lnTo>
                  <a:lnTo>
                    <a:pt x="158" y="945"/>
                  </a:lnTo>
                  <a:lnTo>
                    <a:pt x="152" y="937"/>
                  </a:lnTo>
                  <a:lnTo>
                    <a:pt x="148" y="927"/>
                  </a:lnTo>
                  <a:lnTo>
                    <a:pt x="142" y="920"/>
                  </a:lnTo>
                  <a:lnTo>
                    <a:pt x="138" y="910"/>
                  </a:lnTo>
                  <a:lnTo>
                    <a:pt x="134" y="902"/>
                  </a:lnTo>
                  <a:lnTo>
                    <a:pt x="128" y="894"/>
                  </a:lnTo>
                  <a:lnTo>
                    <a:pt x="124" y="884"/>
                  </a:lnTo>
                  <a:lnTo>
                    <a:pt x="122" y="878"/>
                  </a:lnTo>
                  <a:lnTo>
                    <a:pt x="116" y="870"/>
                  </a:lnTo>
                  <a:lnTo>
                    <a:pt x="112" y="862"/>
                  </a:lnTo>
                  <a:lnTo>
                    <a:pt x="108" y="856"/>
                  </a:lnTo>
                  <a:lnTo>
                    <a:pt x="104" y="852"/>
                  </a:lnTo>
                  <a:lnTo>
                    <a:pt x="101" y="845"/>
                  </a:lnTo>
                  <a:lnTo>
                    <a:pt x="99" y="841"/>
                  </a:lnTo>
                  <a:lnTo>
                    <a:pt x="95" y="837"/>
                  </a:lnTo>
                  <a:lnTo>
                    <a:pt x="93" y="835"/>
                  </a:lnTo>
                  <a:lnTo>
                    <a:pt x="87" y="829"/>
                  </a:lnTo>
                  <a:lnTo>
                    <a:pt x="81" y="827"/>
                  </a:lnTo>
                  <a:lnTo>
                    <a:pt x="79" y="829"/>
                  </a:lnTo>
                  <a:lnTo>
                    <a:pt x="77" y="837"/>
                  </a:lnTo>
                  <a:lnTo>
                    <a:pt x="75" y="839"/>
                  </a:lnTo>
                  <a:lnTo>
                    <a:pt x="75" y="845"/>
                  </a:lnTo>
                  <a:lnTo>
                    <a:pt x="75" y="852"/>
                  </a:lnTo>
                  <a:lnTo>
                    <a:pt x="75" y="858"/>
                  </a:lnTo>
                  <a:lnTo>
                    <a:pt x="75" y="864"/>
                  </a:lnTo>
                  <a:lnTo>
                    <a:pt x="77" y="874"/>
                  </a:lnTo>
                  <a:lnTo>
                    <a:pt x="81" y="882"/>
                  </a:lnTo>
                  <a:lnTo>
                    <a:pt x="85" y="890"/>
                  </a:lnTo>
                  <a:lnTo>
                    <a:pt x="87" y="900"/>
                  </a:lnTo>
                  <a:lnTo>
                    <a:pt x="89" y="908"/>
                  </a:lnTo>
                  <a:lnTo>
                    <a:pt x="93" y="920"/>
                  </a:lnTo>
                  <a:lnTo>
                    <a:pt x="99" y="929"/>
                  </a:lnTo>
                  <a:lnTo>
                    <a:pt x="103" y="939"/>
                  </a:lnTo>
                  <a:lnTo>
                    <a:pt x="108" y="949"/>
                  </a:lnTo>
                  <a:lnTo>
                    <a:pt x="114" y="959"/>
                  </a:lnTo>
                  <a:lnTo>
                    <a:pt x="120" y="971"/>
                  </a:lnTo>
                  <a:lnTo>
                    <a:pt x="126" y="981"/>
                  </a:lnTo>
                  <a:lnTo>
                    <a:pt x="132" y="991"/>
                  </a:lnTo>
                  <a:lnTo>
                    <a:pt x="138" y="1001"/>
                  </a:lnTo>
                  <a:lnTo>
                    <a:pt x="146" y="1010"/>
                  </a:lnTo>
                  <a:lnTo>
                    <a:pt x="154" y="1020"/>
                  </a:lnTo>
                  <a:lnTo>
                    <a:pt x="162" y="1030"/>
                  </a:lnTo>
                  <a:lnTo>
                    <a:pt x="170" y="1038"/>
                  </a:lnTo>
                  <a:lnTo>
                    <a:pt x="179" y="1048"/>
                  </a:lnTo>
                  <a:lnTo>
                    <a:pt x="187" y="1056"/>
                  </a:lnTo>
                  <a:lnTo>
                    <a:pt x="195" y="1064"/>
                  </a:lnTo>
                  <a:lnTo>
                    <a:pt x="205" y="1072"/>
                  </a:lnTo>
                  <a:lnTo>
                    <a:pt x="215" y="1078"/>
                  </a:lnTo>
                  <a:lnTo>
                    <a:pt x="225" y="1085"/>
                  </a:lnTo>
                  <a:lnTo>
                    <a:pt x="233" y="1091"/>
                  </a:lnTo>
                  <a:lnTo>
                    <a:pt x="245" y="1095"/>
                  </a:lnTo>
                  <a:lnTo>
                    <a:pt x="254" y="1099"/>
                  </a:lnTo>
                  <a:lnTo>
                    <a:pt x="264" y="1103"/>
                  </a:lnTo>
                  <a:lnTo>
                    <a:pt x="274" y="1107"/>
                  </a:lnTo>
                  <a:lnTo>
                    <a:pt x="284" y="1109"/>
                  </a:lnTo>
                  <a:lnTo>
                    <a:pt x="294" y="1113"/>
                  </a:lnTo>
                  <a:lnTo>
                    <a:pt x="302" y="1115"/>
                  </a:lnTo>
                  <a:lnTo>
                    <a:pt x="312" y="1119"/>
                  </a:lnTo>
                  <a:lnTo>
                    <a:pt x="320" y="1123"/>
                  </a:lnTo>
                  <a:lnTo>
                    <a:pt x="330" y="1127"/>
                  </a:lnTo>
                  <a:lnTo>
                    <a:pt x="335" y="1131"/>
                  </a:lnTo>
                  <a:lnTo>
                    <a:pt x="343" y="1133"/>
                  </a:lnTo>
                  <a:lnTo>
                    <a:pt x="351" y="1137"/>
                  </a:lnTo>
                  <a:lnTo>
                    <a:pt x="359" y="1141"/>
                  </a:lnTo>
                  <a:lnTo>
                    <a:pt x="367" y="1143"/>
                  </a:lnTo>
                  <a:lnTo>
                    <a:pt x="375" y="1149"/>
                  </a:lnTo>
                  <a:lnTo>
                    <a:pt x="381" y="1153"/>
                  </a:lnTo>
                  <a:lnTo>
                    <a:pt x="389" y="1156"/>
                  </a:lnTo>
                  <a:lnTo>
                    <a:pt x="397" y="1158"/>
                  </a:lnTo>
                  <a:lnTo>
                    <a:pt x="403" y="1162"/>
                  </a:lnTo>
                  <a:lnTo>
                    <a:pt x="408" y="1164"/>
                  </a:lnTo>
                  <a:lnTo>
                    <a:pt x="416" y="1168"/>
                  </a:lnTo>
                  <a:lnTo>
                    <a:pt x="422" y="1172"/>
                  </a:lnTo>
                  <a:lnTo>
                    <a:pt x="428" y="1176"/>
                  </a:lnTo>
                  <a:lnTo>
                    <a:pt x="434" y="1180"/>
                  </a:lnTo>
                  <a:lnTo>
                    <a:pt x="442" y="1184"/>
                  </a:lnTo>
                  <a:lnTo>
                    <a:pt x="448" y="1188"/>
                  </a:lnTo>
                  <a:lnTo>
                    <a:pt x="454" y="1190"/>
                  </a:lnTo>
                  <a:lnTo>
                    <a:pt x="462" y="1196"/>
                  </a:lnTo>
                  <a:lnTo>
                    <a:pt x="468" y="1200"/>
                  </a:lnTo>
                  <a:lnTo>
                    <a:pt x="474" y="1202"/>
                  </a:lnTo>
                  <a:lnTo>
                    <a:pt x="481" y="1206"/>
                  </a:lnTo>
                  <a:lnTo>
                    <a:pt x="489" y="1210"/>
                  </a:lnTo>
                  <a:lnTo>
                    <a:pt x="495" y="1216"/>
                  </a:lnTo>
                  <a:lnTo>
                    <a:pt x="503" y="1218"/>
                  </a:lnTo>
                  <a:lnTo>
                    <a:pt x="509" y="1222"/>
                  </a:lnTo>
                  <a:lnTo>
                    <a:pt x="517" y="1224"/>
                  </a:lnTo>
                  <a:lnTo>
                    <a:pt x="527" y="1228"/>
                  </a:lnTo>
                  <a:lnTo>
                    <a:pt x="535" y="1229"/>
                  </a:lnTo>
                  <a:lnTo>
                    <a:pt x="543" y="1231"/>
                  </a:lnTo>
                  <a:lnTo>
                    <a:pt x="555" y="1235"/>
                  </a:lnTo>
                  <a:lnTo>
                    <a:pt x="564" y="1239"/>
                  </a:lnTo>
                  <a:lnTo>
                    <a:pt x="574" y="1241"/>
                  </a:lnTo>
                  <a:lnTo>
                    <a:pt x="584" y="1243"/>
                  </a:lnTo>
                  <a:lnTo>
                    <a:pt x="590" y="1243"/>
                  </a:lnTo>
                  <a:lnTo>
                    <a:pt x="594" y="1245"/>
                  </a:lnTo>
                  <a:lnTo>
                    <a:pt x="600" y="1245"/>
                  </a:lnTo>
                  <a:lnTo>
                    <a:pt x="606" y="1247"/>
                  </a:lnTo>
                  <a:lnTo>
                    <a:pt x="618" y="1249"/>
                  </a:lnTo>
                  <a:lnTo>
                    <a:pt x="628" y="1251"/>
                  </a:lnTo>
                  <a:lnTo>
                    <a:pt x="633" y="1251"/>
                  </a:lnTo>
                  <a:lnTo>
                    <a:pt x="639" y="1253"/>
                  </a:lnTo>
                  <a:lnTo>
                    <a:pt x="645" y="1253"/>
                  </a:lnTo>
                  <a:lnTo>
                    <a:pt x="651" y="1255"/>
                  </a:lnTo>
                  <a:lnTo>
                    <a:pt x="657" y="1255"/>
                  </a:lnTo>
                  <a:lnTo>
                    <a:pt x="663" y="1255"/>
                  </a:lnTo>
                  <a:lnTo>
                    <a:pt x="669" y="1255"/>
                  </a:lnTo>
                  <a:lnTo>
                    <a:pt x="675" y="1257"/>
                  </a:lnTo>
                  <a:lnTo>
                    <a:pt x="681" y="1257"/>
                  </a:lnTo>
                  <a:lnTo>
                    <a:pt x="687" y="1257"/>
                  </a:lnTo>
                  <a:lnTo>
                    <a:pt x="691" y="1257"/>
                  </a:lnTo>
                  <a:lnTo>
                    <a:pt x="697" y="1259"/>
                  </a:lnTo>
                  <a:lnTo>
                    <a:pt x="708" y="1259"/>
                  </a:lnTo>
                  <a:lnTo>
                    <a:pt x="718" y="1259"/>
                  </a:lnTo>
                  <a:lnTo>
                    <a:pt x="724" y="1259"/>
                  </a:lnTo>
                  <a:lnTo>
                    <a:pt x="730" y="1261"/>
                  </a:lnTo>
                  <a:lnTo>
                    <a:pt x="736" y="1261"/>
                  </a:lnTo>
                  <a:lnTo>
                    <a:pt x="742" y="1261"/>
                  </a:lnTo>
                  <a:lnTo>
                    <a:pt x="752" y="1261"/>
                  </a:lnTo>
                  <a:lnTo>
                    <a:pt x="762" y="1261"/>
                  </a:lnTo>
                  <a:lnTo>
                    <a:pt x="772" y="1261"/>
                  </a:lnTo>
                  <a:lnTo>
                    <a:pt x="782" y="1261"/>
                  </a:lnTo>
                  <a:lnTo>
                    <a:pt x="789" y="1261"/>
                  </a:lnTo>
                  <a:lnTo>
                    <a:pt x="799" y="1261"/>
                  </a:lnTo>
                  <a:lnTo>
                    <a:pt x="807" y="1261"/>
                  </a:lnTo>
                  <a:lnTo>
                    <a:pt x="815" y="1261"/>
                  </a:lnTo>
                  <a:lnTo>
                    <a:pt x="821" y="1261"/>
                  </a:lnTo>
                  <a:lnTo>
                    <a:pt x="829" y="1259"/>
                  </a:lnTo>
                  <a:lnTo>
                    <a:pt x="837" y="1259"/>
                  </a:lnTo>
                  <a:lnTo>
                    <a:pt x="843" y="1259"/>
                  </a:lnTo>
                  <a:lnTo>
                    <a:pt x="849" y="1257"/>
                  </a:lnTo>
                  <a:lnTo>
                    <a:pt x="857" y="1257"/>
                  </a:lnTo>
                  <a:lnTo>
                    <a:pt x="864" y="1257"/>
                  </a:lnTo>
                  <a:lnTo>
                    <a:pt x="870" y="1257"/>
                  </a:lnTo>
                  <a:lnTo>
                    <a:pt x="878" y="1255"/>
                  </a:lnTo>
                  <a:lnTo>
                    <a:pt x="884" y="1253"/>
                  </a:lnTo>
                  <a:lnTo>
                    <a:pt x="890" y="1253"/>
                  </a:lnTo>
                  <a:lnTo>
                    <a:pt x="896" y="1253"/>
                  </a:lnTo>
                  <a:lnTo>
                    <a:pt x="902" y="1251"/>
                  </a:lnTo>
                  <a:lnTo>
                    <a:pt x="908" y="1251"/>
                  </a:lnTo>
                  <a:lnTo>
                    <a:pt x="914" y="1251"/>
                  </a:lnTo>
                  <a:lnTo>
                    <a:pt x="922" y="1251"/>
                  </a:lnTo>
                  <a:lnTo>
                    <a:pt x="932" y="1249"/>
                  </a:lnTo>
                  <a:lnTo>
                    <a:pt x="943" y="1247"/>
                  </a:lnTo>
                  <a:lnTo>
                    <a:pt x="953" y="1245"/>
                  </a:lnTo>
                  <a:lnTo>
                    <a:pt x="963" y="1243"/>
                  </a:lnTo>
                  <a:lnTo>
                    <a:pt x="971" y="1241"/>
                  </a:lnTo>
                  <a:lnTo>
                    <a:pt x="981" y="1239"/>
                  </a:lnTo>
                  <a:lnTo>
                    <a:pt x="989" y="1235"/>
                  </a:lnTo>
                  <a:lnTo>
                    <a:pt x="999" y="1233"/>
                  </a:lnTo>
                  <a:lnTo>
                    <a:pt x="1005" y="1229"/>
                  </a:lnTo>
                  <a:lnTo>
                    <a:pt x="1012" y="1226"/>
                  </a:lnTo>
                  <a:lnTo>
                    <a:pt x="1020" y="1224"/>
                  </a:lnTo>
                  <a:lnTo>
                    <a:pt x="1028" y="1222"/>
                  </a:lnTo>
                  <a:lnTo>
                    <a:pt x="1034" y="1218"/>
                  </a:lnTo>
                  <a:lnTo>
                    <a:pt x="1040" y="1216"/>
                  </a:lnTo>
                  <a:lnTo>
                    <a:pt x="1046" y="1214"/>
                  </a:lnTo>
                  <a:lnTo>
                    <a:pt x="1054" y="1214"/>
                  </a:lnTo>
                  <a:lnTo>
                    <a:pt x="1062" y="1210"/>
                  </a:lnTo>
                  <a:lnTo>
                    <a:pt x="1070" y="1212"/>
                  </a:lnTo>
                  <a:lnTo>
                    <a:pt x="1076" y="1218"/>
                  </a:lnTo>
                  <a:lnTo>
                    <a:pt x="1078" y="1226"/>
                  </a:lnTo>
                  <a:lnTo>
                    <a:pt x="1074" y="1235"/>
                  </a:lnTo>
                  <a:lnTo>
                    <a:pt x="1066" y="1245"/>
                  </a:lnTo>
                  <a:lnTo>
                    <a:pt x="1060" y="1249"/>
                  </a:lnTo>
                  <a:lnTo>
                    <a:pt x="1054" y="1255"/>
                  </a:lnTo>
                  <a:lnTo>
                    <a:pt x="1046" y="1261"/>
                  </a:lnTo>
                  <a:lnTo>
                    <a:pt x="1038" y="1265"/>
                  </a:lnTo>
                  <a:lnTo>
                    <a:pt x="1026" y="1269"/>
                  </a:lnTo>
                  <a:lnTo>
                    <a:pt x="1016" y="1271"/>
                  </a:lnTo>
                  <a:lnTo>
                    <a:pt x="1010" y="1273"/>
                  </a:lnTo>
                  <a:lnTo>
                    <a:pt x="1005" y="1275"/>
                  </a:lnTo>
                  <a:lnTo>
                    <a:pt x="999" y="1277"/>
                  </a:lnTo>
                  <a:lnTo>
                    <a:pt x="993" y="1279"/>
                  </a:lnTo>
                  <a:lnTo>
                    <a:pt x="987" y="1279"/>
                  </a:lnTo>
                  <a:lnTo>
                    <a:pt x="979" y="1281"/>
                  </a:lnTo>
                  <a:lnTo>
                    <a:pt x="973" y="1281"/>
                  </a:lnTo>
                  <a:lnTo>
                    <a:pt x="967" y="1283"/>
                  </a:lnTo>
                  <a:lnTo>
                    <a:pt x="957" y="1283"/>
                  </a:lnTo>
                  <a:lnTo>
                    <a:pt x="951" y="1283"/>
                  </a:lnTo>
                  <a:lnTo>
                    <a:pt x="943" y="1283"/>
                  </a:lnTo>
                  <a:lnTo>
                    <a:pt x="935" y="1285"/>
                  </a:lnTo>
                  <a:lnTo>
                    <a:pt x="928" y="1285"/>
                  </a:lnTo>
                  <a:lnTo>
                    <a:pt x="920" y="1285"/>
                  </a:lnTo>
                  <a:lnTo>
                    <a:pt x="910" y="1285"/>
                  </a:lnTo>
                  <a:lnTo>
                    <a:pt x="902" y="1285"/>
                  </a:lnTo>
                  <a:lnTo>
                    <a:pt x="892" y="1285"/>
                  </a:lnTo>
                  <a:lnTo>
                    <a:pt x="884" y="1287"/>
                  </a:lnTo>
                  <a:lnTo>
                    <a:pt x="874" y="1289"/>
                  </a:lnTo>
                  <a:lnTo>
                    <a:pt x="864" y="1291"/>
                  </a:lnTo>
                  <a:lnTo>
                    <a:pt x="855" y="1291"/>
                  </a:lnTo>
                  <a:lnTo>
                    <a:pt x="843" y="1293"/>
                  </a:lnTo>
                  <a:lnTo>
                    <a:pt x="833" y="1293"/>
                  </a:lnTo>
                  <a:lnTo>
                    <a:pt x="823" y="1295"/>
                  </a:lnTo>
                  <a:lnTo>
                    <a:pt x="817" y="1295"/>
                  </a:lnTo>
                  <a:lnTo>
                    <a:pt x="811" y="1297"/>
                  </a:lnTo>
                  <a:lnTo>
                    <a:pt x="805" y="1297"/>
                  </a:lnTo>
                  <a:lnTo>
                    <a:pt x="799" y="1299"/>
                  </a:lnTo>
                  <a:lnTo>
                    <a:pt x="787" y="1301"/>
                  </a:lnTo>
                  <a:lnTo>
                    <a:pt x="778" y="1303"/>
                  </a:lnTo>
                  <a:lnTo>
                    <a:pt x="772" y="1303"/>
                  </a:lnTo>
                  <a:lnTo>
                    <a:pt x="766" y="1303"/>
                  </a:lnTo>
                  <a:lnTo>
                    <a:pt x="760" y="1303"/>
                  </a:lnTo>
                  <a:lnTo>
                    <a:pt x="754" y="1303"/>
                  </a:lnTo>
                  <a:lnTo>
                    <a:pt x="748" y="1303"/>
                  </a:lnTo>
                  <a:lnTo>
                    <a:pt x="740" y="1304"/>
                  </a:lnTo>
                  <a:lnTo>
                    <a:pt x="734" y="1304"/>
                  </a:lnTo>
                  <a:lnTo>
                    <a:pt x="730" y="1304"/>
                  </a:lnTo>
                  <a:lnTo>
                    <a:pt x="724" y="1304"/>
                  </a:lnTo>
                  <a:lnTo>
                    <a:pt x="716" y="1304"/>
                  </a:lnTo>
                  <a:lnTo>
                    <a:pt x="710" y="1304"/>
                  </a:lnTo>
                  <a:lnTo>
                    <a:pt x="705" y="1304"/>
                  </a:lnTo>
                  <a:lnTo>
                    <a:pt x="699" y="1304"/>
                  </a:lnTo>
                  <a:lnTo>
                    <a:pt x="693" y="1304"/>
                  </a:lnTo>
                  <a:lnTo>
                    <a:pt x="687" y="1304"/>
                  </a:lnTo>
                  <a:lnTo>
                    <a:pt x="681" y="1304"/>
                  </a:lnTo>
                  <a:lnTo>
                    <a:pt x="673" y="1304"/>
                  </a:lnTo>
                  <a:lnTo>
                    <a:pt x="667" y="1303"/>
                  </a:lnTo>
                  <a:lnTo>
                    <a:pt x="659" y="1303"/>
                  </a:lnTo>
                  <a:lnTo>
                    <a:pt x="653" y="1303"/>
                  </a:lnTo>
                  <a:lnTo>
                    <a:pt x="645" y="1301"/>
                  </a:lnTo>
                  <a:lnTo>
                    <a:pt x="639" y="1301"/>
                  </a:lnTo>
                  <a:lnTo>
                    <a:pt x="633" y="1301"/>
                  </a:lnTo>
                  <a:lnTo>
                    <a:pt x="628" y="1301"/>
                  </a:lnTo>
                  <a:lnTo>
                    <a:pt x="620" y="1297"/>
                  </a:lnTo>
                  <a:lnTo>
                    <a:pt x="614" y="1297"/>
                  </a:lnTo>
                  <a:lnTo>
                    <a:pt x="606" y="1295"/>
                  </a:lnTo>
                  <a:lnTo>
                    <a:pt x="600" y="1295"/>
                  </a:lnTo>
                  <a:lnTo>
                    <a:pt x="594" y="1293"/>
                  </a:lnTo>
                  <a:lnTo>
                    <a:pt x="586" y="1291"/>
                  </a:lnTo>
                  <a:lnTo>
                    <a:pt x="580" y="1289"/>
                  </a:lnTo>
                  <a:lnTo>
                    <a:pt x="574" y="1289"/>
                  </a:lnTo>
                  <a:lnTo>
                    <a:pt x="566" y="1285"/>
                  </a:lnTo>
                  <a:lnTo>
                    <a:pt x="558" y="1283"/>
                  </a:lnTo>
                  <a:lnTo>
                    <a:pt x="553" y="1281"/>
                  </a:lnTo>
                  <a:lnTo>
                    <a:pt x="545" y="1279"/>
                  </a:lnTo>
                  <a:lnTo>
                    <a:pt x="539" y="1277"/>
                  </a:lnTo>
                  <a:lnTo>
                    <a:pt x="531" y="1275"/>
                  </a:lnTo>
                  <a:lnTo>
                    <a:pt x="525" y="1273"/>
                  </a:lnTo>
                  <a:lnTo>
                    <a:pt x="519" y="1271"/>
                  </a:lnTo>
                  <a:lnTo>
                    <a:pt x="511" y="1269"/>
                  </a:lnTo>
                  <a:lnTo>
                    <a:pt x="505" y="1267"/>
                  </a:lnTo>
                  <a:lnTo>
                    <a:pt x="499" y="1265"/>
                  </a:lnTo>
                  <a:lnTo>
                    <a:pt x="493" y="1265"/>
                  </a:lnTo>
                  <a:lnTo>
                    <a:pt x="487" y="1263"/>
                  </a:lnTo>
                  <a:lnTo>
                    <a:pt x="481" y="1261"/>
                  </a:lnTo>
                  <a:lnTo>
                    <a:pt x="474" y="1259"/>
                  </a:lnTo>
                  <a:lnTo>
                    <a:pt x="468" y="1259"/>
                  </a:lnTo>
                  <a:lnTo>
                    <a:pt x="462" y="1255"/>
                  </a:lnTo>
                  <a:lnTo>
                    <a:pt x="454" y="1253"/>
                  </a:lnTo>
                  <a:lnTo>
                    <a:pt x="448" y="1251"/>
                  </a:lnTo>
                  <a:lnTo>
                    <a:pt x="442" y="1251"/>
                  </a:lnTo>
                  <a:lnTo>
                    <a:pt x="436" y="1247"/>
                  </a:lnTo>
                  <a:lnTo>
                    <a:pt x="430" y="1247"/>
                  </a:lnTo>
                  <a:lnTo>
                    <a:pt x="424" y="1245"/>
                  </a:lnTo>
                  <a:lnTo>
                    <a:pt x="418" y="1243"/>
                  </a:lnTo>
                  <a:lnTo>
                    <a:pt x="412" y="1241"/>
                  </a:lnTo>
                  <a:lnTo>
                    <a:pt x="406" y="1239"/>
                  </a:lnTo>
                  <a:lnTo>
                    <a:pt x="401" y="1237"/>
                  </a:lnTo>
                  <a:lnTo>
                    <a:pt x="395" y="1237"/>
                  </a:lnTo>
                  <a:lnTo>
                    <a:pt x="383" y="1231"/>
                  </a:lnTo>
                  <a:lnTo>
                    <a:pt x="373" y="1229"/>
                  </a:lnTo>
                  <a:lnTo>
                    <a:pt x="367" y="1226"/>
                  </a:lnTo>
                  <a:lnTo>
                    <a:pt x="361" y="1224"/>
                  </a:lnTo>
                  <a:lnTo>
                    <a:pt x="355" y="1222"/>
                  </a:lnTo>
                  <a:lnTo>
                    <a:pt x="349" y="1220"/>
                  </a:lnTo>
                  <a:lnTo>
                    <a:pt x="337" y="1214"/>
                  </a:lnTo>
                  <a:lnTo>
                    <a:pt x="328" y="1210"/>
                  </a:lnTo>
                  <a:lnTo>
                    <a:pt x="316" y="1204"/>
                  </a:lnTo>
                  <a:lnTo>
                    <a:pt x="306" y="1200"/>
                  </a:lnTo>
                  <a:lnTo>
                    <a:pt x="296" y="1194"/>
                  </a:lnTo>
                  <a:lnTo>
                    <a:pt x="286" y="1188"/>
                  </a:lnTo>
                  <a:lnTo>
                    <a:pt x="274" y="1180"/>
                  </a:lnTo>
                  <a:lnTo>
                    <a:pt x="264" y="1174"/>
                  </a:lnTo>
                  <a:lnTo>
                    <a:pt x="254" y="1166"/>
                  </a:lnTo>
                  <a:lnTo>
                    <a:pt x="247" y="1160"/>
                  </a:lnTo>
                  <a:lnTo>
                    <a:pt x="237" y="1153"/>
                  </a:lnTo>
                  <a:lnTo>
                    <a:pt x="227" y="1145"/>
                  </a:lnTo>
                  <a:lnTo>
                    <a:pt x="219" y="1137"/>
                  </a:lnTo>
                  <a:lnTo>
                    <a:pt x="209" y="1127"/>
                  </a:lnTo>
                  <a:lnTo>
                    <a:pt x="201" y="1117"/>
                  </a:lnTo>
                  <a:lnTo>
                    <a:pt x="191" y="1109"/>
                  </a:lnTo>
                  <a:lnTo>
                    <a:pt x="183" y="1097"/>
                  </a:lnTo>
                  <a:lnTo>
                    <a:pt x="176" y="1089"/>
                  </a:lnTo>
                  <a:lnTo>
                    <a:pt x="166" y="1078"/>
                  </a:lnTo>
                  <a:lnTo>
                    <a:pt x="158" y="1070"/>
                  </a:lnTo>
                  <a:lnTo>
                    <a:pt x="150" y="1060"/>
                  </a:lnTo>
                  <a:lnTo>
                    <a:pt x="144" y="1050"/>
                  </a:lnTo>
                  <a:lnTo>
                    <a:pt x="136" y="1040"/>
                  </a:lnTo>
                  <a:lnTo>
                    <a:pt x="128" y="1030"/>
                  </a:lnTo>
                  <a:lnTo>
                    <a:pt x="120" y="1020"/>
                  </a:lnTo>
                  <a:lnTo>
                    <a:pt x="114" y="1010"/>
                  </a:lnTo>
                  <a:lnTo>
                    <a:pt x="108" y="1003"/>
                  </a:lnTo>
                  <a:lnTo>
                    <a:pt x="101" y="993"/>
                  </a:lnTo>
                  <a:lnTo>
                    <a:pt x="97" y="983"/>
                  </a:lnTo>
                  <a:lnTo>
                    <a:pt x="91" y="973"/>
                  </a:lnTo>
                  <a:lnTo>
                    <a:pt x="85" y="963"/>
                  </a:lnTo>
                  <a:lnTo>
                    <a:pt x="79" y="953"/>
                  </a:lnTo>
                  <a:lnTo>
                    <a:pt x="73" y="945"/>
                  </a:lnTo>
                  <a:lnTo>
                    <a:pt x="69" y="935"/>
                  </a:lnTo>
                  <a:lnTo>
                    <a:pt x="65" y="926"/>
                  </a:lnTo>
                  <a:lnTo>
                    <a:pt x="59" y="918"/>
                  </a:lnTo>
                  <a:lnTo>
                    <a:pt x="55" y="908"/>
                  </a:lnTo>
                  <a:lnTo>
                    <a:pt x="53" y="898"/>
                  </a:lnTo>
                  <a:lnTo>
                    <a:pt x="49" y="888"/>
                  </a:lnTo>
                  <a:lnTo>
                    <a:pt x="47" y="880"/>
                  </a:lnTo>
                  <a:lnTo>
                    <a:pt x="43" y="870"/>
                  </a:lnTo>
                  <a:lnTo>
                    <a:pt x="41" y="862"/>
                  </a:lnTo>
                  <a:lnTo>
                    <a:pt x="39" y="852"/>
                  </a:lnTo>
                  <a:lnTo>
                    <a:pt x="37" y="845"/>
                  </a:lnTo>
                  <a:lnTo>
                    <a:pt x="37" y="837"/>
                  </a:lnTo>
                  <a:lnTo>
                    <a:pt x="37" y="829"/>
                  </a:lnTo>
                  <a:lnTo>
                    <a:pt x="35" y="819"/>
                  </a:lnTo>
                  <a:lnTo>
                    <a:pt x="33" y="811"/>
                  </a:lnTo>
                  <a:lnTo>
                    <a:pt x="31" y="801"/>
                  </a:lnTo>
                  <a:lnTo>
                    <a:pt x="31" y="791"/>
                  </a:lnTo>
                  <a:lnTo>
                    <a:pt x="29" y="781"/>
                  </a:lnTo>
                  <a:lnTo>
                    <a:pt x="29" y="772"/>
                  </a:lnTo>
                  <a:lnTo>
                    <a:pt x="28" y="762"/>
                  </a:lnTo>
                  <a:lnTo>
                    <a:pt x="28" y="752"/>
                  </a:lnTo>
                  <a:lnTo>
                    <a:pt x="26" y="746"/>
                  </a:lnTo>
                  <a:lnTo>
                    <a:pt x="26" y="740"/>
                  </a:lnTo>
                  <a:lnTo>
                    <a:pt x="24" y="734"/>
                  </a:lnTo>
                  <a:lnTo>
                    <a:pt x="24" y="728"/>
                  </a:lnTo>
                  <a:lnTo>
                    <a:pt x="24" y="716"/>
                  </a:lnTo>
                  <a:lnTo>
                    <a:pt x="24" y="706"/>
                  </a:lnTo>
                  <a:lnTo>
                    <a:pt x="24" y="701"/>
                  </a:lnTo>
                  <a:lnTo>
                    <a:pt x="24" y="695"/>
                  </a:lnTo>
                  <a:lnTo>
                    <a:pt x="24" y="689"/>
                  </a:lnTo>
                  <a:lnTo>
                    <a:pt x="24" y="683"/>
                  </a:lnTo>
                  <a:lnTo>
                    <a:pt x="24" y="677"/>
                  </a:lnTo>
                  <a:lnTo>
                    <a:pt x="24" y="671"/>
                  </a:lnTo>
                  <a:lnTo>
                    <a:pt x="24" y="665"/>
                  </a:lnTo>
                  <a:lnTo>
                    <a:pt x="24" y="659"/>
                  </a:lnTo>
                  <a:lnTo>
                    <a:pt x="24" y="651"/>
                  </a:lnTo>
                  <a:lnTo>
                    <a:pt x="24" y="645"/>
                  </a:lnTo>
                  <a:lnTo>
                    <a:pt x="24" y="639"/>
                  </a:lnTo>
                  <a:lnTo>
                    <a:pt x="26" y="631"/>
                  </a:lnTo>
                  <a:lnTo>
                    <a:pt x="26" y="626"/>
                  </a:lnTo>
                  <a:lnTo>
                    <a:pt x="26" y="620"/>
                  </a:lnTo>
                  <a:lnTo>
                    <a:pt x="28" y="612"/>
                  </a:lnTo>
                  <a:lnTo>
                    <a:pt x="29" y="606"/>
                  </a:lnTo>
                  <a:lnTo>
                    <a:pt x="29" y="600"/>
                  </a:lnTo>
                  <a:lnTo>
                    <a:pt x="31" y="592"/>
                  </a:lnTo>
                  <a:lnTo>
                    <a:pt x="31" y="584"/>
                  </a:lnTo>
                  <a:lnTo>
                    <a:pt x="33" y="578"/>
                  </a:lnTo>
                  <a:lnTo>
                    <a:pt x="35" y="570"/>
                  </a:lnTo>
                  <a:lnTo>
                    <a:pt x="37" y="564"/>
                  </a:lnTo>
                  <a:lnTo>
                    <a:pt x="39" y="558"/>
                  </a:lnTo>
                  <a:lnTo>
                    <a:pt x="43" y="552"/>
                  </a:lnTo>
                  <a:lnTo>
                    <a:pt x="45" y="543"/>
                  </a:lnTo>
                  <a:lnTo>
                    <a:pt x="47" y="537"/>
                  </a:lnTo>
                  <a:lnTo>
                    <a:pt x="49" y="529"/>
                  </a:lnTo>
                  <a:lnTo>
                    <a:pt x="53" y="521"/>
                  </a:lnTo>
                  <a:lnTo>
                    <a:pt x="55" y="513"/>
                  </a:lnTo>
                  <a:lnTo>
                    <a:pt x="57" y="507"/>
                  </a:lnTo>
                  <a:lnTo>
                    <a:pt x="63" y="499"/>
                  </a:lnTo>
                  <a:lnTo>
                    <a:pt x="67" y="493"/>
                  </a:lnTo>
                  <a:lnTo>
                    <a:pt x="69" y="485"/>
                  </a:lnTo>
                  <a:lnTo>
                    <a:pt x="73" y="477"/>
                  </a:lnTo>
                  <a:lnTo>
                    <a:pt x="77" y="470"/>
                  </a:lnTo>
                  <a:lnTo>
                    <a:pt x="81" y="462"/>
                  </a:lnTo>
                  <a:lnTo>
                    <a:pt x="85" y="454"/>
                  </a:lnTo>
                  <a:lnTo>
                    <a:pt x="91" y="446"/>
                  </a:lnTo>
                  <a:lnTo>
                    <a:pt x="95" y="438"/>
                  </a:lnTo>
                  <a:lnTo>
                    <a:pt x="101" y="432"/>
                  </a:lnTo>
                  <a:lnTo>
                    <a:pt x="104" y="422"/>
                  </a:lnTo>
                  <a:lnTo>
                    <a:pt x="110" y="414"/>
                  </a:lnTo>
                  <a:lnTo>
                    <a:pt x="116" y="406"/>
                  </a:lnTo>
                  <a:lnTo>
                    <a:pt x="122" y="399"/>
                  </a:lnTo>
                  <a:lnTo>
                    <a:pt x="126" y="391"/>
                  </a:lnTo>
                  <a:lnTo>
                    <a:pt x="132" y="385"/>
                  </a:lnTo>
                  <a:lnTo>
                    <a:pt x="138" y="375"/>
                  </a:lnTo>
                  <a:lnTo>
                    <a:pt x="144" y="369"/>
                  </a:lnTo>
                  <a:lnTo>
                    <a:pt x="150" y="361"/>
                  </a:lnTo>
                  <a:lnTo>
                    <a:pt x="156" y="353"/>
                  </a:lnTo>
                  <a:lnTo>
                    <a:pt x="162" y="347"/>
                  </a:lnTo>
                  <a:lnTo>
                    <a:pt x="168" y="339"/>
                  </a:lnTo>
                  <a:lnTo>
                    <a:pt x="174" y="331"/>
                  </a:lnTo>
                  <a:lnTo>
                    <a:pt x="179" y="325"/>
                  </a:lnTo>
                  <a:lnTo>
                    <a:pt x="185" y="320"/>
                  </a:lnTo>
                  <a:lnTo>
                    <a:pt x="193" y="312"/>
                  </a:lnTo>
                  <a:lnTo>
                    <a:pt x="199" y="306"/>
                  </a:lnTo>
                  <a:lnTo>
                    <a:pt x="205" y="300"/>
                  </a:lnTo>
                  <a:lnTo>
                    <a:pt x="211" y="292"/>
                  </a:lnTo>
                  <a:lnTo>
                    <a:pt x="219" y="286"/>
                  </a:lnTo>
                  <a:lnTo>
                    <a:pt x="225" y="280"/>
                  </a:lnTo>
                  <a:lnTo>
                    <a:pt x="231" y="274"/>
                  </a:lnTo>
                  <a:lnTo>
                    <a:pt x="239" y="266"/>
                  </a:lnTo>
                  <a:lnTo>
                    <a:pt x="247" y="262"/>
                  </a:lnTo>
                  <a:lnTo>
                    <a:pt x="253" y="256"/>
                  </a:lnTo>
                  <a:lnTo>
                    <a:pt x="258" y="249"/>
                  </a:lnTo>
                  <a:lnTo>
                    <a:pt x="266" y="245"/>
                  </a:lnTo>
                  <a:lnTo>
                    <a:pt x="272" y="239"/>
                  </a:lnTo>
                  <a:lnTo>
                    <a:pt x="278" y="233"/>
                  </a:lnTo>
                  <a:lnTo>
                    <a:pt x="286" y="229"/>
                  </a:lnTo>
                  <a:lnTo>
                    <a:pt x="294" y="223"/>
                  </a:lnTo>
                  <a:lnTo>
                    <a:pt x="302" y="219"/>
                  </a:lnTo>
                  <a:lnTo>
                    <a:pt x="308" y="213"/>
                  </a:lnTo>
                  <a:lnTo>
                    <a:pt x="316" y="207"/>
                  </a:lnTo>
                  <a:lnTo>
                    <a:pt x="322" y="203"/>
                  </a:lnTo>
                  <a:lnTo>
                    <a:pt x="330" y="199"/>
                  </a:lnTo>
                  <a:lnTo>
                    <a:pt x="337" y="193"/>
                  </a:lnTo>
                  <a:lnTo>
                    <a:pt x="343" y="189"/>
                  </a:lnTo>
                  <a:lnTo>
                    <a:pt x="351" y="183"/>
                  </a:lnTo>
                  <a:lnTo>
                    <a:pt x="359" y="181"/>
                  </a:lnTo>
                  <a:lnTo>
                    <a:pt x="365" y="175"/>
                  </a:lnTo>
                  <a:lnTo>
                    <a:pt x="373" y="172"/>
                  </a:lnTo>
                  <a:lnTo>
                    <a:pt x="381" y="170"/>
                  </a:lnTo>
                  <a:lnTo>
                    <a:pt x="387" y="166"/>
                  </a:lnTo>
                  <a:lnTo>
                    <a:pt x="395" y="162"/>
                  </a:lnTo>
                  <a:lnTo>
                    <a:pt x="403" y="158"/>
                  </a:lnTo>
                  <a:lnTo>
                    <a:pt x="408" y="156"/>
                  </a:lnTo>
                  <a:lnTo>
                    <a:pt x="418" y="154"/>
                  </a:lnTo>
                  <a:lnTo>
                    <a:pt x="424" y="150"/>
                  </a:lnTo>
                  <a:lnTo>
                    <a:pt x="430" y="148"/>
                  </a:lnTo>
                  <a:lnTo>
                    <a:pt x="438" y="144"/>
                  </a:lnTo>
                  <a:lnTo>
                    <a:pt x="446" y="142"/>
                  </a:lnTo>
                  <a:lnTo>
                    <a:pt x="452" y="138"/>
                  </a:lnTo>
                  <a:lnTo>
                    <a:pt x="460" y="138"/>
                  </a:lnTo>
                  <a:lnTo>
                    <a:pt x="468" y="136"/>
                  </a:lnTo>
                  <a:lnTo>
                    <a:pt x="476" y="134"/>
                  </a:lnTo>
                  <a:lnTo>
                    <a:pt x="481" y="132"/>
                  </a:lnTo>
                  <a:lnTo>
                    <a:pt x="489" y="130"/>
                  </a:lnTo>
                  <a:lnTo>
                    <a:pt x="495" y="128"/>
                  </a:lnTo>
                  <a:lnTo>
                    <a:pt x="503" y="128"/>
                  </a:lnTo>
                  <a:lnTo>
                    <a:pt x="509" y="128"/>
                  </a:lnTo>
                  <a:lnTo>
                    <a:pt x="517" y="126"/>
                  </a:lnTo>
                  <a:lnTo>
                    <a:pt x="523" y="126"/>
                  </a:lnTo>
                  <a:lnTo>
                    <a:pt x="533" y="126"/>
                  </a:lnTo>
                  <a:lnTo>
                    <a:pt x="539" y="126"/>
                  </a:lnTo>
                  <a:lnTo>
                    <a:pt x="545" y="124"/>
                  </a:lnTo>
                  <a:lnTo>
                    <a:pt x="551" y="124"/>
                  </a:lnTo>
                  <a:lnTo>
                    <a:pt x="558" y="124"/>
                  </a:lnTo>
                  <a:lnTo>
                    <a:pt x="564" y="122"/>
                  </a:lnTo>
                  <a:lnTo>
                    <a:pt x="570" y="122"/>
                  </a:lnTo>
                  <a:lnTo>
                    <a:pt x="576" y="122"/>
                  </a:lnTo>
                  <a:lnTo>
                    <a:pt x="584" y="122"/>
                  </a:lnTo>
                  <a:lnTo>
                    <a:pt x="590" y="118"/>
                  </a:lnTo>
                  <a:lnTo>
                    <a:pt x="596" y="118"/>
                  </a:lnTo>
                  <a:lnTo>
                    <a:pt x="602" y="116"/>
                  </a:lnTo>
                  <a:lnTo>
                    <a:pt x="608" y="116"/>
                  </a:lnTo>
                  <a:lnTo>
                    <a:pt x="614" y="114"/>
                  </a:lnTo>
                  <a:lnTo>
                    <a:pt x="620" y="114"/>
                  </a:lnTo>
                  <a:lnTo>
                    <a:pt x="626" y="112"/>
                  </a:lnTo>
                  <a:lnTo>
                    <a:pt x="632" y="112"/>
                  </a:lnTo>
                  <a:lnTo>
                    <a:pt x="641" y="110"/>
                  </a:lnTo>
                  <a:lnTo>
                    <a:pt x="653" y="106"/>
                  </a:lnTo>
                  <a:lnTo>
                    <a:pt x="663" y="104"/>
                  </a:lnTo>
                  <a:lnTo>
                    <a:pt x="675" y="102"/>
                  </a:lnTo>
                  <a:lnTo>
                    <a:pt x="685" y="98"/>
                  </a:lnTo>
                  <a:lnTo>
                    <a:pt x="695" y="95"/>
                  </a:lnTo>
                  <a:lnTo>
                    <a:pt x="707" y="93"/>
                  </a:lnTo>
                  <a:lnTo>
                    <a:pt x="716" y="91"/>
                  </a:lnTo>
                  <a:lnTo>
                    <a:pt x="726" y="87"/>
                  </a:lnTo>
                  <a:lnTo>
                    <a:pt x="734" y="83"/>
                  </a:lnTo>
                  <a:lnTo>
                    <a:pt x="744" y="79"/>
                  </a:lnTo>
                  <a:lnTo>
                    <a:pt x="754" y="77"/>
                  </a:lnTo>
                  <a:lnTo>
                    <a:pt x="762" y="73"/>
                  </a:lnTo>
                  <a:lnTo>
                    <a:pt x="772" y="71"/>
                  </a:lnTo>
                  <a:lnTo>
                    <a:pt x="780" y="67"/>
                  </a:lnTo>
                  <a:lnTo>
                    <a:pt x="787" y="65"/>
                  </a:lnTo>
                  <a:lnTo>
                    <a:pt x="795" y="63"/>
                  </a:lnTo>
                  <a:lnTo>
                    <a:pt x="805" y="59"/>
                  </a:lnTo>
                  <a:lnTo>
                    <a:pt x="813" y="55"/>
                  </a:lnTo>
                  <a:lnTo>
                    <a:pt x="821" y="53"/>
                  </a:lnTo>
                  <a:lnTo>
                    <a:pt x="829" y="49"/>
                  </a:lnTo>
                  <a:lnTo>
                    <a:pt x="837" y="47"/>
                  </a:lnTo>
                  <a:lnTo>
                    <a:pt x="845" y="45"/>
                  </a:lnTo>
                  <a:lnTo>
                    <a:pt x="855" y="45"/>
                  </a:lnTo>
                  <a:lnTo>
                    <a:pt x="860" y="41"/>
                  </a:lnTo>
                  <a:lnTo>
                    <a:pt x="870" y="39"/>
                  </a:lnTo>
                  <a:lnTo>
                    <a:pt x="876" y="37"/>
                  </a:lnTo>
                  <a:lnTo>
                    <a:pt x="882" y="37"/>
                  </a:lnTo>
                  <a:lnTo>
                    <a:pt x="890" y="35"/>
                  </a:lnTo>
                  <a:lnTo>
                    <a:pt x="898" y="35"/>
                  </a:lnTo>
                  <a:lnTo>
                    <a:pt x="904" y="33"/>
                  </a:lnTo>
                  <a:lnTo>
                    <a:pt x="912" y="33"/>
                  </a:lnTo>
                  <a:lnTo>
                    <a:pt x="920" y="31"/>
                  </a:lnTo>
                  <a:lnTo>
                    <a:pt x="928" y="31"/>
                  </a:lnTo>
                  <a:lnTo>
                    <a:pt x="935" y="29"/>
                  </a:lnTo>
                  <a:lnTo>
                    <a:pt x="945" y="29"/>
                  </a:lnTo>
                  <a:lnTo>
                    <a:pt x="955" y="27"/>
                  </a:lnTo>
                  <a:lnTo>
                    <a:pt x="965" y="27"/>
                  </a:lnTo>
                  <a:lnTo>
                    <a:pt x="975" y="27"/>
                  </a:lnTo>
                  <a:lnTo>
                    <a:pt x="985" y="25"/>
                  </a:lnTo>
                  <a:lnTo>
                    <a:pt x="995" y="25"/>
                  </a:lnTo>
                  <a:lnTo>
                    <a:pt x="1005" y="25"/>
                  </a:lnTo>
                  <a:lnTo>
                    <a:pt x="1016" y="23"/>
                  </a:lnTo>
                  <a:lnTo>
                    <a:pt x="1026" y="23"/>
                  </a:lnTo>
                  <a:lnTo>
                    <a:pt x="1038" y="22"/>
                  </a:lnTo>
                  <a:lnTo>
                    <a:pt x="1052" y="22"/>
                  </a:lnTo>
                  <a:lnTo>
                    <a:pt x="1062" y="22"/>
                  </a:lnTo>
                  <a:lnTo>
                    <a:pt x="1074" y="22"/>
                  </a:lnTo>
                  <a:lnTo>
                    <a:pt x="1084" y="20"/>
                  </a:lnTo>
                  <a:lnTo>
                    <a:pt x="1097" y="20"/>
                  </a:lnTo>
                  <a:lnTo>
                    <a:pt x="1109" y="20"/>
                  </a:lnTo>
                  <a:lnTo>
                    <a:pt x="1121" y="20"/>
                  </a:lnTo>
                  <a:lnTo>
                    <a:pt x="1133" y="20"/>
                  </a:lnTo>
                  <a:lnTo>
                    <a:pt x="1147" y="20"/>
                  </a:lnTo>
                  <a:lnTo>
                    <a:pt x="1157" y="20"/>
                  </a:lnTo>
                  <a:lnTo>
                    <a:pt x="1170" y="20"/>
                  </a:lnTo>
                  <a:lnTo>
                    <a:pt x="1180" y="20"/>
                  </a:lnTo>
                  <a:lnTo>
                    <a:pt x="1194" y="20"/>
                  </a:lnTo>
                  <a:lnTo>
                    <a:pt x="1206" y="20"/>
                  </a:lnTo>
                  <a:lnTo>
                    <a:pt x="1218" y="20"/>
                  </a:lnTo>
                  <a:lnTo>
                    <a:pt x="1232" y="20"/>
                  </a:lnTo>
                  <a:lnTo>
                    <a:pt x="1243" y="20"/>
                  </a:lnTo>
                  <a:lnTo>
                    <a:pt x="1255" y="20"/>
                  </a:lnTo>
                  <a:lnTo>
                    <a:pt x="1267" y="20"/>
                  </a:lnTo>
                  <a:lnTo>
                    <a:pt x="1279" y="22"/>
                  </a:lnTo>
                  <a:lnTo>
                    <a:pt x="1291" y="22"/>
                  </a:lnTo>
                  <a:lnTo>
                    <a:pt x="1303" y="22"/>
                  </a:lnTo>
                  <a:lnTo>
                    <a:pt x="1314" y="23"/>
                  </a:lnTo>
                  <a:lnTo>
                    <a:pt x="1324" y="23"/>
                  </a:lnTo>
                  <a:lnTo>
                    <a:pt x="1338" y="25"/>
                  </a:lnTo>
                  <a:lnTo>
                    <a:pt x="1348" y="25"/>
                  </a:lnTo>
                  <a:lnTo>
                    <a:pt x="1358" y="27"/>
                  </a:lnTo>
                  <a:lnTo>
                    <a:pt x="1368" y="27"/>
                  </a:lnTo>
                  <a:lnTo>
                    <a:pt x="1380" y="29"/>
                  </a:lnTo>
                  <a:lnTo>
                    <a:pt x="1389" y="31"/>
                  </a:lnTo>
                  <a:lnTo>
                    <a:pt x="1399" y="33"/>
                  </a:lnTo>
                  <a:lnTo>
                    <a:pt x="1409" y="33"/>
                  </a:lnTo>
                  <a:lnTo>
                    <a:pt x="1419" y="37"/>
                  </a:lnTo>
                  <a:lnTo>
                    <a:pt x="1427" y="39"/>
                  </a:lnTo>
                  <a:lnTo>
                    <a:pt x="1437" y="41"/>
                  </a:lnTo>
                  <a:lnTo>
                    <a:pt x="1445" y="43"/>
                  </a:lnTo>
                  <a:lnTo>
                    <a:pt x="1455" y="45"/>
                  </a:lnTo>
                  <a:lnTo>
                    <a:pt x="1461" y="47"/>
                  </a:lnTo>
                  <a:lnTo>
                    <a:pt x="1470" y="49"/>
                  </a:lnTo>
                  <a:lnTo>
                    <a:pt x="1476" y="53"/>
                  </a:lnTo>
                  <a:lnTo>
                    <a:pt x="1484" y="55"/>
                  </a:lnTo>
                  <a:lnTo>
                    <a:pt x="1492" y="59"/>
                  </a:lnTo>
                  <a:lnTo>
                    <a:pt x="1498" y="61"/>
                  </a:lnTo>
                  <a:lnTo>
                    <a:pt x="1504" y="63"/>
                  </a:lnTo>
                  <a:lnTo>
                    <a:pt x="1510" y="67"/>
                  </a:lnTo>
                  <a:lnTo>
                    <a:pt x="1518" y="69"/>
                  </a:lnTo>
                  <a:lnTo>
                    <a:pt x="1524" y="71"/>
                  </a:lnTo>
                  <a:lnTo>
                    <a:pt x="1530" y="75"/>
                  </a:lnTo>
                  <a:lnTo>
                    <a:pt x="1538" y="77"/>
                  </a:lnTo>
                  <a:lnTo>
                    <a:pt x="1543" y="81"/>
                  </a:lnTo>
                  <a:lnTo>
                    <a:pt x="1549" y="85"/>
                  </a:lnTo>
                  <a:lnTo>
                    <a:pt x="1557" y="87"/>
                  </a:lnTo>
                  <a:lnTo>
                    <a:pt x="1563" y="91"/>
                  </a:lnTo>
                  <a:lnTo>
                    <a:pt x="1569" y="93"/>
                  </a:lnTo>
                  <a:lnTo>
                    <a:pt x="1577" y="97"/>
                  </a:lnTo>
                  <a:lnTo>
                    <a:pt x="1583" y="100"/>
                  </a:lnTo>
                  <a:lnTo>
                    <a:pt x="1591" y="102"/>
                  </a:lnTo>
                  <a:lnTo>
                    <a:pt x="1597" y="106"/>
                  </a:lnTo>
                  <a:lnTo>
                    <a:pt x="1603" y="108"/>
                  </a:lnTo>
                  <a:lnTo>
                    <a:pt x="1609" y="112"/>
                  </a:lnTo>
                  <a:lnTo>
                    <a:pt x="1616" y="114"/>
                  </a:lnTo>
                  <a:lnTo>
                    <a:pt x="1622" y="118"/>
                  </a:lnTo>
                  <a:lnTo>
                    <a:pt x="1628" y="122"/>
                  </a:lnTo>
                  <a:lnTo>
                    <a:pt x="1634" y="124"/>
                  </a:lnTo>
                  <a:lnTo>
                    <a:pt x="1642" y="128"/>
                  </a:lnTo>
                  <a:lnTo>
                    <a:pt x="1648" y="132"/>
                  </a:lnTo>
                  <a:lnTo>
                    <a:pt x="1654" y="134"/>
                  </a:lnTo>
                  <a:lnTo>
                    <a:pt x="1660" y="138"/>
                  </a:lnTo>
                  <a:lnTo>
                    <a:pt x="1666" y="142"/>
                  </a:lnTo>
                  <a:lnTo>
                    <a:pt x="1672" y="146"/>
                  </a:lnTo>
                  <a:lnTo>
                    <a:pt x="1678" y="150"/>
                  </a:lnTo>
                  <a:lnTo>
                    <a:pt x="1684" y="154"/>
                  </a:lnTo>
                  <a:lnTo>
                    <a:pt x="1691" y="158"/>
                  </a:lnTo>
                  <a:lnTo>
                    <a:pt x="1701" y="164"/>
                  </a:lnTo>
                  <a:lnTo>
                    <a:pt x="1713" y="172"/>
                  </a:lnTo>
                  <a:lnTo>
                    <a:pt x="1717" y="174"/>
                  </a:lnTo>
                  <a:lnTo>
                    <a:pt x="1723" y="177"/>
                  </a:lnTo>
                  <a:lnTo>
                    <a:pt x="1729" y="181"/>
                  </a:lnTo>
                  <a:lnTo>
                    <a:pt x="1735" y="185"/>
                  </a:lnTo>
                  <a:lnTo>
                    <a:pt x="1745" y="193"/>
                  </a:lnTo>
                  <a:lnTo>
                    <a:pt x="1757" y="199"/>
                  </a:lnTo>
                  <a:lnTo>
                    <a:pt x="1764" y="207"/>
                  </a:lnTo>
                  <a:lnTo>
                    <a:pt x="1774" y="215"/>
                  </a:lnTo>
                  <a:lnTo>
                    <a:pt x="1784" y="223"/>
                  </a:lnTo>
                  <a:lnTo>
                    <a:pt x="1792" y="231"/>
                  </a:lnTo>
                  <a:lnTo>
                    <a:pt x="1800" y="239"/>
                  </a:lnTo>
                  <a:lnTo>
                    <a:pt x="1808" y="247"/>
                  </a:lnTo>
                  <a:lnTo>
                    <a:pt x="1814" y="254"/>
                  </a:lnTo>
                  <a:lnTo>
                    <a:pt x="1822" y="262"/>
                  </a:lnTo>
                  <a:lnTo>
                    <a:pt x="1828" y="268"/>
                  </a:lnTo>
                  <a:lnTo>
                    <a:pt x="1836" y="278"/>
                  </a:lnTo>
                  <a:lnTo>
                    <a:pt x="1840" y="286"/>
                  </a:lnTo>
                  <a:lnTo>
                    <a:pt x="1845" y="296"/>
                  </a:lnTo>
                  <a:lnTo>
                    <a:pt x="1849" y="304"/>
                  </a:lnTo>
                  <a:lnTo>
                    <a:pt x="1853" y="316"/>
                  </a:lnTo>
                  <a:lnTo>
                    <a:pt x="1857" y="325"/>
                  </a:lnTo>
                  <a:lnTo>
                    <a:pt x="1861" y="337"/>
                  </a:lnTo>
                  <a:lnTo>
                    <a:pt x="1861" y="343"/>
                  </a:lnTo>
                  <a:lnTo>
                    <a:pt x="1865" y="349"/>
                  </a:lnTo>
                  <a:lnTo>
                    <a:pt x="1867" y="357"/>
                  </a:lnTo>
                  <a:lnTo>
                    <a:pt x="1869" y="363"/>
                  </a:lnTo>
                  <a:lnTo>
                    <a:pt x="1869" y="369"/>
                  </a:lnTo>
                  <a:lnTo>
                    <a:pt x="1871" y="375"/>
                  </a:lnTo>
                  <a:lnTo>
                    <a:pt x="1871" y="383"/>
                  </a:lnTo>
                  <a:lnTo>
                    <a:pt x="1873" y="389"/>
                  </a:lnTo>
                  <a:lnTo>
                    <a:pt x="1873" y="395"/>
                  </a:lnTo>
                  <a:lnTo>
                    <a:pt x="1875" y="402"/>
                  </a:lnTo>
                  <a:lnTo>
                    <a:pt x="1875" y="410"/>
                  </a:lnTo>
                  <a:lnTo>
                    <a:pt x="1877" y="418"/>
                  </a:lnTo>
                  <a:lnTo>
                    <a:pt x="1877" y="424"/>
                  </a:lnTo>
                  <a:lnTo>
                    <a:pt x="1879" y="432"/>
                  </a:lnTo>
                  <a:lnTo>
                    <a:pt x="1879" y="438"/>
                  </a:lnTo>
                  <a:lnTo>
                    <a:pt x="1881" y="446"/>
                  </a:lnTo>
                  <a:lnTo>
                    <a:pt x="1881" y="454"/>
                  </a:lnTo>
                  <a:lnTo>
                    <a:pt x="1881" y="460"/>
                  </a:lnTo>
                  <a:lnTo>
                    <a:pt x="1883" y="468"/>
                  </a:lnTo>
                  <a:lnTo>
                    <a:pt x="1883" y="475"/>
                  </a:lnTo>
                  <a:lnTo>
                    <a:pt x="1883" y="481"/>
                  </a:lnTo>
                  <a:lnTo>
                    <a:pt x="1883" y="489"/>
                  </a:lnTo>
                  <a:lnTo>
                    <a:pt x="1883" y="497"/>
                  </a:lnTo>
                  <a:lnTo>
                    <a:pt x="1883" y="503"/>
                  </a:lnTo>
                  <a:lnTo>
                    <a:pt x="1883" y="511"/>
                  </a:lnTo>
                  <a:lnTo>
                    <a:pt x="1883" y="519"/>
                  </a:lnTo>
                  <a:lnTo>
                    <a:pt x="1883" y="525"/>
                  </a:lnTo>
                  <a:lnTo>
                    <a:pt x="1885" y="533"/>
                  </a:lnTo>
                  <a:lnTo>
                    <a:pt x="1883" y="539"/>
                  </a:lnTo>
                  <a:lnTo>
                    <a:pt x="1883" y="547"/>
                  </a:lnTo>
                  <a:lnTo>
                    <a:pt x="1883" y="552"/>
                  </a:lnTo>
                  <a:lnTo>
                    <a:pt x="1883" y="560"/>
                  </a:lnTo>
                  <a:lnTo>
                    <a:pt x="1883" y="566"/>
                  </a:lnTo>
                  <a:lnTo>
                    <a:pt x="1883" y="574"/>
                  </a:lnTo>
                  <a:lnTo>
                    <a:pt x="1883" y="580"/>
                  </a:lnTo>
                  <a:lnTo>
                    <a:pt x="1883" y="586"/>
                  </a:lnTo>
                  <a:lnTo>
                    <a:pt x="1883" y="592"/>
                  </a:lnTo>
                  <a:lnTo>
                    <a:pt x="1881" y="598"/>
                  </a:lnTo>
                  <a:lnTo>
                    <a:pt x="1881" y="604"/>
                  </a:lnTo>
                  <a:lnTo>
                    <a:pt x="1881" y="610"/>
                  </a:lnTo>
                  <a:lnTo>
                    <a:pt x="1879" y="616"/>
                  </a:lnTo>
                  <a:lnTo>
                    <a:pt x="1879" y="622"/>
                  </a:lnTo>
                  <a:lnTo>
                    <a:pt x="1879" y="627"/>
                  </a:lnTo>
                  <a:lnTo>
                    <a:pt x="1879" y="633"/>
                  </a:lnTo>
                  <a:lnTo>
                    <a:pt x="1877" y="643"/>
                  </a:lnTo>
                  <a:lnTo>
                    <a:pt x="1875" y="653"/>
                  </a:lnTo>
                  <a:lnTo>
                    <a:pt x="1873" y="661"/>
                  </a:lnTo>
                  <a:lnTo>
                    <a:pt x="1871" y="671"/>
                  </a:lnTo>
                  <a:lnTo>
                    <a:pt x="1869" y="677"/>
                  </a:lnTo>
                  <a:lnTo>
                    <a:pt x="1865" y="685"/>
                  </a:lnTo>
                  <a:lnTo>
                    <a:pt x="1861" y="693"/>
                  </a:lnTo>
                  <a:lnTo>
                    <a:pt x="1857" y="702"/>
                  </a:lnTo>
                  <a:lnTo>
                    <a:pt x="1853" y="710"/>
                  </a:lnTo>
                  <a:lnTo>
                    <a:pt x="1847" y="720"/>
                  </a:lnTo>
                  <a:lnTo>
                    <a:pt x="1843" y="730"/>
                  </a:lnTo>
                  <a:lnTo>
                    <a:pt x="1838" y="740"/>
                  </a:lnTo>
                  <a:lnTo>
                    <a:pt x="1832" y="750"/>
                  </a:lnTo>
                  <a:lnTo>
                    <a:pt x="1826" y="758"/>
                  </a:lnTo>
                  <a:lnTo>
                    <a:pt x="1820" y="768"/>
                  </a:lnTo>
                  <a:lnTo>
                    <a:pt x="1814" y="777"/>
                  </a:lnTo>
                  <a:lnTo>
                    <a:pt x="1808" y="787"/>
                  </a:lnTo>
                  <a:lnTo>
                    <a:pt x="1802" y="795"/>
                  </a:lnTo>
                  <a:lnTo>
                    <a:pt x="1796" y="805"/>
                  </a:lnTo>
                  <a:lnTo>
                    <a:pt x="1790" y="815"/>
                  </a:lnTo>
                  <a:lnTo>
                    <a:pt x="1782" y="823"/>
                  </a:lnTo>
                  <a:lnTo>
                    <a:pt x="1774" y="833"/>
                  </a:lnTo>
                  <a:lnTo>
                    <a:pt x="1768" y="841"/>
                  </a:lnTo>
                  <a:lnTo>
                    <a:pt x="1763" y="849"/>
                  </a:lnTo>
                  <a:lnTo>
                    <a:pt x="1757" y="856"/>
                  </a:lnTo>
                  <a:lnTo>
                    <a:pt x="1749" y="862"/>
                  </a:lnTo>
                  <a:lnTo>
                    <a:pt x="1743" y="868"/>
                  </a:lnTo>
                  <a:lnTo>
                    <a:pt x="1739" y="876"/>
                  </a:lnTo>
                  <a:lnTo>
                    <a:pt x="1733" y="880"/>
                  </a:lnTo>
                  <a:lnTo>
                    <a:pt x="1725" y="886"/>
                  </a:lnTo>
                  <a:lnTo>
                    <a:pt x="1721" y="890"/>
                  </a:lnTo>
                  <a:lnTo>
                    <a:pt x="1717" y="896"/>
                  </a:lnTo>
                  <a:lnTo>
                    <a:pt x="1707" y="900"/>
                  </a:lnTo>
                  <a:lnTo>
                    <a:pt x="1701" y="902"/>
                  </a:lnTo>
                  <a:lnTo>
                    <a:pt x="1693" y="900"/>
                  </a:lnTo>
                  <a:lnTo>
                    <a:pt x="1686" y="898"/>
                  </a:lnTo>
                  <a:lnTo>
                    <a:pt x="1680" y="896"/>
                  </a:lnTo>
                  <a:lnTo>
                    <a:pt x="1672" y="892"/>
                  </a:lnTo>
                  <a:lnTo>
                    <a:pt x="1664" y="886"/>
                  </a:lnTo>
                  <a:lnTo>
                    <a:pt x="1656" y="884"/>
                  </a:lnTo>
                  <a:lnTo>
                    <a:pt x="1648" y="878"/>
                  </a:lnTo>
                  <a:lnTo>
                    <a:pt x="1642" y="876"/>
                  </a:lnTo>
                  <a:lnTo>
                    <a:pt x="1634" y="872"/>
                  </a:lnTo>
                  <a:lnTo>
                    <a:pt x="1628" y="868"/>
                  </a:lnTo>
                  <a:lnTo>
                    <a:pt x="1620" y="864"/>
                  </a:lnTo>
                  <a:lnTo>
                    <a:pt x="1616" y="864"/>
                  </a:lnTo>
                  <a:lnTo>
                    <a:pt x="1609" y="864"/>
                  </a:lnTo>
                  <a:lnTo>
                    <a:pt x="1605" y="870"/>
                  </a:lnTo>
                  <a:lnTo>
                    <a:pt x="1603" y="878"/>
                  </a:lnTo>
                  <a:lnTo>
                    <a:pt x="1609" y="888"/>
                  </a:lnTo>
                  <a:lnTo>
                    <a:pt x="1613" y="894"/>
                  </a:lnTo>
                  <a:lnTo>
                    <a:pt x="1616" y="900"/>
                  </a:lnTo>
                  <a:lnTo>
                    <a:pt x="1622" y="906"/>
                  </a:lnTo>
                  <a:lnTo>
                    <a:pt x="1630" y="912"/>
                  </a:lnTo>
                  <a:lnTo>
                    <a:pt x="1636" y="916"/>
                  </a:lnTo>
                  <a:lnTo>
                    <a:pt x="1642" y="922"/>
                  </a:lnTo>
                  <a:lnTo>
                    <a:pt x="1650" y="926"/>
                  </a:lnTo>
                  <a:lnTo>
                    <a:pt x="1658" y="929"/>
                  </a:lnTo>
                  <a:lnTo>
                    <a:pt x="1666" y="933"/>
                  </a:lnTo>
                  <a:lnTo>
                    <a:pt x="1674" y="937"/>
                  </a:lnTo>
                  <a:lnTo>
                    <a:pt x="1682" y="939"/>
                  </a:lnTo>
                  <a:lnTo>
                    <a:pt x="1691" y="941"/>
                  </a:lnTo>
                  <a:lnTo>
                    <a:pt x="1697" y="941"/>
                  </a:lnTo>
                  <a:lnTo>
                    <a:pt x="1705" y="941"/>
                  </a:lnTo>
                  <a:lnTo>
                    <a:pt x="1715" y="939"/>
                  </a:lnTo>
                  <a:lnTo>
                    <a:pt x="1723" y="939"/>
                  </a:lnTo>
                  <a:lnTo>
                    <a:pt x="1733" y="935"/>
                  </a:lnTo>
                  <a:lnTo>
                    <a:pt x="1741" y="933"/>
                  </a:lnTo>
                  <a:lnTo>
                    <a:pt x="1749" y="929"/>
                  </a:lnTo>
                  <a:lnTo>
                    <a:pt x="1759" y="926"/>
                  </a:lnTo>
                  <a:lnTo>
                    <a:pt x="1766" y="920"/>
                  </a:lnTo>
                  <a:lnTo>
                    <a:pt x="1774" y="914"/>
                  </a:lnTo>
                  <a:lnTo>
                    <a:pt x="1784" y="906"/>
                  </a:lnTo>
                  <a:lnTo>
                    <a:pt x="1792" y="900"/>
                  </a:lnTo>
                  <a:lnTo>
                    <a:pt x="1800" y="890"/>
                  </a:lnTo>
                  <a:lnTo>
                    <a:pt x="1808" y="882"/>
                  </a:lnTo>
                  <a:lnTo>
                    <a:pt x="1816" y="872"/>
                  </a:lnTo>
                  <a:lnTo>
                    <a:pt x="1824" y="862"/>
                  </a:lnTo>
                  <a:lnTo>
                    <a:pt x="1828" y="856"/>
                  </a:lnTo>
                  <a:lnTo>
                    <a:pt x="1830" y="851"/>
                  </a:lnTo>
                  <a:lnTo>
                    <a:pt x="1834" y="843"/>
                  </a:lnTo>
                  <a:lnTo>
                    <a:pt x="1838" y="835"/>
                  </a:lnTo>
                  <a:lnTo>
                    <a:pt x="1841" y="827"/>
                  </a:lnTo>
                  <a:lnTo>
                    <a:pt x="1845" y="819"/>
                  </a:lnTo>
                  <a:lnTo>
                    <a:pt x="1849" y="811"/>
                  </a:lnTo>
                  <a:lnTo>
                    <a:pt x="1853" y="803"/>
                  </a:lnTo>
                  <a:lnTo>
                    <a:pt x="1857" y="793"/>
                  </a:lnTo>
                  <a:lnTo>
                    <a:pt x="1861" y="783"/>
                  </a:lnTo>
                  <a:lnTo>
                    <a:pt x="1865" y="774"/>
                  </a:lnTo>
                  <a:lnTo>
                    <a:pt x="1869" y="764"/>
                  </a:lnTo>
                  <a:lnTo>
                    <a:pt x="1873" y="754"/>
                  </a:lnTo>
                  <a:lnTo>
                    <a:pt x="1877" y="744"/>
                  </a:lnTo>
                  <a:lnTo>
                    <a:pt x="1881" y="732"/>
                  </a:lnTo>
                  <a:lnTo>
                    <a:pt x="1887" y="722"/>
                  </a:lnTo>
                  <a:lnTo>
                    <a:pt x="1887" y="716"/>
                  </a:lnTo>
                  <a:lnTo>
                    <a:pt x="1889" y="710"/>
                  </a:lnTo>
                  <a:lnTo>
                    <a:pt x="1891" y="704"/>
                  </a:lnTo>
                  <a:lnTo>
                    <a:pt x="1893" y="699"/>
                  </a:lnTo>
                  <a:lnTo>
                    <a:pt x="1893" y="693"/>
                  </a:lnTo>
                  <a:lnTo>
                    <a:pt x="1895" y="689"/>
                  </a:lnTo>
                  <a:lnTo>
                    <a:pt x="1897" y="683"/>
                  </a:lnTo>
                  <a:lnTo>
                    <a:pt x="1899" y="677"/>
                  </a:lnTo>
                  <a:lnTo>
                    <a:pt x="1901" y="671"/>
                  </a:lnTo>
                  <a:lnTo>
                    <a:pt x="1901" y="665"/>
                  </a:lnTo>
                  <a:lnTo>
                    <a:pt x="1903" y="659"/>
                  </a:lnTo>
                  <a:lnTo>
                    <a:pt x="1905" y="653"/>
                  </a:lnTo>
                  <a:lnTo>
                    <a:pt x="1909" y="643"/>
                  </a:lnTo>
                  <a:lnTo>
                    <a:pt x="1911" y="631"/>
                  </a:lnTo>
                  <a:lnTo>
                    <a:pt x="1913" y="622"/>
                  </a:lnTo>
                  <a:lnTo>
                    <a:pt x="1915" y="610"/>
                  </a:lnTo>
                  <a:lnTo>
                    <a:pt x="1915" y="600"/>
                  </a:lnTo>
                  <a:lnTo>
                    <a:pt x="1916" y="588"/>
                  </a:lnTo>
                  <a:lnTo>
                    <a:pt x="1918" y="578"/>
                  </a:lnTo>
                  <a:lnTo>
                    <a:pt x="1918" y="568"/>
                  </a:lnTo>
                  <a:lnTo>
                    <a:pt x="1918" y="558"/>
                  </a:lnTo>
                  <a:lnTo>
                    <a:pt x="1920" y="551"/>
                  </a:lnTo>
                  <a:lnTo>
                    <a:pt x="1918" y="539"/>
                  </a:lnTo>
                  <a:lnTo>
                    <a:pt x="1918" y="531"/>
                  </a:lnTo>
                  <a:lnTo>
                    <a:pt x="1918" y="521"/>
                  </a:lnTo>
                  <a:lnTo>
                    <a:pt x="1918" y="515"/>
                  </a:lnTo>
                  <a:lnTo>
                    <a:pt x="1918" y="507"/>
                  </a:lnTo>
                  <a:lnTo>
                    <a:pt x="1918" y="501"/>
                  </a:lnTo>
                  <a:lnTo>
                    <a:pt x="1918" y="495"/>
                  </a:lnTo>
                  <a:lnTo>
                    <a:pt x="1920" y="489"/>
                  </a:lnTo>
                  <a:lnTo>
                    <a:pt x="1920" y="479"/>
                  </a:lnTo>
                  <a:lnTo>
                    <a:pt x="1922" y="472"/>
                  </a:lnTo>
                  <a:lnTo>
                    <a:pt x="1922" y="468"/>
                  </a:lnTo>
                  <a:lnTo>
                    <a:pt x="1926" y="466"/>
                  </a:lnTo>
                  <a:lnTo>
                    <a:pt x="1926" y="462"/>
                  </a:lnTo>
                  <a:lnTo>
                    <a:pt x="1930" y="466"/>
                  </a:lnTo>
                  <a:lnTo>
                    <a:pt x="1932" y="468"/>
                  </a:lnTo>
                  <a:lnTo>
                    <a:pt x="1936" y="474"/>
                  </a:lnTo>
                  <a:lnTo>
                    <a:pt x="1938" y="481"/>
                  </a:lnTo>
                  <a:lnTo>
                    <a:pt x="1942" y="493"/>
                  </a:lnTo>
                  <a:lnTo>
                    <a:pt x="1942" y="499"/>
                  </a:lnTo>
                  <a:lnTo>
                    <a:pt x="1944" y="505"/>
                  </a:lnTo>
                  <a:lnTo>
                    <a:pt x="1946" y="513"/>
                  </a:lnTo>
                  <a:lnTo>
                    <a:pt x="1948" y="521"/>
                  </a:lnTo>
                  <a:lnTo>
                    <a:pt x="1948" y="529"/>
                  </a:lnTo>
                  <a:lnTo>
                    <a:pt x="1948" y="539"/>
                  </a:lnTo>
                  <a:lnTo>
                    <a:pt x="1948" y="547"/>
                  </a:lnTo>
                  <a:lnTo>
                    <a:pt x="1950" y="558"/>
                  </a:lnTo>
                  <a:lnTo>
                    <a:pt x="1948" y="566"/>
                  </a:lnTo>
                  <a:lnTo>
                    <a:pt x="1948" y="578"/>
                  </a:lnTo>
                  <a:lnTo>
                    <a:pt x="1948" y="584"/>
                  </a:lnTo>
                  <a:lnTo>
                    <a:pt x="1948" y="588"/>
                  </a:lnTo>
                  <a:lnTo>
                    <a:pt x="1948" y="596"/>
                  </a:lnTo>
                  <a:lnTo>
                    <a:pt x="1948" y="602"/>
                  </a:lnTo>
                  <a:lnTo>
                    <a:pt x="1946" y="606"/>
                  </a:lnTo>
                  <a:lnTo>
                    <a:pt x="1946" y="612"/>
                  </a:lnTo>
                  <a:lnTo>
                    <a:pt x="1944" y="618"/>
                  </a:lnTo>
                  <a:lnTo>
                    <a:pt x="1944" y="624"/>
                  </a:lnTo>
                  <a:lnTo>
                    <a:pt x="1942" y="629"/>
                  </a:lnTo>
                  <a:lnTo>
                    <a:pt x="1942" y="637"/>
                  </a:lnTo>
                  <a:lnTo>
                    <a:pt x="1940" y="643"/>
                  </a:lnTo>
                  <a:lnTo>
                    <a:pt x="1940" y="649"/>
                  </a:lnTo>
                  <a:lnTo>
                    <a:pt x="1938" y="653"/>
                  </a:lnTo>
                  <a:lnTo>
                    <a:pt x="1938" y="661"/>
                  </a:lnTo>
                  <a:lnTo>
                    <a:pt x="1936" y="667"/>
                  </a:lnTo>
                  <a:lnTo>
                    <a:pt x="1936" y="673"/>
                  </a:lnTo>
                  <a:lnTo>
                    <a:pt x="1934" y="679"/>
                  </a:lnTo>
                  <a:lnTo>
                    <a:pt x="1934" y="685"/>
                  </a:lnTo>
                  <a:lnTo>
                    <a:pt x="1932" y="691"/>
                  </a:lnTo>
                  <a:lnTo>
                    <a:pt x="1932" y="697"/>
                  </a:lnTo>
                  <a:lnTo>
                    <a:pt x="1930" y="702"/>
                  </a:lnTo>
                  <a:lnTo>
                    <a:pt x="1926" y="708"/>
                  </a:lnTo>
                  <a:lnTo>
                    <a:pt x="1924" y="714"/>
                  </a:lnTo>
                  <a:lnTo>
                    <a:pt x="1924" y="720"/>
                  </a:lnTo>
                  <a:lnTo>
                    <a:pt x="1922" y="726"/>
                  </a:lnTo>
                  <a:lnTo>
                    <a:pt x="1920" y="732"/>
                  </a:lnTo>
                  <a:lnTo>
                    <a:pt x="1918" y="736"/>
                  </a:lnTo>
                  <a:lnTo>
                    <a:pt x="1916" y="744"/>
                  </a:lnTo>
                  <a:lnTo>
                    <a:pt x="1913" y="754"/>
                  </a:lnTo>
                  <a:lnTo>
                    <a:pt x="1911" y="764"/>
                  </a:lnTo>
                  <a:lnTo>
                    <a:pt x="1907" y="774"/>
                  </a:lnTo>
                  <a:lnTo>
                    <a:pt x="1903" y="785"/>
                  </a:lnTo>
                  <a:lnTo>
                    <a:pt x="1899" y="793"/>
                  </a:lnTo>
                  <a:lnTo>
                    <a:pt x="1895" y="801"/>
                  </a:lnTo>
                  <a:lnTo>
                    <a:pt x="1891" y="809"/>
                  </a:lnTo>
                  <a:lnTo>
                    <a:pt x="1889" y="817"/>
                  </a:lnTo>
                  <a:lnTo>
                    <a:pt x="1883" y="823"/>
                  </a:lnTo>
                  <a:lnTo>
                    <a:pt x="1881" y="831"/>
                  </a:lnTo>
                  <a:lnTo>
                    <a:pt x="1877" y="837"/>
                  </a:lnTo>
                  <a:lnTo>
                    <a:pt x="1875" y="841"/>
                  </a:lnTo>
                  <a:lnTo>
                    <a:pt x="1867" y="851"/>
                  </a:lnTo>
                  <a:lnTo>
                    <a:pt x="1859" y="858"/>
                  </a:lnTo>
                  <a:lnTo>
                    <a:pt x="1851" y="868"/>
                  </a:lnTo>
                  <a:lnTo>
                    <a:pt x="1845" y="880"/>
                  </a:lnTo>
                  <a:lnTo>
                    <a:pt x="1838" y="890"/>
                  </a:lnTo>
                  <a:lnTo>
                    <a:pt x="1830" y="902"/>
                  </a:lnTo>
                  <a:lnTo>
                    <a:pt x="1824" y="914"/>
                  </a:lnTo>
                  <a:lnTo>
                    <a:pt x="1816" y="924"/>
                  </a:lnTo>
                  <a:lnTo>
                    <a:pt x="1808" y="933"/>
                  </a:lnTo>
                  <a:lnTo>
                    <a:pt x="1800" y="943"/>
                  </a:lnTo>
                  <a:lnTo>
                    <a:pt x="1792" y="951"/>
                  </a:lnTo>
                  <a:lnTo>
                    <a:pt x="1786" y="961"/>
                  </a:lnTo>
                  <a:lnTo>
                    <a:pt x="1778" y="967"/>
                  </a:lnTo>
                  <a:lnTo>
                    <a:pt x="1770" y="973"/>
                  </a:lnTo>
                  <a:lnTo>
                    <a:pt x="1764" y="979"/>
                  </a:lnTo>
                  <a:lnTo>
                    <a:pt x="1759" y="983"/>
                  </a:lnTo>
                  <a:lnTo>
                    <a:pt x="1751" y="985"/>
                  </a:lnTo>
                  <a:lnTo>
                    <a:pt x="1745" y="985"/>
                  </a:lnTo>
                  <a:lnTo>
                    <a:pt x="1739" y="985"/>
                  </a:lnTo>
                  <a:lnTo>
                    <a:pt x="1733" y="985"/>
                  </a:lnTo>
                  <a:lnTo>
                    <a:pt x="1723" y="983"/>
                  </a:lnTo>
                  <a:lnTo>
                    <a:pt x="1715" y="979"/>
                  </a:lnTo>
                  <a:lnTo>
                    <a:pt x="1707" y="973"/>
                  </a:lnTo>
                  <a:lnTo>
                    <a:pt x="1701" y="971"/>
                  </a:lnTo>
                  <a:lnTo>
                    <a:pt x="1697" y="971"/>
                  </a:lnTo>
                  <a:lnTo>
                    <a:pt x="1695" y="975"/>
                  </a:lnTo>
                  <a:lnTo>
                    <a:pt x="1691" y="983"/>
                  </a:lnTo>
                  <a:lnTo>
                    <a:pt x="1691" y="989"/>
                  </a:lnTo>
                  <a:lnTo>
                    <a:pt x="1693" y="997"/>
                  </a:lnTo>
                  <a:lnTo>
                    <a:pt x="1693" y="1004"/>
                  </a:lnTo>
                  <a:lnTo>
                    <a:pt x="1693" y="1010"/>
                  </a:lnTo>
                  <a:lnTo>
                    <a:pt x="1691" y="1016"/>
                  </a:lnTo>
                  <a:lnTo>
                    <a:pt x="1686" y="1020"/>
                  </a:lnTo>
                  <a:lnTo>
                    <a:pt x="1684" y="1022"/>
                  </a:lnTo>
                  <a:lnTo>
                    <a:pt x="1678" y="1024"/>
                  </a:lnTo>
                  <a:lnTo>
                    <a:pt x="1672" y="1026"/>
                  </a:lnTo>
                  <a:lnTo>
                    <a:pt x="1664" y="1026"/>
                  </a:lnTo>
                  <a:lnTo>
                    <a:pt x="1656" y="1026"/>
                  </a:lnTo>
                  <a:lnTo>
                    <a:pt x="1648" y="1026"/>
                  </a:lnTo>
                  <a:lnTo>
                    <a:pt x="1638" y="1024"/>
                  </a:lnTo>
                  <a:lnTo>
                    <a:pt x="1630" y="1022"/>
                  </a:lnTo>
                  <a:lnTo>
                    <a:pt x="1620" y="1020"/>
                  </a:lnTo>
                  <a:lnTo>
                    <a:pt x="1611" y="1016"/>
                  </a:lnTo>
                  <a:lnTo>
                    <a:pt x="1603" y="1014"/>
                  </a:lnTo>
                  <a:lnTo>
                    <a:pt x="1593" y="1010"/>
                  </a:lnTo>
                  <a:lnTo>
                    <a:pt x="1585" y="1006"/>
                  </a:lnTo>
                  <a:lnTo>
                    <a:pt x="1575" y="1003"/>
                  </a:lnTo>
                  <a:lnTo>
                    <a:pt x="1567" y="997"/>
                  </a:lnTo>
                  <a:lnTo>
                    <a:pt x="1557" y="993"/>
                  </a:lnTo>
                  <a:lnTo>
                    <a:pt x="1549" y="987"/>
                  </a:lnTo>
                  <a:lnTo>
                    <a:pt x="1541" y="981"/>
                  </a:lnTo>
                  <a:lnTo>
                    <a:pt x="1534" y="975"/>
                  </a:lnTo>
                  <a:lnTo>
                    <a:pt x="1530" y="971"/>
                  </a:lnTo>
                  <a:lnTo>
                    <a:pt x="1524" y="967"/>
                  </a:lnTo>
                  <a:lnTo>
                    <a:pt x="1518" y="963"/>
                  </a:lnTo>
                  <a:lnTo>
                    <a:pt x="1512" y="961"/>
                  </a:lnTo>
                  <a:lnTo>
                    <a:pt x="1504" y="957"/>
                  </a:lnTo>
                  <a:lnTo>
                    <a:pt x="1498" y="951"/>
                  </a:lnTo>
                  <a:lnTo>
                    <a:pt x="1490" y="947"/>
                  </a:lnTo>
                  <a:lnTo>
                    <a:pt x="1482" y="945"/>
                  </a:lnTo>
                  <a:lnTo>
                    <a:pt x="1474" y="939"/>
                  </a:lnTo>
                  <a:lnTo>
                    <a:pt x="1464" y="935"/>
                  </a:lnTo>
                  <a:lnTo>
                    <a:pt x="1457" y="931"/>
                  </a:lnTo>
                  <a:lnTo>
                    <a:pt x="1449" y="927"/>
                  </a:lnTo>
                  <a:lnTo>
                    <a:pt x="1439" y="922"/>
                  </a:lnTo>
                  <a:lnTo>
                    <a:pt x="1429" y="918"/>
                  </a:lnTo>
                  <a:lnTo>
                    <a:pt x="1419" y="914"/>
                  </a:lnTo>
                  <a:lnTo>
                    <a:pt x="1411" y="910"/>
                  </a:lnTo>
                  <a:lnTo>
                    <a:pt x="1403" y="904"/>
                  </a:lnTo>
                  <a:lnTo>
                    <a:pt x="1393" y="900"/>
                  </a:lnTo>
                  <a:lnTo>
                    <a:pt x="1384" y="896"/>
                  </a:lnTo>
                  <a:lnTo>
                    <a:pt x="1374" y="890"/>
                  </a:lnTo>
                  <a:lnTo>
                    <a:pt x="1366" y="886"/>
                  </a:lnTo>
                  <a:lnTo>
                    <a:pt x="1358" y="882"/>
                  </a:lnTo>
                  <a:lnTo>
                    <a:pt x="1350" y="876"/>
                  </a:lnTo>
                  <a:lnTo>
                    <a:pt x="1344" y="872"/>
                  </a:lnTo>
                  <a:lnTo>
                    <a:pt x="1336" y="866"/>
                  </a:lnTo>
                  <a:lnTo>
                    <a:pt x="1328" y="862"/>
                  </a:lnTo>
                  <a:lnTo>
                    <a:pt x="1322" y="858"/>
                  </a:lnTo>
                  <a:lnTo>
                    <a:pt x="1318" y="856"/>
                  </a:lnTo>
                  <a:lnTo>
                    <a:pt x="1309" y="849"/>
                  </a:lnTo>
                  <a:lnTo>
                    <a:pt x="1303" y="841"/>
                  </a:lnTo>
                  <a:lnTo>
                    <a:pt x="1299" y="837"/>
                  </a:lnTo>
                  <a:lnTo>
                    <a:pt x="1295" y="833"/>
                  </a:lnTo>
                  <a:lnTo>
                    <a:pt x="1289" y="829"/>
                  </a:lnTo>
                  <a:lnTo>
                    <a:pt x="1285" y="825"/>
                  </a:lnTo>
                  <a:lnTo>
                    <a:pt x="1277" y="819"/>
                  </a:lnTo>
                  <a:lnTo>
                    <a:pt x="1271" y="815"/>
                  </a:lnTo>
                  <a:lnTo>
                    <a:pt x="1263" y="809"/>
                  </a:lnTo>
                  <a:lnTo>
                    <a:pt x="1255" y="803"/>
                  </a:lnTo>
                  <a:lnTo>
                    <a:pt x="1245" y="797"/>
                  </a:lnTo>
                  <a:lnTo>
                    <a:pt x="1237" y="791"/>
                  </a:lnTo>
                  <a:lnTo>
                    <a:pt x="1228" y="785"/>
                  </a:lnTo>
                  <a:lnTo>
                    <a:pt x="1218" y="779"/>
                  </a:lnTo>
                  <a:lnTo>
                    <a:pt x="1208" y="774"/>
                  </a:lnTo>
                  <a:lnTo>
                    <a:pt x="1198" y="770"/>
                  </a:lnTo>
                  <a:lnTo>
                    <a:pt x="1188" y="762"/>
                  </a:lnTo>
                  <a:lnTo>
                    <a:pt x="1178" y="758"/>
                  </a:lnTo>
                  <a:lnTo>
                    <a:pt x="1166" y="752"/>
                  </a:lnTo>
                  <a:lnTo>
                    <a:pt x="1157" y="746"/>
                  </a:lnTo>
                  <a:lnTo>
                    <a:pt x="1145" y="740"/>
                  </a:lnTo>
                  <a:lnTo>
                    <a:pt x="1135" y="734"/>
                  </a:lnTo>
                  <a:lnTo>
                    <a:pt x="1125" y="728"/>
                  </a:lnTo>
                  <a:lnTo>
                    <a:pt x="1115" y="724"/>
                  </a:lnTo>
                  <a:lnTo>
                    <a:pt x="1107" y="718"/>
                  </a:lnTo>
                  <a:lnTo>
                    <a:pt x="1099" y="714"/>
                  </a:lnTo>
                  <a:lnTo>
                    <a:pt x="1089" y="710"/>
                  </a:lnTo>
                  <a:lnTo>
                    <a:pt x="1082" y="706"/>
                  </a:lnTo>
                  <a:lnTo>
                    <a:pt x="1074" y="702"/>
                  </a:lnTo>
                  <a:lnTo>
                    <a:pt x="1068" y="699"/>
                  </a:lnTo>
                  <a:lnTo>
                    <a:pt x="1062" y="697"/>
                  </a:lnTo>
                  <a:lnTo>
                    <a:pt x="1056" y="693"/>
                  </a:lnTo>
                  <a:lnTo>
                    <a:pt x="1052" y="691"/>
                  </a:lnTo>
                  <a:lnTo>
                    <a:pt x="1048" y="691"/>
                  </a:lnTo>
                  <a:lnTo>
                    <a:pt x="1042" y="689"/>
                  </a:lnTo>
                  <a:lnTo>
                    <a:pt x="1036" y="687"/>
                  </a:lnTo>
                  <a:lnTo>
                    <a:pt x="1028" y="685"/>
                  </a:lnTo>
                  <a:lnTo>
                    <a:pt x="1024" y="685"/>
                  </a:lnTo>
                  <a:lnTo>
                    <a:pt x="1014" y="685"/>
                  </a:lnTo>
                  <a:lnTo>
                    <a:pt x="1007" y="687"/>
                  </a:lnTo>
                  <a:lnTo>
                    <a:pt x="1001" y="691"/>
                  </a:lnTo>
                  <a:lnTo>
                    <a:pt x="1001" y="695"/>
                  </a:lnTo>
                  <a:lnTo>
                    <a:pt x="1001" y="699"/>
                  </a:lnTo>
                  <a:lnTo>
                    <a:pt x="1005" y="702"/>
                  </a:lnTo>
                  <a:lnTo>
                    <a:pt x="1009" y="704"/>
                  </a:lnTo>
                  <a:lnTo>
                    <a:pt x="1014" y="708"/>
                  </a:lnTo>
                  <a:close/>
                </a:path>
              </a:pathLst>
            </a:custGeom>
            <a:solidFill>
              <a:srgbClr val="FF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5" name="Google Shape;1275;p116"/>
            <p:cNvSpPr/>
            <p:nvPr/>
          </p:nvSpPr>
          <p:spPr>
            <a:xfrm>
              <a:off x="2491935" y="2782473"/>
              <a:ext cx="3409690" cy="2156732"/>
            </a:xfrm>
            <a:custGeom>
              <a:rect b="b" l="l" r="r" t="t"/>
              <a:pathLst>
                <a:path extrusionOk="0" h="1050" w="1660">
                  <a:moveTo>
                    <a:pt x="922" y="508"/>
                  </a:moveTo>
                  <a:lnTo>
                    <a:pt x="922" y="508"/>
                  </a:lnTo>
                  <a:lnTo>
                    <a:pt x="928" y="510"/>
                  </a:lnTo>
                  <a:lnTo>
                    <a:pt x="930" y="510"/>
                  </a:lnTo>
                  <a:lnTo>
                    <a:pt x="934" y="510"/>
                  </a:lnTo>
                  <a:lnTo>
                    <a:pt x="940" y="512"/>
                  </a:lnTo>
                  <a:lnTo>
                    <a:pt x="946" y="514"/>
                  </a:lnTo>
                  <a:lnTo>
                    <a:pt x="952" y="515"/>
                  </a:lnTo>
                  <a:lnTo>
                    <a:pt x="957" y="517"/>
                  </a:lnTo>
                  <a:lnTo>
                    <a:pt x="965" y="519"/>
                  </a:lnTo>
                  <a:lnTo>
                    <a:pt x="971" y="521"/>
                  </a:lnTo>
                  <a:lnTo>
                    <a:pt x="979" y="525"/>
                  </a:lnTo>
                  <a:lnTo>
                    <a:pt x="987" y="529"/>
                  </a:lnTo>
                  <a:lnTo>
                    <a:pt x="995" y="531"/>
                  </a:lnTo>
                  <a:lnTo>
                    <a:pt x="1005" y="537"/>
                  </a:lnTo>
                  <a:lnTo>
                    <a:pt x="1013" y="539"/>
                  </a:lnTo>
                  <a:lnTo>
                    <a:pt x="1021" y="545"/>
                  </a:lnTo>
                  <a:lnTo>
                    <a:pt x="1028" y="549"/>
                  </a:lnTo>
                  <a:lnTo>
                    <a:pt x="1036" y="555"/>
                  </a:lnTo>
                  <a:lnTo>
                    <a:pt x="1044" y="559"/>
                  </a:lnTo>
                  <a:lnTo>
                    <a:pt x="1052" y="567"/>
                  </a:lnTo>
                  <a:lnTo>
                    <a:pt x="1060" y="573"/>
                  </a:lnTo>
                  <a:lnTo>
                    <a:pt x="1068" y="579"/>
                  </a:lnTo>
                  <a:lnTo>
                    <a:pt x="1076" y="585"/>
                  </a:lnTo>
                  <a:lnTo>
                    <a:pt x="1082" y="592"/>
                  </a:lnTo>
                  <a:lnTo>
                    <a:pt x="1088" y="600"/>
                  </a:lnTo>
                  <a:lnTo>
                    <a:pt x="1096" y="610"/>
                  </a:lnTo>
                  <a:lnTo>
                    <a:pt x="1100" y="618"/>
                  </a:lnTo>
                  <a:lnTo>
                    <a:pt x="1104" y="626"/>
                  </a:lnTo>
                  <a:lnTo>
                    <a:pt x="1107" y="636"/>
                  </a:lnTo>
                  <a:lnTo>
                    <a:pt x="1111" y="646"/>
                  </a:lnTo>
                  <a:lnTo>
                    <a:pt x="1113" y="656"/>
                  </a:lnTo>
                  <a:lnTo>
                    <a:pt x="1117" y="664"/>
                  </a:lnTo>
                  <a:lnTo>
                    <a:pt x="1119" y="673"/>
                  </a:lnTo>
                  <a:lnTo>
                    <a:pt x="1121" y="683"/>
                  </a:lnTo>
                  <a:lnTo>
                    <a:pt x="1121" y="689"/>
                  </a:lnTo>
                  <a:lnTo>
                    <a:pt x="1123" y="699"/>
                  </a:lnTo>
                  <a:lnTo>
                    <a:pt x="1123" y="707"/>
                  </a:lnTo>
                  <a:lnTo>
                    <a:pt x="1125" y="715"/>
                  </a:lnTo>
                  <a:lnTo>
                    <a:pt x="1125" y="721"/>
                  </a:lnTo>
                  <a:lnTo>
                    <a:pt x="1127" y="729"/>
                  </a:lnTo>
                  <a:lnTo>
                    <a:pt x="1127" y="735"/>
                  </a:lnTo>
                  <a:lnTo>
                    <a:pt x="1129" y="742"/>
                  </a:lnTo>
                  <a:lnTo>
                    <a:pt x="1129" y="748"/>
                  </a:lnTo>
                  <a:lnTo>
                    <a:pt x="1129" y="754"/>
                  </a:lnTo>
                  <a:lnTo>
                    <a:pt x="1131" y="760"/>
                  </a:lnTo>
                  <a:lnTo>
                    <a:pt x="1133" y="766"/>
                  </a:lnTo>
                  <a:lnTo>
                    <a:pt x="1135" y="776"/>
                  </a:lnTo>
                  <a:lnTo>
                    <a:pt x="1137" y="788"/>
                  </a:lnTo>
                  <a:lnTo>
                    <a:pt x="1141" y="796"/>
                  </a:lnTo>
                  <a:lnTo>
                    <a:pt x="1147" y="808"/>
                  </a:lnTo>
                  <a:lnTo>
                    <a:pt x="1153" y="815"/>
                  </a:lnTo>
                  <a:lnTo>
                    <a:pt x="1163" y="825"/>
                  </a:lnTo>
                  <a:lnTo>
                    <a:pt x="1167" y="829"/>
                  </a:lnTo>
                  <a:lnTo>
                    <a:pt x="1171" y="833"/>
                  </a:lnTo>
                  <a:lnTo>
                    <a:pt x="1177" y="837"/>
                  </a:lnTo>
                  <a:lnTo>
                    <a:pt x="1184" y="843"/>
                  </a:lnTo>
                  <a:lnTo>
                    <a:pt x="1190" y="847"/>
                  </a:lnTo>
                  <a:lnTo>
                    <a:pt x="1196" y="851"/>
                  </a:lnTo>
                  <a:lnTo>
                    <a:pt x="1204" y="853"/>
                  </a:lnTo>
                  <a:lnTo>
                    <a:pt x="1210" y="857"/>
                  </a:lnTo>
                  <a:lnTo>
                    <a:pt x="1216" y="859"/>
                  </a:lnTo>
                  <a:lnTo>
                    <a:pt x="1222" y="863"/>
                  </a:lnTo>
                  <a:lnTo>
                    <a:pt x="1228" y="865"/>
                  </a:lnTo>
                  <a:lnTo>
                    <a:pt x="1234" y="867"/>
                  </a:lnTo>
                  <a:lnTo>
                    <a:pt x="1244" y="869"/>
                  </a:lnTo>
                  <a:lnTo>
                    <a:pt x="1255" y="871"/>
                  </a:lnTo>
                  <a:lnTo>
                    <a:pt x="1265" y="869"/>
                  </a:lnTo>
                  <a:lnTo>
                    <a:pt x="1277" y="869"/>
                  </a:lnTo>
                  <a:lnTo>
                    <a:pt x="1287" y="867"/>
                  </a:lnTo>
                  <a:lnTo>
                    <a:pt x="1297" y="863"/>
                  </a:lnTo>
                  <a:lnTo>
                    <a:pt x="1307" y="859"/>
                  </a:lnTo>
                  <a:lnTo>
                    <a:pt x="1317" y="853"/>
                  </a:lnTo>
                  <a:lnTo>
                    <a:pt x="1325" y="847"/>
                  </a:lnTo>
                  <a:lnTo>
                    <a:pt x="1334" y="841"/>
                  </a:lnTo>
                  <a:lnTo>
                    <a:pt x="1344" y="833"/>
                  </a:lnTo>
                  <a:lnTo>
                    <a:pt x="1352" y="825"/>
                  </a:lnTo>
                  <a:lnTo>
                    <a:pt x="1362" y="815"/>
                  </a:lnTo>
                  <a:lnTo>
                    <a:pt x="1372" y="808"/>
                  </a:lnTo>
                  <a:lnTo>
                    <a:pt x="1376" y="802"/>
                  </a:lnTo>
                  <a:lnTo>
                    <a:pt x="1382" y="796"/>
                  </a:lnTo>
                  <a:lnTo>
                    <a:pt x="1388" y="792"/>
                  </a:lnTo>
                  <a:lnTo>
                    <a:pt x="1394" y="788"/>
                  </a:lnTo>
                  <a:lnTo>
                    <a:pt x="1400" y="782"/>
                  </a:lnTo>
                  <a:lnTo>
                    <a:pt x="1406" y="776"/>
                  </a:lnTo>
                  <a:lnTo>
                    <a:pt x="1411" y="770"/>
                  </a:lnTo>
                  <a:lnTo>
                    <a:pt x="1417" y="766"/>
                  </a:lnTo>
                  <a:lnTo>
                    <a:pt x="1425" y="760"/>
                  </a:lnTo>
                  <a:lnTo>
                    <a:pt x="1431" y="754"/>
                  </a:lnTo>
                  <a:lnTo>
                    <a:pt x="1437" y="750"/>
                  </a:lnTo>
                  <a:lnTo>
                    <a:pt x="1445" y="746"/>
                  </a:lnTo>
                  <a:lnTo>
                    <a:pt x="1451" y="740"/>
                  </a:lnTo>
                  <a:lnTo>
                    <a:pt x="1457" y="735"/>
                  </a:lnTo>
                  <a:lnTo>
                    <a:pt x="1465" y="729"/>
                  </a:lnTo>
                  <a:lnTo>
                    <a:pt x="1473" y="725"/>
                  </a:lnTo>
                  <a:lnTo>
                    <a:pt x="1479" y="719"/>
                  </a:lnTo>
                  <a:lnTo>
                    <a:pt x="1484" y="715"/>
                  </a:lnTo>
                  <a:lnTo>
                    <a:pt x="1492" y="709"/>
                  </a:lnTo>
                  <a:lnTo>
                    <a:pt x="1500" y="707"/>
                  </a:lnTo>
                  <a:lnTo>
                    <a:pt x="1506" y="701"/>
                  </a:lnTo>
                  <a:lnTo>
                    <a:pt x="1516" y="697"/>
                  </a:lnTo>
                  <a:lnTo>
                    <a:pt x="1522" y="691"/>
                  </a:lnTo>
                  <a:lnTo>
                    <a:pt x="1530" y="689"/>
                  </a:lnTo>
                  <a:lnTo>
                    <a:pt x="1538" y="685"/>
                  </a:lnTo>
                  <a:lnTo>
                    <a:pt x="1546" y="681"/>
                  </a:lnTo>
                  <a:lnTo>
                    <a:pt x="1554" y="679"/>
                  </a:lnTo>
                  <a:lnTo>
                    <a:pt x="1563" y="677"/>
                  </a:lnTo>
                  <a:lnTo>
                    <a:pt x="1569" y="673"/>
                  </a:lnTo>
                  <a:lnTo>
                    <a:pt x="1575" y="669"/>
                  </a:lnTo>
                  <a:lnTo>
                    <a:pt x="1583" y="665"/>
                  </a:lnTo>
                  <a:lnTo>
                    <a:pt x="1589" y="664"/>
                  </a:lnTo>
                  <a:lnTo>
                    <a:pt x="1595" y="660"/>
                  </a:lnTo>
                  <a:lnTo>
                    <a:pt x="1601" y="656"/>
                  </a:lnTo>
                  <a:lnTo>
                    <a:pt x="1607" y="652"/>
                  </a:lnTo>
                  <a:lnTo>
                    <a:pt x="1611" y="648"/>
                  </a:lnTo>
                  <a:lnTo>
                    <a:pt x="1619" y="640"/>
                  </a:lnTo>
                  <a:lnTo>
                    <a:pt x="1629" y="632"/>
                  </a:lnTo>
                  <a:lnTo>
                    <a:pt x="1634" y="622"/>
                  </a:lnTo>
                  <a:lnTo>
                    <a:pt x="1642" y="614"/>
                  </a:lnTo>
                  <a:lnTo>
                    <a:pt x="1646" y="604"/>
                  </a:lnTo>
                  <a:lnTo>
                    <a:pt x="1650" y="594"/>
                  </a:lnTo>
                  <a:lnTo>
                    <a:pt x="1654" y="583"/>
                  </a:lnTo>
                  <a:lnTo>
                    <a:pt x="1656" y="573"/>
                  </a:lnTo>
                  <a:lnTo>
                    <a:pt x="1658" y="561"/>
                  </a:lnTo>
                  <a:lnTo>
                    <a:pt x="1660" y="551"/>
                  </a:lnTo>
                  <a:lnTo>
                    <a:pt x="1660" y="539"/>
                  </a:lnTo>
                  <a:lnTo>
                    <a:pt x="1660" y="529"/>
                  </a:lnTo>
                  <a:lnTo>
                    <a:pt x="1658" y="523"/>
                  </a:lnTo>
                  <a:lnTo>
                    <a:pt x="1658" y="517"/>
                  </a:lnTo>
                  <a:lnTo>
                    <a:pt x="1656" y="512"/>
                  </a:lnTo>
                  <a:lnTo>
                    <a:pt x="1656" y="508"/>
                  </a:lnTo>
                  <a:lnTo>
                    <a:pt x="1652" y="496"/>
                  </a:lnTo>
                  <a:lnTo>
                    <a:pt x="1648" y="486"/>
                  </a:lnTo>
                  <a:lnTo>
                    <a:pt x="1642" y="474"/>
                  </a:lnTo>
                  <a:lnTo>
                    <a:pt x="1636" y="464"/>
                  </a:lnTo>
                  <a:lnTo>
                    <a:pt x="1632" y="452"/>
                  </a:lnTo>
                  <a:lnTo>
                    <a:pt x="1627" y="442"/>
                  </a:lnTo>
                  <a:lnTo>
                    <a:pt x="1621" y="431"/>
                  </a:lnTo>
                  <a:lnTo>
                    <a:pt x="1617" y="421"/>
                  </a:lnTo>
                  <a:lnTo>
                    <a:pt x="1611" y="409"/>
                  </a:lnTo>
                  <a:lnTo>
                    <a:pt x="1609" y="401"/>
                  </a:lnTo>
                  <a:lnTo>
                    <a:pt x="1607" y="391"/>
                  </a:lnTo>
                  <a:lnTo>
                    <a:pt x="1607" y="381"/>
                  </a:lnTo>
                  <a:lnTo>
                    <a:pt x="1607" y="373"/>
                  </a:lnTo>
                  <a:lnTo>
                    <a:pt x="1609" y="363"/>
                  </a:lnTo>
                  <a:lnTo>
                    <a:pt x="1611" y="356"/>
                  </a:lnTo>
                  <a:lnTo>
                    <a:pt x="1613" y="346"/>
                  </a:lnTo>
                  <a:lnTo>
                    <a:pt x="1611" y="338"/>
                  </a:lnTo>
                  <a:lnTo>
                    <a:pt x="1611" y="330"/>
                  </a:lnTo>
                  <a:lnTo>
                    <a:pt x="1609" y="322"/>
                  </a:lnTo>
                  <a:lnTo>
                    <a:pt x="1607" y="316"/>
                  </a:lnTo>
                  <a:lnTo>
                    <a:pt x="1603" y="308"/>
                  </a:lnTo>
                  <a:lnTo>
                    <a:pt x="1601" y="302"/>
                  </a:lnTo>
                  <a:lnTo>
                    <a:pt x="1595" y="294"/>
                  </a:lnTo>
                  <a:lnTo>
                    <a:pt x="1589" y="287"/>
                  </a:lnTo>
                  <a:lnTo>
                    <a:pt x="1585" y="279"/>
                  </a:lnTo>
                  <a:lnTo>
                    <a:pt x="1581" y="271"/>
                  </a:lnTo>
                  <a:lnTo>
                    <a:pt x="1575" y="263"/>
                  </a:lnTo>
                  <a:lnTo>
                    <a:pt x="1571" y="255"/>
                  </a:lnTo>
                  <a:lnTo>
                    <a:pt x="1565" y="247"/>
                  </a:lnTo>
                  <a:lnTo>
                    <a:pt x="1563" y="237"/>
                  </a:lnTo>
                  <a:lnTo>
                    <a:pt x="1557" y="229"/>
                  </a:lnTo>
                  <a:lnTo>
                    <a:pt x="1554" y="219"/>
                  </a:lnTo>
                  <a:lnTo>
                    <a:pt x="1552" y="212"/>
                  </a:lnTo>
                  <a:lnTo>
                    <a:pt x="1548" y="204"/>
                  </a:lnTo>
                  <a:lnTo>
                    <a:pt x="1544" y="194"/>
                  </a:lnTo>
                  <a:lnTo>
                    <a:pt x="1542" y="186"/>
                  </a:lnTo>
                  <a:lnTo>
                    <a:pt x="1538" y="176"/>
                  </a:lnTo>
                  <a:lnTo>
                    <a:pt x="1536" y="168"/>
                  </a:lnTo>
                  <a:lnTo>
                    <a:pt x="1530" y="158"/>
                  </a:lnTo>
                  <a:lnTo>
                    <a:pt x="1526" y="148"/>
                  </a:lnTo>
                  <a:lnTo>
                    <a:pt x="1520" y="138"/>
                  </a:lnTo>
                  <a:lnTo>
                    <a:pt x="1514" y="129"/>
                  </a:lnTo>
                  <a:lnTo>
                    <a:pt x="1508" y="123"/>
                  </a:lnTo>
                  <a:lnTo>
                    <a:pt x="1504" y="117"/>
                  </a:lnTo>
                  <a:lnTo>
                    <a:pt x="1500" y="111"/>
                  </a:lnTo>
                  <a:lnTo>
                    <a:pt x="1496" y="105"/>
                  </a:lnTo>
                  <a:lnTo>
                    <a:pt x="1492" y="99"/>
                  </a:lnTo>
                  <a:lnTo>
                    <a:pt x="1486" y="91"/>
                  </a:lnTo>
                  <a:lnTo>
                    <a:pt x="1481" y="85"/>
                  </a:lnTo>
                  <a:lnTo>
                    <a:pt x="1477" y="79"/>
                  </a:lnTo>
                  <a:lnTo>
                    <a:pt x="1469" y="71"/>
                  </a:lnTo>
                  <a:lnTo>
                    <a:pt x="1461" y="65"/>
                  </a:lnTo>
                  <a:lnTo>
                    <a:pt x="1455" y="60"/>
                  </a:lnTo>
                  <a:lnTo>
                    <a:pt x="1447" y="54"/>
                  </a:lnTo>
                  <a:lnTo>
                    <a:pt x="1439" y="46"/>
                  </a:lnTo>
                  <a:lnTo>
                    <a:pt x="1431" y="42"/>
                  </a:lnTo>
                  <a:lnTo>
                    <a:pt x="1421" y="36"/>
                  </a:lnTo>
                  <a:lnTo>
                    <a:pt x="1413" y="32"/>
                  </a:lnTo>
                  <a:lnTo>
                    <a:pt x="1406" y="26"/>
                  </a:lnTo>
                  <a:lnTo>
                    <a:pt x="1396" y="22"/>
                  </a:lnTo>
                  <a:lnTo>
                    <a:pt x="1386" y="20"/>
                  </a:lnTo>
                  <a:lnTo>
                    <a:pt x="1376" y="16"/>
                  </a:lnTo>
                  <a:lnTo>
                    <a:pt x="1366" y="14"/>
                  </a:lnTo>
                  <a:lnTo>
                    <a:pt x="1356" y="10"/>
                  </a:lnTo>
                  <a:lnTo>
                    <a:pt x="1346" y="8"/>
                  </a:lnTo>
                  <a:lnTo>
                    <a:pt x="1336" y="6"/>
                  </a:lnTo>
                  <a:lnTo>
                    <a:pt x="1325" y="4"/>
                  </a:lnTo>
                  <a:lnTo>
                    <a:pt x="1315" y="2"/>
                  </a:lnTo>
                  <a:lnTo>
                    <a:pt x="1303" y="2"/>
                  </a:lnTo>
                  <a:lnTo>
                    <a:pt x="1293" y="2"/>
                  </a:lnTo>
                  <a:lnTo>
                    <a:pt x="1287" y="0"/>
                  </a:lnTo>
                  <a:lnTo>
                    <a:pt x="1281" y="0"/>
                  </a:lnTo>
                  <a:lnTo>
                    <a:pt x="1275" y="0"/>
                  </a:lnTo>
                  <a:lnTo>
                    <a:pt x="1271" y="0"/>
                  </a:lnTo>
                  <a:lnTo>
                    <a:pt x="1263" y="0"/>
                  </a:lnTo>
                  <a:lnTo>
                    <a:pt x="1257" y="2"/>
                  </a:lnTo>
                  <a:lnTo>
                    <a:pt x="1254" y="2"/>
                  </a:lnTo>
                  <a:lnTo>
                    <a:pt x="1248" y="2"/>
                  </a:lnTo>
                  <a:lnTo>
                    <a:pt x="1242" y="2"/>
                  </a:lnTo>
                  <a:lnTo>
                    <a:pt x="1236" y="2"/>
                  </a:lnTo>
                  <a:lnTo>
                    <a:pt x="1230" y="2"/>
                  </a:lnTo>
                  <a:lnTo>
                    <a:pt x="1224" y="4"/>
                  </a:lnTo>
                  <a:lnTo>
                    <a:pt x="1218" y="4"/>
                  </a:lnTo>
                  <a:lnTo>
                    <a:pt x="1212" y="4"/>
                  </a:lnTo>
                  <a:lnTo>
                    <a:pt x="1206" y="6"/>
                  </a:lnTo>
                  <a:lnTo>
                    <a:pt x="1200" y="8"/>
                  </a:lnTo>
                  <a:lnTo>
                    <a:pt x="1194" y="8"/>
                  </a:lnTo>
                  <a:lnTo>
                    <a:pt x="1190" y="10"/>
                  </a:lnTo>
                  <a:lnTo>
                    <a:pt x="1184" y="10"/>
                  </a:lnTo>
                  <a:lnTo>
                    <a:pt x="1179" y="12"/>
                  </a:lnTo>
                  <a:lnTo>
                    <a:pt x="1173" y="14"/>
                  </a:lnTo>
                  <a:lnTo>
                    <a:pt x="1167" y="16"/>
                  </a:lnTo>
                  <a:lnTo>
                    <a:pt x="1161" y="16"/>
                  </a:lnTo>
                  <a:lnTo>
                    <a:pt x="1155" y="20"/>
                  </a:lnTo>
                  <a:lnTo>
                    <a:pt x="1149" y="20"/>
                  </a:lnTo>
                  <a:lnTo>
                    <a:pt x="1143" y="22"/>
                  </a:lnTo>
                  <a:lnTo>
                    <a:pt x="1137" y="24"/>
                  </a:lnTo>
                  <a:lnTo>
                    <a:pt x="1133" y="26"/>
                  </a:lnTo>
                  <a:lnTo>
                    <a:pt x="1123" y="28"/>
                  </a:lnTo>
                  <a:lnTo>
                    <a:pt x="1113" y="34"/>
                  </a:lnTo>
                  <a:lnTo>
                    <a:pt x="1105" y="36"/>
                  </a:lnTo>
                  <a:lnTo>
                    <a:pt x="1098" y="40"/>
                  </a:lnTo>
                  <a:lnTo>
                    <a:pt x="1090" y="44"/>
                  </a:lnTo>
                  <a:lnTo>
                    <a:pt x="1084" y="48"/>
                  </a:lnTo>
                  <a:lnTo>
                    <a:pt x="1076" y="50"/>
                  </a:lnTo>
                  <a:lnTo>
                    <a:pt x="1070" y="54"/>
                  </a:lnTo>
                  <a:lnTo>
                    <a:pt x="1064" y="58"/>
                  </a:lnTo>
                  <a:lnTo>
                    <a:pt x="1058" y="60"/>
                  </a:lnTo>
                  <a:lnTo>
                    <a:pt x="1048" y="65"/>
                  </a:lnTo>
                  <a:lnTo>
                    <a:pt x="1040" y="71"/>
                  </a:lnTo>
                  <a:lnTo>
                    <a:pt x="1030" y="77"/>
                  </a:lnTo>
                  <a:lnTo>
                    <a:pt x="1023" y="81"/>
                  </a:lnTo>
                  <a:lnTo>
                    <a:pt x="1013" y="83"/>
                  </a:lnTo>
                  <a:lnTo>
                    <a:pt x="1007" y="85"/>
                  </a:lnTo>
                  <a:lnTo>
                    <a:pt x="997" y="85"/>
                  </a:lnTo>
                  <a:lnTo>
                    <a:pt x="987" y="85"/>
                  </a:lnTo>
                  <a:lnTo>
                    <a:pt x="981" y="85"/>
                  </a:lnTo>
                  <a:lnTo>
                    <a:pt x="977" y="83"/>
                  </a:lnTo>
                  <a:lnTo>
                    <a:pt x="971" y="83"/>
                  </a:lnTo>
                  <a:lnTo>
                    <a:pt x="965" y="81"/>
                  </a:lnTo>
                  <a:lnTo>
                    <a:pt x="957" y="79"/>
                  </a:lnTo>
                  <a:lnTo>
                    <a:pt x="952" y="77"/>
                  </a:lnTo>
                  <a:lnTo>
                    <a:pt x="946" y="75"/>
                  </a:lnTo>
                  <a:lnTo>
                    <a:pt x="940" y="71"/>
                  </a:lnTo>
                  <a:lnTo>
                    <a:pt x="932" y="69"/>
                  </a:lnTo>
                  <a:lnTo>
                    <a:pt x="926" y="67"/>
                  </a:lnTo>
                  <a:lnTo>
                    <a:pt x="920" y="65"/>
                  </a:lnTo>
                  <a:lnTo>
                    <a:pt x="914" y="63"/>
                  </a:lnTo>
                  <a:lnTo>
                    <a:pt x="906" y="60"/>
                  </a:lnTo>
                  <a:lnTo>
                    <a:pt x="900" y="58"/>
                  </a:lnTo>
                  <a:lnTo>
                    <a:pt x="894" y="56"/>
                  </a:lnTo>
                  <a:lnTo>
                    <a:pt x="888" y="54"/>
                  </a:lnTo>
                  <a:lnTo>
                    <a:pt x="882" y="50"/>
                  </a:lnTo>
                  <a:lnTo>
                    <a:pt x="877" y="48"/>
                  </a:lnTo>
                  <a:lnTo>
                    <a:pt x="869" y="46"/>
                  </a:lnTo>
                  <a:lnTo>
                    <a:pt x="863" y="46"/>
                  </a:lnTo>
                  <a:lnTo>
                    <a:pt x="857" y="42"/>
                  </a:lnTo>
                  <a:lnTo>
                    <a:pt x="849" y="40"/>
                  </a:lnTo>
                  <a:lnTo>
                    <a:pt x="843" y="38"/>
                  </a:lnTo>
                  <a:lnTo>
                    <a:pt x="837" y="38"/>
                  </a:lnTo>
                  <a:lnTo>
                    <a:pt x="829" y="36"/>
                  </a:lnTo>
                  <a:lnTo>
                    <a:pt x="823" y="34"/>
                  </a:lnTo>
                  <a:lnTo>
                    <a:pt x="815" y="34"/>
                  </a:lnTo>
                  <a:lnTo>
                    <a:pt x="809" y="34"/>
                  </a:lnTo>
                  <a:lnTo>
                    <a:pt x="802" y="34"/>
                  </a:lnTo>
                  <a:lnTo>
                    <a:pt x="796" y="34"/>
                  </a:lnTo>
                  <a:lnTo>
                    <a:pt x="790" y="34"/>
                  </a:lnTo>
                  <a:lnTo>
                    <a:pt x="782" y="34"/>
                  </a:lnTo>
                  <a:lnTo>
                    <a:pt x="776" y="34"/>
                  </a:lnTo>
                  <a:lnTo>
                    <a:pt x="770" y="36"/>
                  </a:lnTo>
                  <a:lnTo>
                    <a:pt x="762" y="38"/>
                  </a:lnTo>
                  <a:lnTo>
                    <a:pt x="756" y="40"/>
                  </a:lnTo>
                  <a:lnTo>
                    <a:pt x="748" y="42"/>
                  </a:lnTo>
                  <a:lnTo>
                    <a:pt x="740" y="44"/>
                  </a:lnTo>
                  <a:lnTo>
                    <a:pt x="732" y="46"/>
                  </a:lnTo>
                  <a:lnTo>
                    <a:pt x="726" y="48"/>
                  </a:lnTo>
                  <a:lnTo>
                    <a:pt x="719" y="50"/>
                  </a:lnTo>
                  <a:lnTo>
                    <a:pt x="713" y="54"/>
                  </a:lnTo>
                  <a:lnTo>
                    <a:pt x="707" y="56"/>
                  </a:lnTo>
                  <a:lnTo>
                    <a:pt x="701" y="58"/>
                  </a:lnTo>
                  <a:lnTo>
                    <a:pt x="693" y="60"/>
                  </a:lnTo>
                  <a:lnTo>
                    <a:pt x="687" y="62"/>
                  </a:lnTo>
                  <a:lnTo>
                    <a:pt x="681" y="63"/>
                  </a:lnTo>
                  <a:lnTo>
                    <a:pt x="673" y="67"/>
                  </a:lnTo>
                  <a:lnTo>
                    <a:pt x="667" y="69"/>
                  </a:lnTo>
                  <a:lnTo>
                    <a:pt x="661" y="71"/>
                  </a:lnTo>
                  <a:lnTo>
                    <a:pt x="655" y="73"/>
                  </a:lnTo>
                  <a:lnTo>
                    <a:pt x="650" y="77"/>
                  </a:lnTo>
                  <a:lnTo>
                    <a:pt x="644" y="77"/>
                  </a:lnTo>
                  <a:lnTo>
                    <a:pt x="638" y="79"/>
                  </a:lnTo>
                  <a:lnTo>
                    <a:pt x="632" y="81"/>
                  </a:lnTo>
                  <a:lnTo>
                    <a:pt x="628" y="83"/>
                  </a:lnTo>
                  <a:lnTo>
                    <a:pt x="616" y="85"/>
                  </a:lnTo>
                  <a:lnTo>
                    <a:pt x="606" y="87"/>
                  </a:lnTo>
                  <a:lnTo>
                    <a:pt x="596" y="89"/>
                  </a:lnTo>
                  <a:lnTo>
                    <a:pt x="586" y="91"/>
                  </a:lnTo>
                  <a:lnTo>
                    <a:pt x="578" y="91"/>
                  </a:lnTo>
                  <a:lnTo>
                    <a:pt x="571" y="91"/>
                  </a:lnTo>
                  <a:lnTo>
                    <a:pt x="565" y="89"/>
                  </a:lnTo>
                  <a:lnTo>
                    <a:pt x="561" y="89"/>
                  </a:lnTo>
                  <a:lnTo>
                    <a:pt x="555" y="87"/>
                  </a:lnTo>
                  <a:lnTo>
                    <a:pt x="549" y="87"/>
                  </a:lnTo>
                  <a:lnTo>
                    <a:pt x="541" y="87"/>
                  </a:lnTo>
                  <a:lnTo>
                    <a:pt x="535" y="87"/>
                  </a:lnTo>
                  <a:lnTo>
                    <a:pt x="527" y="87"/>
                  </a:lnTo>
                  <a:lnTo>
                    <a:pt x="519" y="87"/>
                  </a:lnTo>
                  <a:lnTo>
                    <a:pt x="511" y="85"/>
                  </a:lnTo>
                  <a:lnTo>
                    <a:pt x="501" y="85"/>
                  </a:lnTo>
                  <a:lnTo>
                    <a:pt x="492" y="85"/>
                  </a:lnTo>
                  <a:lnTo>
                    <a:pt x="484" y="85"/>
                  </a:lnTo>
                  <a:lnTo>
                    <a:pt x="472" y="85"/>
                  </a:lnTo>
                  <a:lnTo>
                    <a:pt x="462" y="85"/>
                  </a:lnTo>
                  <a:lnTo>
                    <a:pt x="452" y="87"/>
                  </a:lnTo>
                  <a:lnTo>
                    <a:pt x="442" y="87"/>
                  </a:lnTo>
                  <a:lnTo>
                    <a:pt x="436" y="87"/>
                  </a:lnTo>
                  <a:lnTo>
                    <a:pt x="430" y="87"/>
                  </a:lnTo>
                  <a:lnTo>
                    <a:pt x="424" y="87"/>
                  </a:lnTo>
                  <a:lnTo>
                    <a:pt x="421" y="87"/>
                  </a:lnTo>
                  <a:lnTo>
                    <a:pt x="409" y="89"/>
                  </a:lnTo>
                  <a:lnTo>
                    <a:pt x="399" y="91"/>
                  </a:lnTo>
                  <a:lnTo>
                    <a:pt x="387" y="91"/>
                  </a:lnTo>
                  <a:lnTo>
                    <a:pt x="377" y="93"/>
                  </a:lnTo>
                  <a:lnTo>
                    <a:pt x="365" y="93"/>
                  </a:lnTo>
                  <a:lnTo>
                    <a:pt x="355" y="97"/>
                  </a:lnTo>
                  <a:lnTo>
                    <a:pt x="344" y="99"/>
                  </a:lnTo>
                  <a:lnTo>
                    <a:pt x="334" y="101"/>
                  </a:lnTo>
                  <a:lnTo>
                    <a:pt x="322" y="103"/>
                  </a:lnTo>
                  <a:lnTo>
                    <a:pt x="312" y="107"/>
                  </a:lnTo>
                  <a:lnTo>
                    <a:pt x="302" y="109"/>
                  </a:lnTo>
                  <a:lnTo>
                    <a:pt x="292" y="111"/>
                  </a:lnTo>
                  <a:lnTo>
                    <a:pt x="284" y="117"/>
                  </a:lnTo>
                  <a:lnTo>
                    <a:pt x="274" y="121"/>
                  </a:lnTo>
                  <a:lnTo>
                    <a:pt x="267" y="123"/>
                  </a:lnTo>
                  <a:lnTo>
                    <a:pt x="257" y="127"/>
                  </a:lnTo>
                  <a:lnTo>
                    <a:pt x="249" y="131"/>
                  </a:lnTo>
                  <a:lnTo>
                    <a:pt x="243" y="135"/>
                  </a:lnTo>
                  <a:lnTo>
                    <a:pt x="235" y="137"/>
                  </a:lnTo>
                  <a:lnTo>
                    <a:pt x="229" y="142"/>
                  </a:lnTo>
                  <a:lnTo>
                    <a:pt x="223" y="146"/>
                  </a:lnTo>
                  <a:lnTo>
                    <a:pt x="217" y="150"/>
                  </a:lnTo>
                  <a:lnTo>
                    <a:pt x="209" y="152"/>
                  </a:lnTo>
                  <a:lnTo>
                    <a:pt x="203" y="158"/>
                  </a:lnTo>
                  <a:lnTo>
                    <a:pt x="198" y="162"/>
                  </a:lnTo>
                  <a:lnTo>
                    <a:pt x="194" y="166"/>
                  </a:lnTo>
                  <a:lnTo>
                    <a:pt x="184" y="176"/>
                  </a:lnTo>
                  <a:lnTo>
                    <a:pt x="174" y="186"/>
                  </a:lnTo>
                  <a:lnTo>
                    <a:pt x="164" y="194"/>
                  </a:lnTo>
                  <a:lnTo>
                    <a:pt x="154" y="204"/>
                  </a:lnTo>
                  <a:lnTo>
                    <a:pt x="144" y="213"/>
                  </a:lnTo>
                  <a:lnTo>
                    <a:pt x="136" y="223"/>
                  </a:lnTo>
                  <a:lnTo>
                    <a:pt x="126" y="233"/>
                  </a:lnTo>
                  <a:lnTo>
                    <a:pt x="119" y="245"/>
                  </a:lnTo>
                  <a:lnTo>
                    <a:pt x="115" y="249"/>
                  </a:lnTo>
                  <a:lnTo>
                    <a:pt x="111" y="255"/>
                  </a:lnTo>
                  <a:lnTo>
                    <a:pt x="105" y="261"/>
                  </a:lnTo>
                  <a:lnTo>
                    <a:pt x="101" y="269"/>
                  </a:lnTo>
                  <a:lnTo>
                    <a:pt x="95" y="273"/>
                  </a:lnTo>
                  <a:lnTo>
                    <a:pt x="91" y="279"/>
                  </a:lnTo>
                  <a:lnTo>
                    <a:pt x="83" y="285"/>
                  </a:lnTo>
                  <a:lnTo>
                    <a:pt x="79" y="292"/>
                  </a:lnTo>
                  <a:lnTo>
                    <a:pt x="75" y="298"/>
                  </a:lnTo>
                  <a:lnTo>
                    <a:pt x="71" y="304"/>
                  </a:lnTo>
                  <a:lnTo>
                    <a:pt x="65" y="312"/>
                  </a:lnTo>
                  <a:lnTo>
                    <a:pt x="61" y="318"/>
                  </a:lnTo>
                  <a:lnTo>
                    <a:pt x="57" y="324"/>
                  </a:lnTo>
                  <a:lnTo>
                    <a:pt x="53" y="332"/>
                  </a:lnTo>
                  <a:lnTo>
                    <a:pt x="47" y="340"/>
                  </a:lnTo>
                  <a:lnTo>
                    <a:pt x="46" y="348"/>
                  </a:lnTo>
                  <a:lnTo>
                    <a:pt x="42" y="356"/>
                  </a:lnTo>
                  <a:lnTo>
                    <a:pt x="38" y="363"/>
                  </a:lnTo>
                  <a:lnTo>
                    <a:pt x="34" y="371"/>
                  </a:lnTo>
                  <a:lnTo>
                    <a:pt x="32" y="381"/>
                  </a:lnTo>
                  <a:lnTo>
                    <a:pt x="28" y="387"/>
                  </a:lnTo>
                  <a:lnTo>
                    <a:pt x="24" y="397"/>
                  </a:lnTo>
                  <a:lnTo>
                    <a:pt x="22" y="405"/>
                  </a:lnTo>
                  <a:lnTo>
                    <a:pt x="18" y="415"/>
                  </a:lnTo>
                  <a:lnTo>
                    <a:pt x="14" y="423"/>
                  </a:lnTo>
                  <a:lnTo>
                    <a:pt x="12" y="433"/>
                  </a:lnTo>
                  <a:lnTo>
                    <a:pt x="10" y="442"/>
                  </a:lnTo>
                  <a:lnTo>
                    <a:pt x="8" y="452"/>
                  </a:lnTo>
                  <a:lnTo>
                    <a:pt x="6" y="462"/>
                  </a:lnTo>
                  <a:lnTo>
                    <a:pt x="4" y="470"/>
                  </a:lnTo>
                  <a:lnTo>
                    <a:pt x="2" y="482"/>
                  </a:lnTo>
                  <a:lnTo>
                    <a:pt x="2" y="492"/>
                  </a:lnTo>
                  <a:lnTo>
                    <a:pt x="2" y="502"/>
                  </a:lnTo>
                  <a:lnTo>
                    <a:pt x="2" y="514"/>
                  </a:lnTo>
                  <a:lnTo>
                    <a:pt x="2" y="517"/>
                  </a:lnTo>
                  <a:lnTo>
                    <a:pt x="2" y="523"/>
                  </a:lnTo>
                  <a:lnTo>
                    <a:pt x="2" y="529"/>
                  </a:lnTo>
                  <a:lnTo>
                    <a:pt x="2" y="535"/>
                  </a:lnTo>
                  <a:lnTo>
                    <a:pt x="0" y="547"/>
                  </a:lnTo>
                  <a:lnTo>
                    <a:pt x="0" y="557"/>
                  </a:lnTo>
                  <a:lnTo>
                    <a:pt x="0" y="567"/>
                  </a:lnTo>
                  <a:lnTo>
                    <a:pt x="2" y="577"/>
                  </a:lnTo>
                  <a:lnTo>
                    <a:pt x="2" y="585"/>
                  </a:lnTo>
                  <a:lnTo>
                    <a:pt x="4" y="594"/>
                  </a:lnTo>
                  <a:lnTo>
                    <a:pt x="6" y="602"/>
                  </a:lnTo>
                  <a:lnTo>
                    <a:pt x="8" y="612"/>
                  </a:lnTo>
                  <a:lnTo>
                    <a:pt x="10" y="618"/>
                  </a:lnTo>
                  <a:lnTo>
                    <a:pt x="12" y="626"/>
                  </a:lnTo>
                  <a:lnTo>
                    <a:pt x="14" y="634"/>
                  </a:lnTo>
                  <a:lnTo>
                    <a:pt x="18" y="640"/>
                  </a:lnTo>
                  <a:lnTo>
                    <a:pt x="22" y="646"/>
                  </a:lnTo>
                  <a:lnTo>
                    <a:pt x="24" y="654"/>
                  </a:lnTo>
                  <a:lnTo>
                    <a:pt x="28" y="660"/>
                  </a:lnTo>
                  <a:lnTo>
                    <a:pt x="32" y="665"/>
                  </a:lnTo>
                  <a:lnTo>
                    <a:pt x="40" y="677"/>
                  </a:lnTo>
                  <a:lnTo>
                    <a:pt x="47" y="687"/>
                  </a:lnTo>
                  <a:lnTo>
                    <a:pt x="55" y="697"/>
                  </a:lnTo>
                  <a:lnTo>
                    <a:pt x="65" y="705"/>
                  </a:lnTo>
                  <a:lnTo>
                    <a:pt x="73" y="713"/>
                  </a:lnTo>
                  <a:lnTo>
                    <a:pt x="83" y="723"/>
                  </a:lnTo>
                  <a:lnTo>
                    <a:pt x="91" y="731"/>
                  </a:lnTo>
                  <a:lnTo>
                    <a:pt x="101" y="740"/>
                  </a:lnTo>
                  <a:lnTo>
                    <a:pt x="107" y="746"/>
                  </a:lnTo>
                  <a:lnTo>
                    <a:pt x="115" y="756"/>
                  </a:lnTo>
                  <a:lnTo>
                    <a:pt x="117" y="762"/>
                  </a:lnTo>
                  <a:lnTo>
                    <a:pt x="119" y="766"/>
                  </a:lnTo>
                  <a:lnTo>
                    <a:pt x="121" y="772"/>
                  </a:lnTo>
                  <a:lnTo>
                    <a:pt x="124" y="778"/>
                  </a:lnTo>
                  <a:lnTo>
                    <a:pt x="124" y="786"/>
                  </a:lnTo>
                  <a:lnTo>
                    <a:pt x="126" y="792"/>
                  </a:lnTo>
                  <a:lnTo>
                    <a:pt x="128" y="798"/>
                  </a:lnTo>
                  <a:lnTo>
                    <a:pt x="132" y="804"/>
                  </a:lnTo>
                  <a:lnTo>
                    <a:pt x="132" y="810"/>
                  </a:lnTo>
                  <a:lnTo>
                    <a:pt x="134" y="817"/>
                  </a:lnTo>
                  <a:lnTo>
                    <a:pt x="136" y="823"/>
                  </a:lnTo>
                  <a:lnTo>
                    <a:pt x="138" y="831"/>
                  </a:lnTo>
                  <a:lnTo>
                    <a:pt x="140" y="837"/>
                  </a:lnTo>
                  <a:lnTo>
                    <a:pt x="142" y="843"/>
                  </a:lnTo>
                  <a:lnTo>
                    <a:pt x="144" y="849"/>
                  </a:lnTo>
                  <a:lnTo>
                    <a:pt x="146" y="855"/>
                  </a:lnTo>
                  <a:lnTo>
                    <a:pt x="150" y="861"/>
                  </a:lnTo>
                  <a:lnTo>
                    <a:pt x="154" y="867"/>
                  </a:lnTo>
                  <a:lnTo>
                    <a:pt x="156" y="873"/>
                  </a:lnTo>
                  <a:lnTo>
                    <a:pt x="160" y="879"/>
                  </a:lnTo>
                  <a:lnTo>
                    <a:pt x="168" y="891"/>
                  </a:lnTo>
                  <a:lnTo>
                    <a:pt x="180" y="900"/>
                  </a:lnTo>
                  <a:lnTo>
                    <a:pt x="184" y="904"/>
                  </a:lnTo>
                  <a:lnTo>
                    <a:pt x="190" y="908"/>
                  </a:lnTo>
                  <a:lnTo>
                    <a:pt x="198" y="912"/>
                  </a:lnTo>
                  <a:lnTo>
                    <a:pt x="205" y="916"/>
                  </a:lnTo>
                  <a:lnTo>
                    <a:pt x="211" y="918"/>
                  </a:lnTo>
                  <a:lnTo>
                    <a:pt x="221" y="922"/>
                  </a:lnTo>
                  <a:lnTo>
                    <a:pt x="227" y="924"/>
                  </a:lnTo>
                  <a:lnTo>
                    <a:pt x="235" y="926"/>
                  </a:lnTo>
                  <a:lnTo>
                    <a:pt x="243" y="928"/>
                  </a:lnTo>
                  <a:lnTo>
                    <a:pt x="249" y="930"/>
                  </a:lnTo>
                  <a:lnTo>
                    <a:pt x="257" y="932"/>
                  </a:lnTo>
                  <a:lnTo>
                    <a:pt x="265" y="934"/>
                  </a:lnTo>
                  <a:lnTo>
                    <a:pt x="271" y="936"/>
                  </a:lnTo>
                  <a:lnTo>
                    <a:pt x="278" y="936"/>
                  </a:lnTo>
                  <a:lnTo>
                    <a:pt x="286" y="938"/>
                  </a:lnTo>
                  <a:lnTo>
                    <a:pt x="294" y="940"/>
                  </a:lnTo>
                  <a:lnTo>
                    <a:pt x="300" y="940"/>
                  </a:lnTo>
                  <a:lnTo>
                    <a:pt x="308" y="942"/>
                  </a:lnTo>
                  <a:lnTo>
                    <a:pt x="316" y="942"/>
                  </a:lnTo>
                  <a:lnTo>
                    <a:pt x="324" y="944"/>
                  </a:lnTo>
                  <a:lnTo>
                    <a:pt x="330" y="944"/>
                  </a:lnTo>
                  <a:lnTo>
                    <a:pt x="338" y="944"/>
                  </a:lnTo>
                  <a:lnTo>
                    <a:pt x="344" y="944"/>
                  </a:lnTo>
                  <a:lnTo>
                    <a:pt x="351" y="946"/>
                  </a:lnTo>
                  <a:lnTo>
                    <a:pt x="359" y="946"/>
                  </a:lnTo>
                  <a:lnTo>
                    <a:pt x="367" y="946"/>
                  </a:lnTo>
                  <a:lnTo>
                    <a:pt x="375" y="946"/>
                  </a:lnTo>
                  <a:lnTo>
                    <a:pt x="383" y="948"/>
                  </a:lnTo>
                  <a:lnTo>
                    <a:pt x="389" y="948"/>
                  </a:lnTo>
                  <a:lnTo>
                    <a:pt x="397" y="948"/>
                  </a:lnTo>
                  <a:lnTo>
                    <a:pt x="405" y="948"/>
                  </a:lnTo>
                  <a:lnTo>
                    <a:pt x="413" y="950"/>
                  </a:lnTo>
                  <a:lnTo>
                    <a:pt x="421" y="950"/>
                  </a:lnTo>
                  <a:lnTo>
                    <a:pt x="428" y="950"/>
                  </a:lnTo>
                  <a:lnTo>
                    <a:pt x="436" y="952"/>
                  </a:lnTo>
                  <a:lnTo>
                    <a:pt x="444" y="954"/>
                  </a:lnTo>
                  <a:lnTo>
                    <a:pt x="452" y="954"/>
                  </a:lnTo>
                  <a:lnTo>
                    <a:pt x="460" y="956"/>
                  </a:lnTo>
                  <a:lnTo>
                    <a:pt x="466" y="956"/>
                  </a:lnTo>
                  <a:lnTo>
                    <a:pt x="474" y="958"/>
                  </a:lnTo>
                  <a:lnTo>
                    <a:pt x="482" y="960"/>
                  </a:lnTo>
                  <a:lnTo>
                    <a:pt x="490" y="962"/>
                  </a:lnTo>
                  <a:lnTo>
                    <a:pt x="496" y="964"/>
                  </a:lnTo>
                  <a:lnTo>
                    <a:pt x="503" y="967"/>
                  </a:lnTo>
                  <a:lnTo>
                    <a:pt x="509" y="969"/>
                  </a:lnTo>
                  <a:lnTo>
                    <a:pt x="517" y="973"/>
                  </a:lnTo>
                  <a:lnTo>
                    <a:pt x="523" y="975"/>
                  </a:lnTo>
                  <a:lnTo>
                    <a:pt x="531" y="979"/>
                  </a:lnTo>
                  <a:lnTo>
                    <a:pt x="537" y="981"/>
                  </a:lnTo>
                  <a:lnTo>
                    <a:pt x="543" y="985"/>
                  </a:lnTo>
                  <a:lnTo>
                    <a:pt x="551" y="987"/>
                  </a:lnTo>
                  <a:lnTo>
                    <a:pt x="559" y="991"/>
                  </a:lnTo>
                  <a:lnTo>
                    <a:pt x="565" y="995"/>
                  </a:lnTo>
                  <a:lnTo>
                    <a:pt x="575" y="999"/>
                  </a:lnTo>
                  <a:lnTo>
                    <a:pt x="580" y="1001"/>
                  </a:lnTo>
                  <a:lnTo>
                    <a:pt x="590" y="1005"/>
                  </a:lnTo>
                  <a:lnTo>
                    <a:pt x="596" y="1009"/>
                  </a:lnTo>
                  <a:lnTo>
                    <a:pt x="604" y="1011"/>
                  </a:lnTo>
                  <a:lnTo>
                    <a:pt x="614" y="1015"/>
                  </a:lnTo>
                  <a:lnTo>
                    <a:pt x="622" y="1019"/>
                  </a:lnTo>
                  <a:lnTo>
                    <a:pt x="630" y="1021"/>
                  </a:lnTo>
                  <a:lnTo>
                    <a:pt x="640" y="1025"/>
                  </a:lnTo>
                  <a:lnTo>
                    <a:pt x="648" y="1027"/>
                  </a:lnTo>
                  <a:lnTo>
                    <a:pt x="659" y="1031"/>
                  </a:lnTo>
                  <a:lnTo>
                    <a:pt x="667" y="1033"/>
                  </a:lnTo>
                  <a:lnTo>
                    <a:pt x="679" y="1035"/>
                  </a:lnTo>
                  <a:lnTo>
                    <a:pt x="683" y="1035"/>
                  </a:lnTo>
                  <a:lnTo>
                    <a:pt x="689" y="1037"/>
                  </a:lnTo>
                  <a:lnTo>
                    <a:pt x="695" y="1037"/>
                  </a:lnTo>
                  <a:lnTo>
                    <a:pt x="701" y="1039"/>
                  </a:lnTo>
                  <a:lnTo>
                    <a:pt x="711" y="1041"/>
                  </a:lnTo>
                  <a:lnTo>
                    <a:pt x="723" y="1041"/>
                  </a:lnTo>
                  <a:lnTo>
                    <a:pt x="732" y="1042"/>
                  </a:lnTo>
                  <a:lnTo>
                    <a:pt x="742" y="1044"/>
                  </a:lnTo>
                  <a:lnTo>
                    <a:pt x="752" y="1044"/>
                  </a:lnTo>
                  <a:lnTo>
                    <a:pt x="760" y="1046"/>
                  </a:lnTo>
                  <a:lnTo>
                    <a:pt x="770" y="1046"/>
                  </a:lnTo>
                  <a:lnTo>
                    <a:pt x="780" y="1048"/>
                  </a:lnTo>
                  <a:lnTo>
                    <a:pt x="790" y="1048"/>
                  </a:lnTo>
                  <a:lnTo>
                    <a:pt x="798" y="1048"/>
                  </a:lnTo>
                  <a:lnTo>
                    <a:pt x="805" y="1048"/>
                  </a:lnTo>
                  <a:lnTo>
                    <a:pt x="813" y="1050"/>
                  </a:lnTo>
                  <a:lnTo>
                    <a:pt x="821" y="1048"/>
                  </a:lnTo>
                  <a:lnTo>
                    <a:pt x="827" y="1048"/>
                  </a:lnTo>
                  <a:lnTo>
                    <a:pt x="835" y="1048"/>
                  </a:lnTo>
                  <a:lnTo>
                    <a:pt x="843" y="1048"/>
                  </a:lnTo>
                  <a:lnTo>
                    <a:pt x="847" y="1046"/>
                  </a:lnTo>
                  <a:lnTo>
                    <a:pt x="855" y="1046"/>
                  </a:lnTo>
                  <a:lnTo>
                    <a:pt x="859" y="1044"/>
                  </a:lnTo>
                  <a:lnTo>
                    <a:pt x="865" y="1042"/>
                  </a:lnTo>
                  <a:lnTo>
                    <a:pt x="875" y="1039"/>
                  </a:lnTo>
                  <a:lnTo>
                    <a:pt x="884" y="1035"/>
                  </a:lnTo>
                  <a:lnTo>
                    <a:pt x="890" y="1027"/>
                  </a:lnTo>
                  <a:lnTo>
                    <a:pt x="896" y="1019"/>
                  </a:lnTo>
                  <a:lnTo>
                    <a:pt x="900" y="1009"/>
                  </a:lnTo>
                  <a:lnTo>
                    <a:pt x="904" y="999"/>
                  </a:lnTo>
                  <a:lnTo>
                    <a:pt x="904" y="991"/>
                  </a:lnTo>
                  <a:lnTo>
                    <a:pt x="904" y="985"/>
                  </a:lnTo>
                  <a:lnTo>
                    <a:pt x="904" y="979"/>
                  </a:lnTo>
                  <a:lnTo>
                    <a:pt x="904" y="973"/>
                  </a:lnTo>
                  <a:lnTo>
                    <a:pt x="902" y="966"/>
                  </a:lnTo>
                  <a:lnTo>
                    <a:pt x="902" y="960"/>
                  </a:lnTo>
                  <a:lnTo>
                    <a:pt x="902" y="952"/>
                  </a:lnTo>
                  <a:lnTo>
                    <a:pt x="902" y="946"/>
                  </a:lnTo>
                  <a:lnTo>
                    <a:pt x="900" y="938"/>
                  </a:lnTo>
                  <a:lnTo>
                    <a:pt x="898" y="930"/>
                  </a:lnTo>
                  <a:lnTo>
                    <a:pt x="896" y="922"/>
                  </a:lnTo>
                  <a:lnTo>
                    <a:pt x="894" y="916"/>
                  </a:lnTo>
                  <a:lnTo>
                    <a:pt x="892" y="908"/>
                  </a:lnTo>
                  <a:lnTo>
                    <a:pt x="890" y="900"/>
                  </a:lnTo>
                  <a:lnTo>
                    <a:pt x="888" y="892"/>
                  </a:lnTo>
                  <a:lnTo>
                    <a:pt x="886" y="885"/>
                  </a:lnTo>
                  <a:lnTo>
                    <a:pt x="882" y="875"/>
                  </a:lnTo>
                  <a:lnTo>
                    <a:pt x="880" y="867"/>
                  </a:lnTo>
                  <a:lnTo>
                    <a:pt x="877" y="857"/>
                  </a:lnTo>
                  <a:lnTo>
                    <a:pt x="873" y="849"/>
                  </a:lnTo>
                  <a:lnTo>
                    <a:pt x="869" y="839"/>
                  </a:lnTo>
                  <a:lnTo>
                    <a:pt x="867" y="831"/>
                  </a:lnTo>
                  <a:lnTo>
                    <a:pt x="863" y="821"/>
                  </a:lnTo>
                  <a:lnTo>
                    <a:pt x="859" y="814"/>
                  </a:lnTo>
                  <a:lnTo>
                    <a:pt x="855" y="804"/>
                  </a:lnTo>
                  <a:lnTo>
                    <a:pt x="851" y="794"/>
                  </a:lnTo>
                  <a:lnTo>
                    <a:pt x="845" y="784"/>
                  </a:lnTo>
                  <a:lnTo>
                    <a:pt x="843" y="774"/>
                  </a:lnTo>
                  <a:lnTo>
                    <a:pt x="837" y="764"/>
                  </a:lnTo>
                  <a:lnTo>
                    <a:pt x="833" y="752"/>
                  </a:lnTo>
                  <a:lnTo>
                    <a:pt x="829" y="742"/>
                  </a:lnTo>
                  <a:lnTo>
                    <a:pt x="825" y="733"/>
                  </a:lnTo>
                  <a:lnTo>
                    <a:pt x="821" y="727"/>
                  </a:lnTo>
                  <a:lnTo>
                    <a:pt x="819" y="723"/>
                  </a:lnTo>
                  <a:lnTo>
                    <a:pt x="817" y="717"/>
                  </a:lnTo>
                  <a:lnTo>
                    <a:pt x="815" y="711"/>
                  </a:lnTo>
                  <a:lnTo>
                    <a:pt x="811" y="699"/>
                  </a:lnTo>
                  <a:lnTo>
                    <a:pt x="807" y="689"/>
                  </a:lnTo>
                  <a:lnTo>
                    <a:pt x="803" y="677"/>
                  </a:lnTo>
                  <a:lnTo>
                    <a:pt x="802" y="667"/>
                  </a:lnTo>
                  <a:lnTo>
                    <a:pt x="800" y="656"/>
                  </a:lnTo>
                  <a:lnTo>
                    <a:pt x="798" y="646"/>
                  </a:lnTo>
                  <a:lnTo>
                    <a:pt x="794" y="634"/>
                  </a:lnTo>
                  <a:lnTo>
                    <a:pt x="794" y="624"/>
                  </a:lnTo>
                  <a:lnTo>
                    <a:pt x="792" y="614"/>
                  </a:lnTo>
                  <a:lnTo>
                    <a:pt x="792" y="604"/>
                  </a:lnTo>
                  <a:lnTo>
                    <a:pt x="790" y="594"/>
                  </a:lnTo>
                  <a:lnTo>
                    <a:pt x="790" y="585"/>
                  </a:lnTo>
                  <a:lnTo>
                    <a:pt x="790" y="575"/>
                  </a:lnTo>
                  <a:lnTo>
                    <a:pt x="790" y="567"/>
                  </a:lnTo>
                  <a:lnTo>
                    <a:pt x="790" y="557"/>
                  </a:lnTo>
                  <a:lnTo>
                    <a:pt x="790" y="549"/>
                  </a:lnTo>
                  <a:lnTo>
                    <a:pt x="790" y="539"/>
                  </a:lnTo>
                  <a:lnTo>
                    <a:pt x="792" y="533"/>
                  </a:lnTo>
                  <a:lnTo>
                    <a:pt x="792" y="525"/>
                  </a:lnTo>
                  <a:lnTo>
                    <a:pt x="794" y="519"/>
                  </a:lnTo>
                  <a:lnTo>
                    <a:pt x="796" y="514"/>
                  </a:lnTo>
                  <a:lnTo>
                    <a:pt x="798" y="508"/>
                  </a:lnTo>
                  <a:lnTo>
                    <a:pt x="802" y="498"/>
                  </a:lnTo>
                  <a:lnTo>
                    <a:pt x="807" y="490"/>
                  </a:lnTo>
                  <a:lnTo>
                    <a:pt x="813" y="486"/>
                  </a:lnTo>
                  <a:lnTo>
                    <a:pt x="819" y="486"/>
                  </a:lnTo>
                  <a:lnTo>
                    <a:pt x="825" y="484"/>
                  </a:lnTo>
                  <a:lnTo>
                    <a:pt x="833" y="484"/>
                  </a:lnTo>
                  <a:lnTo>
                    <a:pt x="841" y="486"/>
                  </a:lnTo>
                  <a:lnTo>
                    <a:pt x="849" y="488"/>
                  </a:lnTo>
                  <a:lnTo>
                    <a:pt x="857" y="488"/>
                  </a:lnTo>
                  <a:lnTo>
                    <a:pt x="865" y="490"/>
                  </a:lnTo>
                  <a:lnTo>
                    <a:pt x="873" y="492"/>
                  </a:lnTo>
                  <a:lnTo>
                    <a:pt x="882" y="496"/>
                  </a:lnTo>
                  <a:lnTo>
                    <a:pt x="890" y="498"/>
                  </a:lnTo>
                  <a:lnTo>
                    <a:pt x="896" y="500"/>
                  </a:lnTo>
                  <a:lnTo>
                    <a:pt x="904" y="502"/>
                  </a:lnTo>
                  <a:lnTo>
                    <a:pt x="910" y="504"/>
                  </a:lnTo>
                  <a:lnTo>
                    <a:pt x="916" y="506"/>
                  </a:lnTo>
                  <a:lnTo>
                    <a:pt x="922" y="508"/>
                  </a:lnTo>
                  <a:close/>
                </a:path>
              </a:pathLst>
            </a:custGeom>
            <a:solidFill>
              <a:srgbClr val="FFFF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6" name="Google Shape;1276;p116"/>
            <p:cNvSpPr/>
            <p:nvPr/>
          </p:nvSpPr>
          <p:spPr>
            <a:xfrm>
              <a:off x="4110511" y="3055659"/>
              <a:ext cx="1561063" cy="1012637"/>
            </a:xfrm>
            <a:custGeom>
              <a:rect b="b" l="l" r="r" t="t"/>
              <a:pathLst>
                <a:path extrusionOk="0" h="493" w="760">
                  <a:moveTo>
                    <a:pt x="525" y="11"/>
                  </a:moveTo>
                  <a:lnTo>
                    <a:pt x="527" y="9"/>
                  </a:lnTo>
                  <a:lnTo>
                    <a:pt x="531" y="5"/>
                  </a:lnTo>
                  <a:lnTo>
                    <a:pt x="537" y="2"/>
                  </a:lnTo>
                  <a:lnTo>
                    <a:pt x="548" y="0"/>
                  </a:lnTo>
                  <a:lnTo>
                    <a:pt x="552" y="0"/>
                  </a:lnTo>
                  <a:lnTo>
                    <a:pt x="560" y="2"/>
                  </a:lnTo>
                  <a:lnTo>
                    <a:pt x="566" y="4"/>
                  </a:lnTo>
                  <a:lnTo>
                    <a:pt x="576" y="7"/>
                  </a:lnTo>
                  <a:lnTo>
                    <a:pt x="586" y="11"/>
                  </a:lnTo>
                  <a:lnTo>
                    <a:pt x="596" y="19"/>
                  </a:lnTo>
                  <a:lnTo>
                    <a:pt x="602" y="21"/>
                  </a:lnTo>
                  <a:lnTo>
                    <a:pt x="608" y="27"/>
                  </a:lnTo>
                  <a:lnTo>
                    <a:pt x="614" y="33"/>
                  </a:lnTo>
                  <a:lnTo>
                    <a:pt x="619" y="39"/>
                  </a:lnTo>
                  <a:lnTo>
                    <a:pt x="629" y="51"/>
                  </a:lnTo>
                  <a:lnTo>
                    <a:pt x="639" y="61"/>
                  </a:lnTo>
                  <a:lnTo>
                    <a:pt x="645" y="69"/>
                  </a:lnTo>
                  <a:lnTo>
                    <a:pt x="651" y="79"/>
                  </a:lnTo>
                  <a:lnTo>
                    <a:pt x="653" y="84"/>
                  </a:lnTo>
                  <a:lnTo>
                    <a:pt x="655" y="90"/>
                  </a:lnTo>
                  <a:lnTo>
                    <a:pt x="655" y="96"/>
                  </a:lnTo>
                  <a:lnTo>
                    <a:pt x="657" y="104"/>
                  </a:lnTo>
                  <a:lnTo>
                    <a:pt x="653" y="108"/>
                  </a:lnTo>
                  <a:lnTo>
                    <a:pt x="651" y="114"/>
                  </a:lnTo>
                  <a:lnTo>
                    <a:pt x="647" y="120"/>
                  </a:lnTo>
                  <a:lnTo>
                    <a:pt x="645" y="128"/>
                  </a:lnTo>
                  <a:lnTo>
                    <a:pt x="641" y="134"/>
                  </a:lnTo>
                  <a:lnTo>
                    <a:pt x="639" y="142"/>
                  </a:lnTo>
                  <a:lnTo>
                    <a:pt x="635" y="152"/>
                  </a:lnTo>
                  <a:lnTo>
                    <a:pt x="633" y="161"/>
                  </a:lnTo>
                  <a:lnTo>
                    <a:pt x="629" y="169"/>
                  </a:lnTo>
                  <a:lnTo>
                    <a:pt x="627" y="179"/>
                  </a:lnTo>
                  <a:lnTo>
                    <a:pt x="623" y="185"/>
                  </a:lnTo>
                  <a:lnTo>
                    <a:pt x="623" y="191"/>
                  </a:lnTo>
                  <a:lnTo>
                    <a:pt x="619" y="197"/>
                  </a:lnTo>
                  <a:lnTo>
                    <a:pt x="619" y="203"/>
                  </a:lnTo>
                  <a:lnTo>
                    <a:pt x="618" y="209"/>
                  </a:lnTo>
                  <a:lnTo>
                    <a:pt x="619" y="213"/>
                  </a:lnTo>
                  <a:lnTo>
                    <a:pt x="621" y="223"/>
                  </a:lnTo>
                  <a:lnTo>
                    <a:pt x="627" y="232"/>
                  </a:lnTo>
                  <a:lnTo>
                    <a:pt x="633" y="236"/>
                  </a:lnTo>
                  <a:lnTo>
                    <a:pt x="641" y="244"/>
                  </a:lnTo>
                  <a:lnTo>
                    <a:pt x="645" y="248"/>
                  </a:lnTo>
                  <a:lnTo>
                    <a:pt x="649" y="250"/>
                  </a:lnTo>
                  <a:lnTo>
                    <a:pt x="655" y="254"/>
                  </a:lnTo>
                  <a:lnTo>
                    <a:pt x="661" y="260"/>
                  </a:lnTo>
                  <a:lnTo>
                    <a:pt x="667" y="264"/>
                  </a:lnTo>
                  <a:lnTo>
                    <a:pt x="673" y="268"/>
                  </a:lnTo>
                  <a:lnTo>
                    <a:pt x="677" y="272"/>
                  </a:lnTo>
                  <a:lnTo>
                    <a:pt x="685" y="278"/>
                  </a:lnTo>
                  <a:lnTo>
                    <a:pt x="689" y="284"/>
                  </a:lnTo>
                  <a:lnTo>
                    <a:pt x="694" y="288"/>
                  </a:lnTo>
                  <a:lnTo>
                    <a:pt x="700" y="294"/>
                  </a:lnTo>
                  <a:lnTo>
                    <a:pt x="706" y="300"/>
                  </a:lnTo>
                  <a:lnTo>
                    <a:pt x="710" y="306"/>
                  </a:lnTo>
                  <a:lnTo>
                    <a:pt x="716" y="311"/>
                  </a:lnTo>
                  <a:lnTo>
                    <a:pt x="720" y="317"/>
                  </a:lnTo>
                  <a:lnTo>
                    <a:pt x="726" y="323"/>
                  </a:lnTo>
                  <a:lnTo>
                    <a:pt x="730" y="331"/>
                  </a:lnTo>
                  <a:lnTo>
                    <a:pt x="736" y="337"/>
                  </a:lnTo>
                  <a:lnTo>
                    <a:pt x="740" y="343"/>
                  </a:lnTo>
                  <a:lnTo>
                    <a:pt x="744" y="351"/>
                  </a:lnTo>
                  <a:lnTo>
                    <a:pt x="746" y="355"/>
                  </a:lnTo>
                  <a:lnTo>
                    <a:pt x="750" y="361"/>
                  </a:lnTo>
                  <a:lnTo>
                    <a:pt x="752" y="367"/>
                  </a:lnTo>
                  <a:lnTo>
                    <a:pt x="756" y="375"/>
                  </a:lnTo>
                  <a:lnTo>
                    <a:pt x="756" y="381"/>
                  </a:lnTo>
                  <a:lnTo>
                    <a:pt x="758" y="386"/>
                  </a:lnTo>
                  <a:lnTo>
                    <a:pt x="758" y="392"/>
                  </a:lnTo>
                  <a:lnTo>
                    <a:pt x="760" y="398"/>
                  </a:lnTo>
                  <a:lnTo>
                    <a:pt x="760" y="408"/>
                  </a:lnTo>
                  <a:lnTo>
                    <a:pt x="758" y="420"/>
                  </a:lnTo>
                  <a:lnTo>
                    <a:pt x="752" y="430"/>
                  </a:lnTo>
                  <a:lnTo>
                    <a:pt x="746" y="440"/>
                  </a:lnTo>
                  <a:lnTo>
                    <a:pt x="736" y="448"/>
                  </a:lnTo>
                  <a:lnTo>
                    <a:pt x="728" y="454"/>
                  </a:lnTo>
                  <a:lnTo>
                    <a:pt x="720" y="461"/>
                  </a:lnTo>
                  <a:lnTo>
                    <a:pt x="714" y="467"/>
                  </a:lnTo>
                  <a:lnTo>
                    <a:pt x="708" y="471"/>
                  </a:lnTo>
                  <a:lnTo>
                    <a:pt x="700" y="475"/>
                  </a:lnTo>
                  <a:lnTo>
                    <a:pt x="694" y="479"/>
                  </a:lnTo>
                  <a:lnTo>
                    <a:pt x="689" y="483"/>
                  </a:lnTo>
                  <a:lnTo>
                    <a:pt x="683" y="483"/>
                  </a:lnTo>
                  <a:lnTo>
                    <a:pt x="675" y="485"/>
                  </a:lnTo>
                  <a:lnTo>
                    <a:pt x="669" y="487"/>
                  </a:lnTo>
                  <a:lnTo>
                    <a:pt x="661" y="489"/>
                  </a:lnTo>
                  <a:lnTo>
                    <a:pt x="651" y="489"/>
                  </a:lnTo>
                  <a:lnTo>
                    <a:pt x="643" y="491"/>
                  </a:lnTo>
                  <a:lnTo>
                    <a:pt x="631" y="491"/>
                  </a:lnTo>
                  <a:lnTo>
                    <a:pt x="621" y="493"/>
                  </a:lnTo>
                  <a:lnTo>
                    <a:pt x="616" y="491"/>
                  </a:lnTo>
                  <a:lnTo>
                    <a:pt x="610" y="491"/>
                  </a:lnTo>
                  <a:lnTo>
                    <a:pt x="604" y="489"/>
                  </a:lnTo>
                  <a:lnTo>
                    <a:pt x="600" y="487"/>
                  </a:lnTo>
                  <a:lnTo>
                    <a:pt x="590" y="481"/>
                  </a:lnTo>
                  <a:lnTo>
                    <a:pt x="584" y="473"/>
                  </a:lnTo>
                  <a:lnTo>
                    <a:pt x="578" y="463"/>
                  </a:lnTo>
                  <a:lnTo>
                    <a:pt x="574" y="452"/>
                  </a:lnTo>
                  <a:lnTo>
                    <a:pt x="570" y="446"/>
                  </a:lnTo>
                  <a:lnTo>
                    <a:pt x="570" y="440"/>
                  </a:lnTo>
                  <a:lnTo>
                    <a:pt x="566" y="434"/>
                  </a:lnTo>
                  <a:lnTo>
                    <a:pt x="566" y="428"/>
                  </a:lnTo>
                  <a:lnTo>
                    <a:pt x="564" y="422"/>
                  </a:lnTo>
                  <a:lnTo>
                    <a:pt x="562" y="416"/>
                  </a:lnTo>
                  <a:lnTo>
                    <a:pt x="560" y="408"/>
                  </a:lnTo>
                  <a:lnTo>
                    <a:pt x="560" y="402"/>
                  </a:lnTo>
                  <a:lnTo>
                    <a:pt x="560" y="392"/>
                  </a:lnTo>
                  <a:lnTo>
                    <a:pt x="560" y="382"/>
                  </a:lnTo>
                  <a:lnTo>
                    <a:pt x="558" y="373"/>
                  </a:lnTo>
                  <a:lnTo>
                    <a:pt x="558" y="367"/>
                  </a:lnTo>
                  <a:lnTo>
                    <a:pt x="558" y="363"/>
                  </a:lnTo>
                  <a:lnTo>
                    <a:pt x="560" y="361"/>
                  </a:lnTo>
                  <a:lnTo>
                    <a:pt x="560" y="359"/>
                  </a:lnTo>
                  <a:lnTo>
                    <a:pt x="560" y="355"/>
                  </a:lnTo>
                  <a:lnTo>
                    <a:pt x="562" y="345"/>
                  </a:lnTo>
                  <a:lnTo>
                    <a:pt x="564" y="335"/>
                  </a:lnTo>
                  <a:lnTo>
                    <a:pt x="564" y="329"/>
                  </a:lnTo>
                  <a:lnTo>
                    <a:pt x="566" y="321"/>
                  </a:lnTo>
                  <a:lnTo>
                    <a:pt x="566" y="315"/>
                  </a:lnTo>
                  <a:lnTo>
                    <a:pt x="568" y="309"/>
                  </a:lnTo>
                  <a:lnTo>
                    <a:pt x="570" y="302"/>
                  </a:lnTo>
                  <a:lnTo>
                    <a:pt x="570" y="294"/>
                  </a:lnTo>
                  <a:lnTo>
                    <a:pt x="572" y="288"/>
                  </a:lnTo>
                  <a:lnTo>
                    <a:pt x="574" y="280"/>
                  </a:lnTo>
                  <a:lnTo>
                    <a:pt x="574" y="272"/>
                  </a:lnTo>
                  <a:lnTo>
                    <a:pt x="574" y="264"/>
                  </a:lnTo>
                  <a:lnTo>
                    <a:pt x="574" y="254"/>
                  </a:lnTo>
                  <a:lnTo>
                    <a:pt x="576" y="248"/>
                  </a:lnTo>
                  <a:lnTo>
                    <a:pt x="576" y="240"/>
                  </a:lnTo>
                  <a:lnTo>
                    <a:pt x="576" y="232"/>
                  </a:lnTo>
                  <a:lnTo>
                    <a:pt x="576" y="227"/>
                  </a:lnTo>
                  <a:lnTo>
                    <a:pt x="576" y="221"/>
                  </a:lnTo>
                  <a:lnTo>
                    <a:pt x="574" y="213"/>
                  </a:lnTo>
                  <a:lnTo>
                    <a:pt x="574" y="207"/>
                  </a:lnTo>
                  <a:lnTo>
                    <a:pt x="574" y="203"/>
                  </a:lnTo>
                  <a:lnTo>
                    <a:pt x="572" y="197"/>
                  </a:lnTo>
                  <a:lnTo>
                    <a:pt x="570" y="191"/>
                  </a:lnTo>
                  <a:lnTo>
                    <a:pt x="564" y="187"/>
                  </a:lnTo>
                  <a:lnTo>
                    <a:pt x="554" y="181"/>
                  </a:lnTo>
                  <a:lnTo>
                    <a:pt x="544" y="179"/>
                  </a:lnTo>
                  <a:lnTo>
                    <a:pt x="535" y="181"/>
                  </a:lnTo>
                  <a:lnTo>
                    <a:pt x="525" y="187"/>
                  </a:lnTo>
                  <a:lnTo>
                    <a:pt x="517" y="193"/>
                  </a:lnTo>
                  <a:lnTo>
                    <a:pt x="509" y="205"/>
                  </a:lnTo>
                  <a:lnTo>
                    <a:pt x="503" y="211"/>
                  </a:lnTo>
                  <a:lnTo>
                    <a:pt x="499" y="217"/>
                  </a:lnTo>
                  <a:lnTo>
                    <a:pt x="495" y="225"/>
                  </a:lnTo>
                  <a:lnTo>
                    <a:pt x="491" y="232"/>
                  </a:lnTo>
                  <a:lnTo>
                    <a:pt x="487" y="240"/>
                  </a:lnTo>
                  <a:lnTo>
                    <a:pt x="483" y="248"/>
                  </a:lnTo>
                  <a:lnTo>
                    <a:pt x="477" y="254"/>
                  </a:lnTo>
                  <a:lnTo>
                    <a:pt x="473" y="262"/>
                  </a:lnTo>
                  <a:lnTo>
                    <a:pt x="469" y="268"/>
                  </a:lnTo>
                  <a:lnTo>
                    <a:pt x="466" y="272"/>
                  </a:lnTo>
                  <a:lnTo>
                    <a:pt x="460" y="276"/>
                  </a:lnTo>
                  <a:lnTo>
                    <a:pt x="456" y="280"/>
                  </a:lnTo>
                  <a:lnTo>
                    <a:pt x="446" y="284"/>
                  </a:lnTo>
                  <a:lnTo>
                    <a:pt x="434" y="280"/>
                  </a:lnTo>
                  <a:lnTo>
                    <a:pt x="428" y="276"/>
                  </a:lnTo>
                  <a:lnTo>
                    <a:pt x="424" y="274"/>
                  </a:lnTo>
                  <a:lnTo>
                    <a:pt x="418" y="266"/>
                  </a:lnTo>
                  <a:lnTo>
                    <a:pt x="412" y="260"/>
                  </a:lnTo>
                  <a:lnTo>
                    <a:pt x="406" y="250"/>
                  </a:lnTo>
                  <a:lnTo>
                    <a:pt x="400" y="242"/>
                  </a:lnTo>
                  <a:lnTo>
                    <a:pt x="394" y="232"/>
                  </a:lnTo>
                  <a:lnTo>
                    <a:pt x="389" y="227"/>
                  </a:lnTo>
                  <a:lnTo>
                    <a:pt x="381" y="221"/>
                  </a:lnTo>
                  <a:lnTo>
                    <a:pt x="375" y="215"/>
                  </a:lnTo>
                  <a:lnTo>
                    <a:pt x="369" y="211"/>
                  </a:lnTo>
                  <a:lnTo>
                    <a:pt x="363" y="207"/>
                  </a:lnTo>
                  <a:lnTo>
                    <a:pt x="353" y="203"/>
                  </a:lnTo>
                  <a:lnTo>
                    <a:pt x="345" y="207"/>
                  </a:lnTo>
                  <a:lnTo>
                    <a:pt x="341" y="209"/>
                  </a:lnTo>
                  <a:lnTo>
                    <a:pt x="339" y="215"/>
                  </a:lnTo>
                  <a:lnTo>
                    <a:pt x="337" y="223"/>
                  </a:lnTo>
                  <a:lnTo>
                    <a:pt x="337" y="232"/>
                  </a:lnTo>
                  <a:lnTo>
                    <a:pt x="337" y="242"/>
                  </a:lnTo>
                  <a:lnTo>
                    <a:pt x="335" y="252"/>
                  </a:lnTo>
                  <a:lnTo>
                    <a:pt x="333" y="260"/>
                  </a:lnTo>
                  <a:lnTo>
                    <a:pt x="331" y="270"/>
                  </a:lnTo>
                  <a:lnTo>
                    <a:pt x="325" y="278"/>
                  </a:lnTo>
                  <a:lnTo>
                    <a:pt x="321" y="286"/>
                  </a:lnTo>
                  <a:lnTo>
                    <a:pt x="317" y="292"/>
                  </a:lnTo>
                  <a:lnTo>
                    <a:pt x="316" y="298"/>
                  </a:lnTo>
                  <a:lnTo>
                    <a:pt x="306" y="307"/>
                  </a:lnTo>
                  <a:lnTo>
                    <a:pt x="300" y="315"/>
                  </a:lnTo>
                  <a:lnTo>
                    <a:pt x="294" y="319"/>
                  </a:lnTo>
                  <a:lnTo>
                    <a:pt x="294" y="321"/>
                  </a:lnTo>
                  <a:lnTo>
                    <a:pt x="252" y="189"/>
                  </a:lnTo>
                  <a:lnTo>
                    <a:pt x="250" y="187"/>
                  </a:lnTo>
                  <a:lnTo>
                    <a:pt x="246" y="181"/>
                  </a:lnTo>
                  <a:lnTo>
                    <a:pt x="237" y="173"/>
                  </a:lnTo>
                  <a:lnTo>
                    <a:pt x="229" y="167"/>
                  </a:lnTo>
                  <a:lnTo>
                    <a:pt x="219" y="159"/>
                  </a:lnTo>
                  <a:lnTo>
                    <a:pt x="207" y="155"/>
                  </a:lnTo>
                  <a:lnTo>
                    <a:pt x="201" y="154"/>
                  </a:lnTo>
                  <a:lnTo>
                    <a:pt x="195" y="155"/>
                  </a:lnTo>
                  <a:lnTo>
                    <a:pt x="189" y="157"/>
                  </a:lnTo>
                  <a:lnTo>
                    <a:pt x="185" y="161"/>
                  </a:lnTo>
                  <a:lnTo>
                    <a:pt x="179" y="165"/>
                  </a:lnTo>
                  <a:lnTo>
                    <a:pt x="177" y="171"/>
                  </a:lnTo>
                  <a:lnTo>
                    <a:pt x="173" y="179"/>
                  </a:lnTo>
                  <a:lnTo>
                    <a:pt x="169" y="189"/>
                  </a:lnTo>
                  <a:lnTo>
                    <a:pt x="167" y="197"/>
                  </a:lnTo>
                  <a:lnTo>
                    <a:pt x="165" y="207"/>
                  </a:lnTo>
                  <a:lnTo>
                    <a:pt x="164" y="217"/>
                  </a:lnTo>
                  <a:lnTo>
                    <a:pt x="162" y="229"/>
                  </a:lnTo>
                  <a:lnTo>
                    <a:pt x="158" y="236"/>
                  </a:lnTo>
                  <a:lnTo>
                    <a:pt x="154" y="246"/>
                  </a:lnTo>
                  <a:lnTo>
                    <a:pt x="148" y="254"/>
                  </a:lnTo>
                  <a:lnTo>
                    <a:pt x="144" y="262"/>
                  </a:lnTo>
                  <a:lnTo>
                    <a:pt x="136" y="268"/>
                  </a:lnTo>
                  <a:lnTo>
                    <a:pt x="128" y="274"/>
                  </a:lnTo>
                  <a:lnTo>
                    <a:pt x="122" y="274"/>
                  </a:lnTo>
                  <a:lnTo>
                    <a:pt x="118" y="276"/>
                  </a:lnTo>
                  <a:lnTo>
                    <a:pt x="112" y="276"/>
                  </a:lnTo>
                  <a:lnTo>
                    <a:pt x="106" y="278"/>
                  </a:lnTo>
                  <a:lnTo>
                    <a:pt x="98" y="278"/>
                  </a:lnTo>
                  <a:lnTo>
                    <a:pt x="92" y="278"/>
                  </a:lnTo>
                  <a:lnTo>
                    <a:pt x="85" y="278"/>
                  </a:lnTo>
                  <a:lnTo>
                    <a:pt x="79" y="278"/>
                  </a:lnTo>
                  <a:lnTo>
                    <a:pt x="73" y="276"/>
                  </a:lnTo>
                  <a:lnTo>
                    <a:pt x="67" y="276"/>
                  </a:lnTo>
                  <a:lnTo>
                    <a:pt x="61" y="276"/>
                  </a:lnTo>
                  <a:lnTo>
                    <a:pt x="55" y="276"/>
                  </a:lnTo>
                  <a:lnTo>
                    <a:pt x="49" y="274"/>
                  </a:lnTo>
                  <a:lnTo>
                    <a:pt x="43" y="274"/>
                  </a:lnTo>
                  <a:lnTo>
                    <a:pt x="37" y="272"/>
                  </a:lnTo>
                  <a:lnTo>
                    <a:pt x="33" y="272"/>
                  </a:lnTo>
                  <a:lnTo>
                    <a:pt x="23" y="270"/>
                  </a:lnTo>
                  <a:lnTo>
                    <a:pt x="15" y="268"/>
                  </a:lnTo>
                  <a:lnTo>
                    <a:pt x="10" y="264"/>
                  </a:lnTo>
                  <a:lnTo>
                    <a:pt x="4" y="260"/>
                  </a:lnTo>
                  <a:lnTo>
                    <a:pt x="0" y="258"/>
                  </a:lnTo>
                  <a:lnTo>
                    <a:pt x="0" y="256"/>
                  </a:lnTo>
                  <a:lnTo>
                    <a:pt x="0" y="252"/>
                  </a:lnTo>
                  <a:lnTo>
                    <a:pt x="2" y="250"/>
                  </a:lnTo>
                  <a:lnTo>
                    <a:pt x="6" y="248"/>
                  </a:lnTo>
                  <a:lnTo>
                    <a:pt x="14" y="248"/>
                  </a:lnTo>
                  <a:lnTo>
                    <a:pt x="21" y="244"/>
                  </a:lnTo>
                  <a:lnTo>
                    <a:pt x="29" y="242"/>
                  </a:lnTo>
                  <a:lnTo>
                    <a:pt x="35" y="236"/>
                  </a:lnTo>
                  <a:lnTo>
                    <a:pt x="41" y="230"/>
                  </a:lnTo>
                  <a:lnTo>
                    <a:pt x="47" y="225"/>
                  </a:lnTo>
                  <a:lnTo>
                    <a:pt x="51" y="217"/>
                  </a:lnTo>
                  <a:lnTo>
                    <a:pt x="55" y="209"/>
                  </a:lnTo>
                  <a:lnTo>
                    <a:pt x="59" y="203"/>
                  </a:lnTo>
                  <a:lnTo>
                    <a:pt x="61" y="193"/>
                  </a:lnTo>
                  <a:lnTo>
                    <a:pt x="65" y="187"/>
                  </a:lnTo>
                  <a:lnTo>
                    <a:pt x="67" y="181"/>
                  </a:lnTo>
                  <a:lnTo>
                    <a:pt x="69" y="175"/>
                  </a:lnTo>
                  <a:lnTo>
                    <a:pt x="71" y="165"/>
                  </a:lnTo>
                  <a:lnTo>
                    <a:pt x="71" y="163"/>
                  </a:lnTo>
                  <a:lnTo>
                    <a:pt x="100" y="73"/>
                  </a:lnTo>
                  <a:lnTo>
                    <a:pt x="100" y="71"/>
                  </a:lnTo>
                  <a:lnTo>
                    <a:pt x="100" y="65"/>
                  </a:lnTo>
                  <a:lnTo>
                    <a:pt x="102" y="57"/>
                  </a:lnTo>
                  <a:lnTo>
                    <a:pt x="106" y="51"/>
                  </a:lnTo>
                  <a:lnTo>
                    <a:pt x="112" y="43"/>
                  </a:lnTo>
                  <a:lnTo>
                    <a:pt x="120" y="41"/>
                  </a:lnTo>
                  <a:lnTo>
                    <a:pt x="126" y="39"/>
                  </a:lnTo>
                  <a:lnTo>
                    <a:pt x="134" y="39"/>
                  </a:lnTo>
                  <a:lnTo>
                    <a:pt x="140" y="41"/>
                  </a:lnTo>
                  <a:lnTo>
                    <a:pt x="150" y="45"/>
                  </a:lnTo>
                  <a:lnTo>
                    <a:pt x="158" y="49"/>
                  </a:lnTo>
                  <a:lnTo>
                    <a:pt x="164" y="53"/>
                  </a:lnTo>
                  <a:lnTo>
                    <a:pt x="167" y="59"/>
                  </a:lnTo>
                  <a:lnTo>
                    <a:pt x="173" y="65"/>
                  </a:lnTo>
                  <a:lnTo>
                    <a:pt x="177" y="71"/>
                  </a:lnTo>
                  <a:lnTo>
                    <a:pt x="181" y="77"/>
                  </a:lnTo>
                  <a:lnTo>
                    <a:pt x="183" y="82"/>
                  </a:lnTo>
                  <a:lnTo>
                    <a:pt x="185" y="88"/>
                  </a:lnTo>
                  <a:lnTo>
                    <a:pt x="189" y="98"/>
                  </a:lnTo>
                  <a:lnTo>
                    <a:pt x="195" y="104"/>
                  </a:lnTo>
                  <a:lnTo>
                    <a:pt x="199" y="106"/>
                  </a:lnTo>
                  <a:lnTo>
                    <a:pt x="205" y="106"/>
                  </a:lnTo>
                  <a:lnTo>
                    <a:pt x="209" y="106"/>
                  </a:lnTo>
                  <a:lnTo>
                    <a:pt x="219" y="104"/>
                  </a:lnTo>
                  <a:lnTo>
                    <a:pt x="225" y="100"/>
                  </a:lnTo>
                  <a:lnTo>
                    <a:pt x="231" y="98"/>
                  </a:lnTo>
                  <a:lnTo>
                    <a:pt x="237" y="94"/>
                  </a:lnTo>
                  <a:lnTo>
                    <a:pt x="242" y="90"/>
                  </a:lnTo>
                  <a:lnTo>
                    <a:pt x="252" y="82"/>
                  </a:lnTo>
                  <a:lnTo>
                    <a:pt x="260" y="77"/>
                  </a:lnTo>
                  <a:lnTo>
                    <a:pt x="270" y="73"/>
                  </a:lnTo>
                  <a:lnTo>
                    <a:pt x="278" y="73"/>
                  </a:lnTo>
                  <a:lnTo>
                    <a:pt x="286" y="75"/>
                  </a:lnTo>
                  <a:lnTo>
                    <a:pt x="296" y="82"/>
                  </a:lnTo>
                  <a:lnTo>
                    <a:pt x="304" y="92"/>
                  </a:lnTo>
                  <a:lnTo>
                    <a:pt x="308" y="100"/>
                  </a:lnTo>
                  <a:lnTo>
                    <a:pt x="312" y="110"/>
                  </a:lnTo>
                  <a:lnTo>
                    <a:pt x="314" y="120"/>
                  </a:lnTo>
                  <a:lnTo>
                    <a:pt x="317" y="128"/>
                  </a:lnTo>
                  <a:lnTo>
                    <a:pt x="321" y="138"/>
                  </a:lnTo>
                  <a:lnTo>
                    <a:pt x="325" y="140"/>
                  </a:lnTo>
                  <a:lnTo>
                    <a:pt x="331" y="144"/>
                  </a:lnTo>
                  <a:lnTo>
                    <a:pt x="335" y="148"/>
                  </a:lnTo>
                  <a:lnTo>
                    <a:pt x="343" y="152"/>
                  </a:lnTo>
                  <a:lnTo>
                    <a:pt x="351" y="154"/>
                  </a:lnTo>
                  <a:lnTo>
                    <a:pt x="361" y="154"/>
                  </a:lnTo>
                  <a:lnTo>
                    <a:pt x="369" y="152"/>
                  </a:lnTo>
                  <a:lnTo>
                    <a:pt x="381" y="150"/>
                  </a:lnTo>
                  <a:lnTo>
                    <a:pt x="391" y="144"/>
                  </a:lnTo>
                  <a:lnTo>
                    <a:pt x="402" y="140"/>
                  </a:lnTo>
                  <a:lnTo>
                    <a:pt x="408" y="136"/>
                  </a:lnTo>
                  <a:lnTo>
                    <a:pt x="414" y="132"/>
                  </a:lnTo>
                  <a:lnTo>
                    <a:pt x="420" y="128"/>
                  </a:lnTo>
                  <a:lnTo>
                    <a:pt x="426" y="126"/>
                  </a:lnTo>
                  <a:lnTo>
                    <a:pt x="434" y="118"/>
                  </a:lnTo>
                  <a:lnTo>
                    <a:pt x="446" y="110"/>
                  </a:lnTo>
                  <a:lnTo>
                    <a:pt x="454" y="102"/>
                  </a:lnTo>
                  <a:lnTo>
                    <a:pt x="464" y="96"/>
                  </a:lnTo>
                  <a:lnTo>
                    <a:pt x="469" y="90"/>
                  </a:lnTo>
                  <a:lnTo>
                    <a:pt x="473" y="86"/>
                  </a:lnTo>
                  <a:lnTo>
                    <a:pt x="477" y="84"/>
                  </a:lnTo>
                  <a:lnTo>
                    <a:pt x="479" y="84"/>
                  </a:lnTo>
                  <a:lnTo>
                    <a:pt x="525" y="11"/>
                  </a:lnTo>
                  <a:close/>
                </a:path>
              </a:pathLst>
            </a:custGeom>
            <a:solidFill>
              <a:srgbClr val="E6E6B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7" name="Google Shape;1277;p116"/>
            <p:cNvSpPr/>
            <p:nvPr/>
          </p:nvSpPr>
          <p:spPr>
            <a:xfrm>
              <a:off x="3091712" y="3248738"/>
              <a:ext cx="1006475" cy="1443984"/>
            </a:xfrm>
            <a:custGeom>
              <a:rect b="b" l="l" r="r" t="t"/>
              <a:pathLst>
                <a:path extrusionOk="0" h="703" w="490">
                  <a:moveTo>
                    <a:pt x="24" y="166"/>
                  </a:moveTo>
                  <a:lnTo>
                    <a:pt x="22" y="170"/>
                  </a:lnTo>
                  <a:lnTo>
                    <a:pt x="22" y="174"/>
                  </a:lnTo>
                  <a:lnTo>
                    <a:pt x="20" y="182"/>
                  </a:lnTo>
                  <a:lnTo>
                    <a:pt x="20" y="194"/>
                  </a:lnTo>
                  <a:lnTo>
                    <a:pt x="22" y="204"/>
                  </a:lnTo>
                  <a:lnTo>
                    <a:pt x="26" y="213"/>
                  </a:lnTo>
                  <a:lnTo>
                    <a:pt x="30" y="217"/>
                  </a:lnTo>
                  <a:lnTo>
                    <a:pt x="34" y="221"/>
                  </a:lnTo>
                  <a:lnTo>
                    <a:pt x="40" y="225"/>
                  </a:lnTo>
                  <a:lnTo>
                    <a:pt x="46" y="227"/>
                  </a:lnTo>
                  <a:lnTo>
                    <a:pt x="52" y="229"/>
                  </a:lnTo>
                  <a:lnTo>
                    <a:pt x="57" y="233"/>
                  </a:lnTo>
                  <a:lnTo>
                    <a:pt x="63" y="237"/>
                  </a:lnTo>
                  <a:lnTo>
                    <a:pt x="67" y="245"/>
                  </a:lnTo>
                  <a:lnTo>
                    <a:pt x="69" y="251"/>
                  </a:lnTo>
                  <a:lnTo>
                    <a:pt x="73" y="259"/>
                  </a:lnTo>
                  <a:lnTo>
                    <a:pt x="73" y="267"/>
                  </a:lnTo>
                  <a:lnTo>
                    <a:pt x="75" y="277"/>
                  </a:lnTo>
                  <a:lnTo>
                    <a:pt x="75" y="283"/>
                  </a:lnTo>
                  <a:lnTo>
                    <a:pt x="73" y="290"/>
                  </a:lnTo>
                  <a:lnTo>
                    <a:pt x="71" y="298"/>
                  </a:lnTo>
                  <a:lnTo>
                    <a:pt x="69" y="306"/>
                  </a:lnTo>
                  <a:lnTo>
                    <a:pt x="65" y="312"/>
                  </a:lnTo>
                  <a:lnTo>
                    <a:pt x="61" y="318"/>
                  </a:lnTo>
                  <a:lnTo>
                    <a:pt x="56" y="320"/>
                  </a:lnTo>
                  <a:lnTo>
                    <a:pt x="50" y="324"/>
                  </a:lnTo>
                  <a:lnTo>
                    <a:pt x="42" y="324"/>
                  </a:lnTo>
                  <a:lnTo>
                    <a:pt x="34" y="328"/>
                  </a:lnTo>
                  <a:lnTo>
                    <a:pt x="26" y="330"/>
                  </a:lnTo>
                  <a:lnTo>
                    <a:pt x="20" y="336"/>
                  </a:lnTo>
                  <a:lnTo>
                    <a:pt x="14" y="340"/>
                  </a:lnTo>
                  <a:lnTo>
                    <a:pt x="8" y="346"/>
                  </a:lnTo>
                  <a:lnTo>
                    <a:pt x="4" y="352"/>
                  </a:lnTo>
                  <a:lnTo>
                    <a:pt x="2" y="358"/>
                  </a:lnTo>
                  <a:lnTo>
                    <a:pt x="0" y="363"/>
                  </a:lnTo>
                  <a:lnTo>
                    <a:pt x="0" y="367"/>
                  </a:lnTo>
                  <a:lnTo>
                    <a:pt x="2" y="373"/>
                  </a:lnTo>
                  <a:lnTo>
                    <a:pt x="6" y="379"/>
                  </a:lnTo>
                  <a:lnTo>
                    <a:pt x="10" y="383"/>
                  </a:lnTo>
                  <a:lnTo>
                    <a:pt x="20" y="387"/>
                  </a:lnTo>
                  <a:lnTo>
                    <a:pt x="24" y="387"/>
                  </a:lnTo>
                  <a:lnTo>
                    <a:pt x="30" y="389"/>
                  </a:lnTo>
                  <a:lnTo>
                    <a:pt x="36" y="389"/>
                  </a:lnTo>
                  <a:lnTo>
                    <a:pt x="44" y="391"/>
                  </a:lnTo>
                  <a:lnTo>
                    <a:pt x="50" y="391"/>
                  </a:lnTo>
                  <a:lnTo>
                    <a:pt x="57" y="391"/>
                  </a:lnTo>
                  <a:lnTo>
                    <a:pt x="63" y="389"/>
                  </a:lnTo>
                  <a:lnTo>
                    <a:pt x="69" y="389"/>
                  </a:lnTo>
                  <a:lnTo>
                    <a:pt x="73" y="387"/>
                  </a:lnTo>
                  <a:lnTo>
                    <a:pt x="81" y="387"/>
                  </a:lnTo>
                  <a:lnTo>
                    <a:pt x="85" y="385"/>
                  </a:lnTo>
                  <a:lnTo>
                    <a:pt x="91" y="385"/>
                  </a:lnTo>
                  <a:lnTo>
                    <a:pt x="101" y="379"/>
                  </a:lnTo>
                  <a:lnTo>
                    <a:pt x="111" y="375"/>
                  </a:lnTo>
                  <a:lnTo>
                    <a:pt x="119" y="369"/>
                  </a:lnTo>
                  <a:lnTo>
                    <a:pt x="129" y="365"/>
                  </a:lnTo>
                  <a:lnTo>
                    <a:pt x="134" y="358"/>
                  </a:lnTo>
                  <a:lnTo>
                    <a:pt x="142" y="354"/>
                  </a:lnTo>
                  <a:lnTo>
                    <a:pt x="148" y="348"/>
                  </a:lnTo>
                  <a:lnTo>
                    <a:pt x="156" y="344"/>
                  </a:lnTo>
                  <a:lnTo>
                    <a:pt x="162" y="340"/>
                  </a:lnTo>
                  <a:lnTo>
                    <a:pt x="170" y="338"/>
                  </a:lnTo>
                  <a:lnTo>
                    <a:pt x="176" y="336"/>
                  </a:lnTo>
                  <a:lnTo>
                    <a:pt x="182" y="336"/>
                  </a:lnTo>
                  <a:lnTo>
                    <a:pt x="188" y="340"/>
                  </a:lnTo>
                  <a:lnTo>
                    <a:pt x="194" y="344"/>
                  </a:lnTo>
                  <a:lnTo>
                    <a:pt x="196" y="350"/>
                  </a:lnTo>
                  <a:lnTo>
                    <a:pt x="200" y="360"/>
                  </a:lnTo>
                  <a:lnTo>
                    <a:pt x="202" y="365"/>
                  </a:lnTo>
                  <a:lnTo>
                    <a:pt x="202" y="371"/>
                  </a:lnTo>
                  <a:lnTo>
                    <a:pt x="204" y="377"/>
                  </a:lnTo>
                  <a:lnTo>
                    <a:pt x="204" y="383"/>
                  </a:lnTo>
                  <a:lnTo>
                    <a:pt x="204" y="389"/>
                  </a:lnTo>
                  <a:lnTo>
                    <a:pt x="204" y="395"/>
                  </a:lnTo>
                  <a:lnTo>
                    <a:pt x="204" y="401"/>
                  </a:lnTo>
                  <a:lnTo>
                    <a:pt x="206" y="409"/>
                  </a:lnTo>
                  <a:lnTo>
                    <a:pt x="204" y="415"/>
                  </a:lnTo>
                  <a:lnTo>
                    <a:pt x="204" y="421"/>
                  </a:lnTo>
                  <a:lnTo>
                    <a:pt x="204" y="429"/>
                  </a:lnTo>
                  <a:lnTo>
                    <a:pt x="204" y="435"/>
                  </a:lnTo>
                  <a:lnTo>
                    <a:pt x="202" y="438"/>
                  </a:lnTo>
                  <a:lnTo>
                    <a:pt x="202" y="444"/>
                  </a:lnTo>
                  <a:lnTo>
                    <a:pt x="202" y="450"/>
                  </a:lnTo>
                  <a:lnTo>
                    <a:pt x="202" y="456"/>
                  </a:lnTo>
                  <a:lnTo>
                    <a:pt x="202" y="464"/>
                  </a:lnTo>
                  <a:lnTo>
                    <a:pt x="200" y="472"/>
                  </a:lnTo>
                  <a:lnTo>
                    <a:pt x="200" y="476"/>
                  </a:lnTo>
                  <a:lnTo>
                    <a:pt x="200" y="478"/>
                  </a:lnTo>
                  <a:lnTo>
                    <a:pt x="251" y="551"/>
                  </a:lnTo>
                  <a:lnTo>
                    <a:pt x="251" y="553"/>
                  </a:lnTo>
                  <a:lnTo>
                    <a:pt x="257" y="557"/>
                  </a:lnTo>
                  <a:lnTo>
                    <a:pt x="263" y="561"/>
                  </a:lnTo>
                  <a:lnTo>
                    <a:pt x="271" y="565"/>
                  </a:lnTo>
                  <a:lnTo>
                    <a:pt x="281" y="563"/>
                  </a:lnTo>
                  <a:lnTo>
                    <a:pt x="290" y="557"/>
                  </a:lnTo>
                  <a:lnTo>
                    <a:pt x="294" y="549"/>
                  </a:lnTo>
                  <a:lnTo>
                    <a:pt x="300" y="543"/>
                  </a:lnTo>
                  <a:lnTo>
                    <a:pt x="302" y="537"/>
                  </a:lnTo>
                  <a:lnTo>
                    <a:pt x="306" y="533"/>
                  </a:lnTo>
                  <a:lnTo>
                    <a:pt x="308" y="525"/>
                  </a:lnTo>
                  <a:lnTo>
                    <a:pt x="310" y="519"/>
                  </a:lnTo>
                  <a:lnTo>
                    <a:pt x="312" y="512"/>
                  </a:lnTo>
                  <a:lnTo>
                    <a:pt x="314" y="504"/>
                  </a:lnTo>
                  <a:lnTo>
                    <a:pt x="316" y="498"/>
                  </a:lnTo>
                  <a:lnTo>
                    <a:pt x="318" y="492"/>
                  </a:lnTo>
                  <a:lnTo>
                    <a:pt x="320" y="486"/>
                  </a:lnTo>
                  <a:lnTo>
                    <a:pt x="322" y="480"/>
                  </a:lnTo>
                  <a:lnTo>
                    <a:pt x="324" y="474"/>
                  </a:lnTo>
                  <a:lnTo>
                    <a:pt x="328" y="470"/>
                  </a:lnTo>
                  <a:lnTo>
                    <a:pt x="330" y="460"/>
                  </a:lnTo>
                  <a:lnTo>
                    <a:pt x="334" y="452"/>
                  </a:lnTo>
                  <a:lnTo>
                    <a:pt x="338" y="446"/>
                  </a:lnTo>
                  <a:lnTo>
                    <a:pt x="344" y="440"/>
                  </a:lnTo>
                  <a:lnTo>
                    <a:pt x="352" y="433"/>
                  </a:lnTo>
                  <a:lnTo>
                    <a:pt x="361" y="431"/>
                  </a:lnTo>
                  <a:lnTo>
                    <a:pt x="367" y="431"/>
                  </a:lnTo>
                  <a:lnTo>
                    <a:pt x="371" y="435"/>
                  </a:lnTo>
                  <a:lnTo>
                    <a:pt x="377" y="437"/>
                  </a:lnTo>
                  <a:lnTo>
                    <a:pt x="385" y="444"/>
                  </a:lnTo>
                  <a:lnTo>
                    <a:pt x="387" y="448"/>
                  </a:lnTo>
                  <a:lnTo>
                    <a:pt x="389" y="452"/>
                  </a:lnTo>
                  <a:lnTo>
                    <a:pt x="391" y="456"/>
                  </a:lnTo>
                  <a:lnTo>
                    <a:pt x="393" y="462"/>
                  </a:lnTo>
                  <a:lnTo>
                    <a:pt x="395" y="470"/>
                  </a:lnTo>
                  <a:lnTo>
                    <a:pt x="397" y="476"/>
                  </a:lnTo>
                  <a:lnTo>
                    <a:pt x="399" y="484"/>
                  </a:lnTo>
                  <a:lnTo>
                    <a:pt x="401" y="494"/>
                  </a:lnTo>
                  <a:lnTo>
                    <a:pt x="401" y="502"/>
                  </a:lnTo>
                  <a:lnTo>
                    <a:pt x="403" y="512"/>
                  </a:lnTo>
                  <a:lnTo>
                    <a:pt x="403" y="519"/>
                  </a:lnTo>
                  <a:lnTo>
                    <a:pt x="405" y="529"/>
                  </a:lnTo>
                  <a:lnTo>
                    <a:pt x="407" y="539"/>
                  </a:lnTo>
                  <a:lnTo>
                    <a:pt x="407" y="549"/>
                  </a:lnTo>
                  <a:lnTo>
                    <a:pt x="409" y="559"/>
                  </a:lnTo>
                  <a:lnTo>
                    <a:pt x="409" y="569"/>
                  </a:lnTo>
                  <a:lnTo>
                    <a:pt x="409" y="579"/>
                  </a:lnTo>
                  <a:lnTo>
                    <a:pt x="409" y="588"/>
                  </a:lnTo>
                  <a:lnTo>
                    <a:pt x="409" y="598"/>
                  </a:lnTo>
                  <a:lnTo>
                    <a:pt x="411" y="606"/>
                  </a:lnTo>
                  <a:lnTo>
                    <a:pt x="411" y="614"/>
                  </a:lnTo>
                  <a:lnTo>
                    <a:pt x="411" y="624"/>
                  </a:lnTo>
                  <a:lnTo>
                    <a:pt x="411" y="630"/>
                  </a:lnTo>
                  <a:lnTo>
                    <a:pt x="411" y="640"/>
                  </a:lnTo>
                  <a:lnTo>
                    <a:pt x="411" y="646"/>
                  </a:lnTo>
                  <a:lnTo>
                    <a:pt x="411" y="652"/>
                  </a:lnTo>
                  <a:lnTo>
                    <a:pt x="411" y="656"/>
                  </a:lnTo>
                  <a:lnTo>
                    <a:pt x="411" y="660"/>
                  </a:lnTo>
                  <a:lnTo>
                    <a:pt x="411" y="667"/>
                  </a:lnTo>
                  <a:lnTo>
                    <a:pt x="413" y="669"/>
                  </a:lnTo>
                  <a:lnTo>
                    <a:pt x="411" y="671"/>
                  </a:lnTo>
                  <a:lnTo>
                    <a:pt x="411" y="677"/>
                  </a:lnTo>
                  <a:lnTo>
                    <a:pt x="409" y="685"/>
                  </a:lnTo>
                  <a:lnTo>
                    <a:pt x="409" y="693"/>
                  </a:lnTo>
                  <a:lnTo>
                    <a:pt x="411" y="699"/>
                  </a:lnTo>
                  <a:lnTo>
                    <a:pt x="417" y="703"/>
                  </a:lnTo>
                  <a:lnTo>
                    <a:pt x="421" y="703"/>
                  </a:lnTo>
                  <a:lnTo>
                    <a:pt x="427" y="703"/>
                  </a:lnTo>
                  <a:lnTo>
                    <a:pt x="434" y="701"/>
                  </a:lnTo>
                  <a:lnTo>
                    <a:pt x="442" y="699"/>
                  </a:lnTo>
                  <a:lnTo>
                    <a:pt x="450" y="693"/>
                  </a:lnTo>
                  <a:lnTo>
                    <a:pt x="458" y="687"/>
                  </a:lnTo>
                  <a:lnTo>
                    <a:pt x="464" y="681"/>
                  </a:lnTo>
                  <a:lnTo>
                    <a:pt x="470" y="671"/>
                  </a:lnTo>
                  <a:lnTo>
                    <a:pt x="476" y="662"/>
                  </a:lnTo>
                  <a:lnTo>
                    <a:pt x="480" y="652"/>
                  </a:lnTo>
                  <a:lnTo>
                    <a:pt x="482" y="646"/>
                  </a:lnTo>
                  <a:lnTo>
                    <a:pt x="484" y="642"/>
                  </a:lnTo>
                  <a:lnTo>
                    <a:pt x="486" y="634"/>
                  </a:lnTo>
                  <a:lnTo>
                    <a:pt x="488" y="630"/>
                  </a:lnTo>
                  <a:lnTo>
                    <a:pt x="488" y="622"/>
                  </a:lnTo>
                  <a:lnTo>
                    <a:pt x="488" y="616"/>
                  </a:lnTo>
                  <a:lnTo>
                    <a:pt x="488" y="608"/>
                  </a:lnTo>
                  <a:lnTo>
                    <a:pt x="490" y="602"/>
                  </a:lnTo>
                  <a:lnTo>
                    <a:pt x="490" y="592"/>
                  </a:lnTo>
                  <a:lnTo>
                    <a:pt x="490" y="587"/>
                  </a:lnTo>
                  <a:lnTo>
                    <a:pt x="490" y="579"/>
                  </a:lnTo>
                  <a:lnTo>
                    <a:pt x="490" y="571"/>
                  </a:lnTo>
                  <a:lnTo>
                    <a:pt x="488" y="563"/>
                  </a:lnTo>
                  <a:lnTo>
                    <a:pt x="486" y="555"/>
                  </a:lnTo>
                  <a:lnTo>
                    <a:pt x="486" y="545"/>
                  </a:lnTo>
                  <a:lnTo>
                    <a:pt x="484" y="537"/>
                  </a:lnTo>
                  <a:lnTo>
                    <a:pt x="482" y="527"/>
                  </a:lnTo>
                  <a:lnTo>
                    <a:pt x="480" y="519"/>
                  </a:lnTo>
                  <a:lnTo>
                    <a:pt x="478" y="510"/>
                  </a:lnTo>
                  <a:lnTo>
                    <a:pt x="476" y="502"/>
                  </a:lnTo>
                  <a:lnTo>
                    <a:pt x="474" y="492"/>
                  </a:lnTo>
                  <a:lnTo>
                    <a:pt x="470" y="482"/>
                  </a:lnTo>
                  <a:lnTo>
                    <a:pt x="466" y="472"/>
                  </a:lnTo>
                  <a:lnTo>
                    <a:pt x="464" y="464"/>
                  </a:lnTo>
                  <a:lnTo>
                    <a:pt x="460" y="458"/>
                  </a:lnTo>
                  <a:lnTo>
                    <a:pt x="458" y="450"/>
                  </a:lnTo>
                  <a:lnTo>
                    <a:pt x="454" y="444"/>
                  </a:lnTo>
                  <a:lnTo>
                    <a:pt x="452" y="438"/>
                  </a:lnTo>
                  <a:lnTo>
                    <a:pt x="448" y="433"/>
                  </a:lnTo>
                  <a:lnTo>
                    <a:pt x="444" y="429"/>
                  </a:lnTo>
                  <a:lnTo>
                    <a:pt x="442" y="423"/>
                  </a:lnTo>
                  <a:lnTo>
                    <a:pt x="438" y="419"/>
                  </a:lnTo>
                  <a:lnTo>
                    <a:pt x="433" y="411"/>
                  </a:lnTo>
                  <a:lnTo>
                    <a:pt x="425" y="405"/>
                  </a:lnTo>
                  <a:lnTo>
                    <a:pt x="417" y="397"/>
                  </a:lnTo>
                  <a:lnTo>
                    <a:pt x="409" y="391"/>
                  </a:lnTo>
                  <a:lnTo>
                    <a:pt x="399" y="385"/>
                  </a:lnTo>
                  <a:lnTo>
                    <a:pt x="391" y="379"/>
                  </a:lnTo>
                  <a:lnTo>
                    <a:pt x="379" y="371"/>
                  </a:lnTo>
                  <a:lnTo>
                    <a:pt x="369" y="365"/>
                  </a:lnTo>
                  <a:lnTo>
                    <a:pt x="363" y="362"/>
                  </a:lnTo>
                  <a:lnTo>
                    <a:pt x="358" y="358"/>
                  </a:lnTo>
                  <a:lnTo>
                    <a:pt x="352" y="356"/>
                  </a:lnTo>
                  <a:lnTo>
                    <a:pt x="348" y="352"/>
                  </a:lnTo>
                  <a:lnTo>
                    <a:pt x="340" y="348"/>
                  </a:lnTo>
                  <a:lnTo>
                    <a:pt x="334" y="344"/>
                  </a:lnTo>
                  <a:lnTo>
                    <a:pt x="328" y="342"/>
                  </a:lnTo>
                  <a:lnTo>
                    <a:pt x="322" y="340"/>
                  </a:lnTo>
                  <a:lnTo>
                    <a:pt x="310" y="336"/>
                  </a:lnTo>
                  <a:lnTo>
                    <a:pt x="302" y="336"/>
                  </a:lnTo>
                  <a:lnTo>
                    <a:pt x="290" y="336"/>
                  </a:lnTo>
                  <a:lnTo>
                    <a:pt x="283" y="338"/>
                  </a:lnTo>
                  <a:lnTo>
                    <a:pt x="273" y="340"/>
                  </a:lnTo>
                  <a:lnTo>
                    <a:pt x="267" y="344"/>
                  </a:lnTo>
                  <a:lnTo>
                    <a:pt x="261" y="346"/>
                  </a:lnTo>
                  <a:lnTo>
                    <a:pt x="255" y="348"/>
                  </a:lnTo>
                  <a:lnTo>
                    <a:pt x="247" y="348"/>
                  </a:lnTo>
                  <a:lnTo>
                    <a:pt x="243" y="348"/>
                  </a:lnTo>
                  <a:lnTo>
                    <a:pt x="239" y="346"/>
                  </a:lnTo>
                  <a:lnTo>
                    <a:pt x="235" y="344"/>
                  </a:lnTo>
                  <a:lnTo>
                    <a:pt x="231" y="336"/>
                  </a:lnTo>
                  <a:lnTo>
                    <a:pt x="227" y="330"/>
                  </a:lnTo>
                  <a:lnTo>
                    <a:pt x="223" y="318"/>
                  </a:lnTo>
                  <a:lnTo>
                    <a:pt x="217" y="308"/>
                  </a:lnTo>
                  <a:lnTo>
                    <a:pt x="209" y="300"/>
                  </a:lnTo>
                  <a:lnTo>
                    <a:pt x="202" y="292"/>
                  </a:lnTo>
                  <a:lnTo>
                    <a:pt x="192" y="285"/>
                  </a:lnTo>
                  <a:lnTo>
                    <a:pt x="182" y="277"/>
                  </a:lnTo>
                  <a:lnTo>
                    <a:pt x="172" y="271"/>
                  </a:lnTo>
                  <a:lnTo>
                    <a:pt x="162" y="265"/>
                  </a:lnTo>
                  <a:lnTo>
                    <a:pt x="154" y="259"/>
                  </a:lnTo>
                  <a:lnTo>
                    <a:pt x="146" y="253"/>
                  </a:lnTo>
                  <a:lnTo>
                    <a:pt x="138" y="247"/>
                  </a:lnTo>
                  <a:lnTo>
                    <a:pt x="134" y="243"/>
                  </a:lnTo>
                  <a:lnTo>
                    <a:pt x="132" y="239"/>
                  </a:lnTo>
                  <a:lnTo>
                    <a:pt x="132" y="235"/>
                  </a:lnTo>
                  <a:lnTo>
                    <a:pt x="134" y="231"/>
                  </a:lnTo>
                  <a:lnTo>
                    <a:pt x="140" y="229"/>
                  </a:lnTo>
                  <a:lnTo>
                    <a:pt x="148" y="225"/>
                  </a:lnTo>
                  <a:lnTo>
                    <a:pt x="154" y="221"/>
                  </a:lnTo>
                  <a:lnTo>
                    <a:pt x="158" y="215"/>
                  </a:lnTo>
                  <a:lnTo>
                    <a:pt x="162" y="212"/>
                  </a:lnTo>
                  <a:lnTo>
                    <a:pt x="166" y="204"/>
                  </a:lnTo>
                  <a:lnTo>
                    <a:pt x="170" y="198"/>
                  </a:lnTo>
                  <a:lnTo>
                    <a:pt x="172" y="190"/>
                  </a:lnTo>
                  <a:lnTo>
                    <a:pt x="176" y="184"/>
                  </a:lnTo>
                  <a:lnTo>
                    <a:pt x="180" y="176"/>
                  </a:lnTo>
                  <a:lnTo>
                    <a:pt x="182" y="166"/>
                  </a:lnTo>
                  <a:lnTo>
                    <a:pt x="186" y="158"/>
                  </a:lnTo>
                  <a:lnTo>
                    <a:pt x="190" y="150"/>
                  </a:lnTo>
                  <a:lnTo>
                    <a:pt x="194" y="142"/>
                  </a:lnTo>
                  <a:lnTo>
                    <a:pt x="200" y="135"/>
                  </a:lnTo>
                  <a:lnTo>
                    <a:pt x="206" y="127"/>
                  </a:lnTo>
                  <a:lnTo>
                    <a:pt x="215" y="119"/>
                  </a:lnTo>
                  <a:lnTo>
                    <a:pt x="221" y="111"/>
                  </a:lnTo>
                  <a:lnTo>
                    <a:pt x="233" y="105"/>
                  </a:lnTo>
                  <a:lnTo>
                    <a:pt x="241" y="101"/>
                  </a:lnTo>
                  <a:lnTo>
                    <a:pt x="253" y="99"/>
                  </a:lnTo>
                  <a:lnTo>
                    <a:pt x="263" y="97"/>
                  </a:lnTo>
                  <a:lnTo>
                    <a:pt x="275" y="97"/>
                  </a:lnTo>
                  <a:lnTo>
                    <a:pt x="281" y="97"/>
                  </a:lnTo>
                  <a:lnTo>
                    <a:pt x="286" y="97"/>
                  </a:lnTo>
                  <a:lnTo>
                    <a:pt x="290" y="99"/>
                  </a:lnTo>
                  <a:lnTo>
                    <a:pt x="298" y="99"/>
                  </a:lnTo>
                  <a:lnTo>
                    <a:pt x="306" y="99"/>
                  </a:lnTo>
                  <a:lnTo>
                    <a:pt x="316" y="101"/>
                  </a:lnTo>
                  <a:lnTo>
                    <a:pt x="326" y="101"/>
                  </a:lnTo>
                  <a:lnTo>
                    <a:pt x="332" y="103"/>
                  </a:lnTo>
                  <a:lnTo>
                    <a:pt x="338" y="101"/>
                  </a:lnTo>
                  <a:lnTo>
                    <a:pt x="342" y="99"/>
                  </a:lnTo>
                  <a:lnTo>
                    <a:pt x="344" y="95"/>
                  </a:lnTo>
                  <a:lnTo>
                    <a:pt x="346" y="91"/>
                  </a:lnTo>
                  <a:lnTo>
                    <a:pt x="342" y="83"/>
                  </a:lnTo>
                  <a:lnTo>
                    <a:pt x="338" y="79"/>
                  </a:lnTo>
                  <a:lnTo>
                    <a:pt x="334" y="75"/>
                  </a:lnTo>
                  <a:lnTo>
                    <a:pt x="330" y="75"/>
                  </a:lnTo>
                  <a:lnTo>
                    <a:pt x="324" y="73"/>
                  </a:lnTo>
                  <a:lnTo>
                    <a:pt x="318" y="73"/>
                  </a:lnTo>
                  <a:lnTo>
                    <a:pt x="312" y="73"/>
                  </a:lnTo>
                  <a:lnTo>
                    <a:pt x="306" y="75"/>
                  </a:lnTo>
                  <a:lnTo>
                    <a:pt x="298" y="75"/>
                  </a:lnTo>
                  <a:lnTo>
                    <a:pt x="288" y="77"/>
                  </a:lnTo>
                  <a:lnTo>
                    <a:pt x="281" y="77"/>
                  </a:lnTo>
                  <a:lnTo>
                    <a:pt x="273" y="77"/>
                  </a:lnTo>
                  <a:lnTo>
                    <a:pt x="265" y="73"/>
                  </a:lnTo>
                  <a:lnTo>
                    <a:pt x="257" y="71"/>
                  </a:lnTo>
                  <a:lnTo>
                    <a:pt x="247" y="67"/>
                  </a:lnTo>
                  <a:lnTo>
                    <a:pt x="239" y="61"/>
                  </a:lnTo>
                  <a:lnTo>
                    <a:pt x="231" y="54"/>
                  </a:lnTo>
                  <a:lnTo>
                    <a:pt x="221" y="46"/>
                  </a:lnTo>
                  <a:lnTo>
                    <a:pt x="211" y="40"/>
                  </a:lnTo>
                  <a:lnTo>
                    <a:pt x="204" y="34"/>
                  </a:lnTo>
                  <a:lnTo>
                    <a:pt x="194" y="28"/>
                  </a:lnTo>
                  <a:lnTo>
                    <a:pt x="184" y="22"/>
                  </a:lnTo>
                  <a:lnTo>
                    <a:pt x="176" y="18"/>
                  </a:lnTo>
                  <a:lnTo>
                    <a:pt x="168" y="14"/>
                  </a:lnTo>
                  <a:lnTo>
                    <a:pt x="158" y="8"/>
                  </a:lnTo>
                  <a:lnTo>
                    <a:pt x="148" y="6"/>
                  </a:lnTo>
                  <a:lnTo>
                    <a:pt x="138" y="2"/>
                  </a:lnTo>
                  <a:lnTo>
                    <a:pt x="131" y="2"/>
                  </a:lnTo>
                  <a:lnTo>
                    <a:pt x="123" y="0"/>
                  </a:lnTo>
                  <a:lnTo>
                    <a:pt x="115" y="0"/>
                  </a:lnTo>
                  <a:lnTo>
                    <a:pt x="109" y="0"/>
                  </a:lnTo>
                  <a:lnTo>
                    <a:pt x="103" y="2"/>
                  </a:lnTo>
                  <a:lnTo>
                    <a:pt x="95" y="4"/>
                  </a:lnTo>
                  <a:lnTo>
                    <a:pt x="89" y="6"/>
                  </a:lnTo>
                  <a:lnTo>
                    <a:pt x="85" y="12"/>
                  </a:lnTo>
                  <a:lnTo>
                    <a:pt x="83" y="20"/>
                  </a:lnTo>
                  <a:lnTo>
                    <a:pt x="79" y="26"/>
                  </a:lnTo>
                  <a:lnTo>
                    <a:pt x="79" y="32"/>
                  </a:lnTo>
                  <a:lnTo>
                    <a:pt x="75" y="42"/>
                  </a:lnTo>
                  <a:lnTo>
                    <a:pt x="75" y="50"/>
                  </a:lnTo>
                  <a:lnTo>
                    <a:pt x="75" y="58"/>
                  </a:lnTo>
                  <a:lnTo>
                    <a:pt x="75" y="65"/>
                  </a:lnTo>
                  <a:lnTo>
                    <a:pt x="75" y="71"/>
                  </a:lnTo>
                  <a:lnTo>
                    <a:pt x="75" y="79"/>
                  </a:lnTo>
                  <a:lnTo>
                    <a:pt x="75" y="85"/>
                  </a:lnTo>
                  <a:lnTo>
                    <a:pt x="75" y="89"/>
                  </a:lnTo>
                  <a:lnTo>
                    <a:pt x="75" y="91"/>
                  </a:lnTo>
                  <a:lnTo>
                    <a:pt x="77" y="93"/>
                  </a:lnTo>
                  <a:lnTo>
                    <a:pt x="24" y="166"/>
                  </a:lnTo>
                  <a:close/>
                </a:path>
              </a:pathLst>
            </a:custGeom>
            <a:solidFill>
              <a:srgbClr val="E6E6B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8" name="Google Shape;1278;p116"/>
            <p:cNvSpPr/>
            <p:nvPr/>
          </p:nvSpPr>
          <p:spPr>
            <a:xfrm>
              <a:off x="2508368" y="2786581"/>
              <a:ext cx="3426122" cy="2185489"/>
            </a:xfrm>
            <a:custGeom>
              <a:rect b="b" l="l" r="r" t="t"/>
              <a:pathLst>
                <a:path extrusionOk="0" h="1064" w="1668">
                  <a:moveTo>
                    <a:pt x="829" y="1042"/>
                  </a:moveTo>
                  <a:lnTo>
                    <a:pt x="821" y="1042"/>
                  </a:lnTo>
                  <a:lnTo>
                    <a:pt x="815" y="1044"/>
                  </a:lnTo>
                  <a:lnTo>
                    <a:pt x="811" y="1046"/>
                  </a:lnTo>
                  <a:lnTo>
                    <a:pt x="805" y="1048"/>
                  </a:lnTo>
                  <a:lnTo>
                    <a:pt x="794" y="1050"/>
                  </a:lnTo>
                  <a:lnTo>
                    <a:pt x="786" y="1054"/>
                  </a:lnTo>
                  <a:lnTo>
                    <a:pt x="774" y="1058"/>
                  </a:lnTo>
                  <a:lnTo>
                    <a:pt x="764" y="1060"/>
                  </a:lnTo>
                  <a:lnTo>
                    <a:pt x="754" y="1062"/>
                  </a:lnTo>
                  <a:lnTo>
                    <a:pt x="744" y="1064"/>
                  </a:lnTo>
                  <a:lnTo>
                    <a:pt x="738" y="1062"/>
                  </a:lnTo>
                  <a:lnTo>
                    <a:pt x="732" y="1062"/>
                  </a:lnTo>
                  <a:lnTo>
                    <a:pt x="726" y="1062"/>
                  </a:lnTo>
                  <a:lnTo>
                    <a:pt x="722" y="1062"/>
                  </a:lnTo>
                  <a:lnTo>
                    <a:pt x="717" y="1060"/>
                  </a:lnTo>
                  <a:lnTo>
                    <a:pt x="709" y="1060"/>
                  </a:lnTo>
                  <a:lnTo>
                    <a:pt x="703" y="1058"/>
                  </a:lnTo>
                  <a:lnTo>
                    <a:pt x="697" y="1058"/>
                  </a:lnTo>
                  <a:lnTo>
                    <a:pt x="691" y="1054"/>
                  </a:lnTo>
                  <a:lnTo>
                    <a:pt x="683" y="1052"/>
                  </a:lnTo>
                  <a:lnTo>
                    <a:pt x="675" y="1048"/>
                  </a:lnTo>
                  <a:lnTo>
                    <a:pt x="669" y="1046"/>
                  </a:lnTo>
                  <a:lnTo>
                    <a:pt x="659" y="1042"/>
                  </a:lnTo>
                  <a:lnTo>
                    <a:pt x="653" y="1040"/>
                  </a:lnTo>
                  <a:lnTo>
                    <a:pt x="643" y="1037"/>
                  </a:lnTo>
                  <a:lnTo>
                    <a:pt x="636" y="1033"/>
                  </a:lnTo>
                  <a:lnTo>
                    <a:pt x="628" y="1027"/>
                  </a:lnTo>
                  <a:lnTo>
                    <a:pt x="618" y="1023"/>
                  </a:lnTo>
                  <a:lnTo>
                    <a:pt x="610" y="1017"/>
                  </a:lnTo>
                  <a:lnTo>
                    <a:pt x="604" y="1013"/>
                  </a:lnTo>
                  <a:lnTo>
                    <a:pt x="594" y="1007"/>
                  </a:lnTo>
                  <a:lnTo>
                    <a:pt x="588" y="1005"/>
                  </a:lnTo>
                  <a:lnTo>
                    <a:pt x="582" y="999"/>
                  </a:lnTo>
                  <a:lnTo>
                    <a:pt x="576" y="997"/>
                  </a:lnTo>
                  <a:lnTo>
                    <a:pt x="570" y="993"/>
                  </a:lnTo>
                  <a:lnTo>
                    <a:pt x="565" y="987"/>
                  </a:lnTo>
                  <a:lnTo>
                    <a:pt x="559" y="983"/>
                  </a:lnTo>
                  <a:lnTo>
                    <a:pt x="553" y="981"/>
                  </a:lnTo>
                  <a:lnTo>
                    <a:pt x="545" y="975"/>
                  </a:lnTo>
                  <a:lnTo>
                    <a:pt x="535" y="969"/>
                  </a:lnTo>
                  <a:lnTo>
                    <a:pt x="525" y="964"/>
                  </a:lnTo>
                  <a:lnTo>
                    <a:pt x="515" y="958"/>
                  </a:lnTo>
                  <a:lnTo>
                    <a:pt x="503" y="954"/>
                  </a:lnTo>
                  <a:lnTo>
                    <a:pt x="493" y="952"/>
                  </a:lnTo>
                  <a:lnTo>
                    <a:pt x="486" y="948"/>
                  </a:lnTo>
                  <a:lnTo>
                    <a:pt x="480" y="946"/>
                  </a:lnTo>
                  <a:lnTo>
                    <a:pt x="474" y="944"/>
                  </a:lnTo>
                  <a:lnTo>
                    <a:pt x="468" y="944"/>
                  </a:lnTo>
                  <a:lnTo>
                    <a:pt x="460" y="944"/>
                  </a:lnTo>
                  <a:lnTo>
                    <a:pt x="454" y="942"/>
                  </a:lnTo>
                  <a:lnTo>
                    <a:pt x="446" y="942"/>
                  </a:lnTo>
                  <a:lnTo>
                    <a:pt x="438" y="942"/>
                  </a:lnTo>
                  <a:lnTo>
                    <a:pt x="430" y="942"/>
                  </a:lnTo>
                  <a:lnTo>
                    <a:pt x="422" y="942"/>
                  </a:lnTo>
                  <a:lnTo>
                    <a:pt x="415" y="942"/>
                  </a:lnTo>
                  <a:lnTo>
                    <a:pt x="407" y="942"/>
                  </a:lnTo>
                  <a:lnTo>
                    <a:pt x="399" y="942"/>
                  </a:lnTo>
                  <a:lnTo>
                    <a:pt x="393" y="942"/>
                  </a:lnTo>
                  <a:lnTo>
                    <a:pt x="387" y="942"/>
                  </a:lnTo>
                  <a:lnTo>
                    <a:pt x="381" y="944"/>
                  </a:lnTo>
                  <a:lnTo>
                    <a:pt x="373" y="944"/>
                  </a:lnTo>
                  <a:lnTo>
                    <a:pt x="367" y="944"/>
                  </a:lnTo>
                  <a:lnTo>
                    <a:pt x="361" y="944"/>
                  </a:lnTo>
                  <a:lnTo>
                    <a:pt x="355" y="944"/>
                  </a:lnTo>
                  <a:lnTo>
                    <a:pt x="349" y="944"/>
                  </a:lnTo>
                  <a:lnTo>
                    <a:pt x="343" y="944"/>
                  </a:lnTo>
                  <a:lnTo>
                    <a:pt x="338" y="944"/>
                  </a:lnTo>
                  <a:lnTo>
                    <a:pt x="332" y="946"/>
                  </a:lnTo>
                  <a:lnTo>
                    <a:pt x="326" y="944"/>
                  </a:lnTo>
                  <a:lnTo>
                    <a:pt x="320" y="944"/>
                  </a:lnTo>
                  <a:lnTo>
                    <a:pt x="314" y="942"/>
                  </a:lnTo>
                  <a:lnTo>
                    <a:pt x="308" y="942"/>
                  </a:lnTo>
                  <a:lnTo>
                    <a:pt x="302" y="940"/>
                  </a:lnTo>
                  <a:lnTo>
                    <a:pt x="294" y="940"/>
                  </a:lnTo>
                  <a:lnTo>
                    <a:pt x="288" y="938"/>
                  </a:lnTo>
                  <a:lnTo>
                    <a:pt x="282" y="936"/>
                  </a:lnTo>
                  <a:lnTo>
                    <a:pt x="274" y="934"/>
                  </a:lnTo>
                  <a:lnTo>
                    <a:pt x="266" y="932"/>
                  </a:lnTo>
                  <a:lnTo>
                    <a:pt x="261" y="928"/>
                  </a:lnTo>
                  <a:lnTo>
                    <a:pt x="253" y="924"/>
                  </a:lnTo>
                  <a:lnTo>
                    <a:pt x="245" y="920"/>
                  </a:lnTo>
                  <a:lnTo>
                    <a:pt x="237" y="916"/>
                  </a:lnTo>
                  <a:lnTo>
                    <a:pt x="229" y="912"/>
                  </a:lnTo>
                  <a:lnTo>
                    <a:pt x="221" y="908"/>
                  </a:lnTo>
                  <a:lnTo>
                    <a:pt x="211" y="902"/>
                  </a:lnTo>
                  <a:lnTo>
                    <a:pt x="203" y="896"/>
                  </a:lnTo>
                  <a:lnTo>
                    <a:pt x="195" y="892"/>
                  </a:lnTo>
                  <a:lnTo>
                    <a:pt x="190" y="887"/>
                  </a:lnTo>
                  <a:lnTo>
                    <a:pt x="184" y="881"/>
                  </a:lnTo>
                  <a:lnTo>
                    <a:pt x="178" y="875"/>
                  </a:lnTo>
                  <a:lnTo>
                    <a:pt x="172" y="871"/>
                  </a:lnTo>
                  <a:lnTo>
                    <a:pt x="170" y="865"/>
                  </a:lnTo>
                  <a:lnTo>
                    <a:pt x="162" y="853"/>
                  </a:lnTo>
                  <a:lnTo>
                    <a:pt x="156" y="843"/>
                  </a:lnTo>
                  <a:lnTo>
                    <a:pt x="152" y="833"/>
                  </a:lnTo>
                  <a:lnTo>
                    <a:pt x="148" y="823"/>
                  </a:lnTo>
                  <a:lnTo>
                    <a:pt x="146" y="815"/>
                  </a:lnTo>
                  <a:lnTo>
                    <a:pt x="146" y="810"/>
                  </a:lnTo>
                  <a:lnTo>
                    <a:pt x="144" y="806"/>
                  </a:lnTo>
                  <a:lnTo>
                    <a:pt x="142" y="800"/>
                  </a:lnTo>
                  <a:lnTo>
                    <a:pt x="138" y="788"/>
                  </a:lnTo>
                  <a:lnTo>
                    <a:pt x="134" y="778"/>
                  </a:lnTo>
                  <a:lnTo>
                    <a:pt x="132" y="772"/>
                  </a:lnTo>
                  <a:lnTo>
                    <a:pt x="130" y="766"/>
                  </a:lnTo>
                  <a:lnTo>
                    <a:pt x="126" y="760"/>
                  </a:lnTo>
                  <a:lnTo>
                    <a:pt x="124" y="754"/>
                  </a:lnTo>
                  <a:lnTo>
                    <a:pt x="116" y="744"/>
                  </a:lnTo>
                  <a:lnTo>
                    <a:pt x="109" y="735"/>
                  </a:lnTo>
                  <a:lnTo>
                    <a:pt x="103" y="727"/>
                  </a:lnTo>
                  <a:lnTo>
                    <a:pt x="97" y="723"/>
                  </a:lnTo>
                  <a:lnTo>
                    <a:pt x="91" y="717"/>
                  </a:lnTo>
                  <a:lnTo>
                    <a:pt x="87" y="713"/>
                  </a:lnTo>
                  <a:lnTo>
                    <a:pt x="75" y="705"/>
                  </a:lnTo>
                  <a:lnTo>
                    <a:pt x="67" y="697"/>
                  </a:lnTo>
                  <a:lnTo>
                    <a:pt x="57" y="689"/>
                  </a:lnTo>
                  <a:lnTo>
                    <a:pt x="47" y="683"/>
                  </a:lnTo>
                  <a:lnTo>
                    <a:pt x="39" y="675"/>
                  </a:lnTo>
                  <a:lnTo>
                    <a:pt x="34" y="669"/>
                  </a:lnTo>
                  <a:lnTo>
                    <a:pt x="26" y="660"/>
                  </a:lnTo>
                  <a:lnTo>
                    <a:pt x="20" y="652"/>
                  </a:lnTo>
                  <a:lnTo>
                    <a:pt x="18" y="646"/>
                  </a:lnTo>
                  <a:lnTo>
                    <a:pt x="14" y="640"/>
                  </a:lnTo>
                  <a:lnTo>
                    <a:pt x="12" y="634"/>
                  </a:lnTo>
                  <a:lnTo>
                    <a:pt x="12" y="630"/>
                  </a:lnTo>
                  <a:lnTo>
                    <a:pt x="8" y="622"/>
                  </a:lnTo>
                  <a:lnTo>
                    <a:pt x="6" y="614"/>
                  </a:lnTo>
                  <a:lnTo>
                    <a:pt x="4" y="608"/>
                  </a:lnTo>
                  <a:lnTo>
                    <a:pt x="4" y="600"/>
                  </a:lnTo>
                  <a:lnTo>
                    <a:pt x="2" y="590"/>
                  </a:lnTo>
                  <a:lnTo>
                    <a:pt x="0" y="581"/>
                  </a:lnTo>
                  <a:lnTo>
                    <a:pt x="0" y="571"/>
                  </a:lnTo>
                  <a:lnTo>
                    <a:pt x="0" y="561"/>
                  </a:lnTo>
                  <a:lnTo>
                    <a:pt x="0" y="555"/>
                  </a:lnTo>
                  <a:lnTo>
                    <a:pt x="0" y="549"/>
                  </a:lnTo>
                  <a:lnTo>
                    <a:pt x="0" y="545"/>
                  </a:lnTo>
                  <a:lnTo>
                    <a:pt x="0" y="539"/>
                  </a:lnTo>
                  <a:lnTo>
                    <a:pt x="0" y="527"/>
                  </a:lnTo>
                  <a:lnTo>
                    <a:pt x="0" y="517"/>
                  </a:lnTo>
                  <a:lnTo>
                    <a:pt x="0" y="508"/>
                  </a:lnTo>
                  <a:lnTo>
                    <a:pt x="0" y="498"/>
                  </a:lnTo>
                  <a:lnTo>
                    <a:pt x="2" y="488"/>
                  </a:lnTo>
                  <a:lnTo>
                    <a:pt x="4" y="480"/>
                  </a:lnTo>
                  <a:lnTo>
                    <a:pt x="4" y="470"/>
                  </a:lnTo>
                  <a:lnTo>
                    <a:pt x="4" y="460"/>
                  </a:lnTo>
                  <a:lnTo>
                    <a:pt x="6" y="450"/>
                  </a:lnTo>
                  <a:lnTo>
                    <a:pt x="8" y="442"/>
                  </a:lnTo>
                  <a:lnTo>
                    <a:pt x="10" y="433"/>
                  </a:lnTo>
                  <a:lnTo>
                    <a:pt x="12" y="425"/>
                  </a:lnTo>
                  <a:lnTo>
                    <a:pt x="14" y="417"/>
                  </a:lnTo>
                  <a:lnTo>
                    <a:pt x="16" y="409"/>
                  </a:lnTo>
                  <a:lnTo>
                    <a:pt x="18" y="401"/>
                  </a:lnTo>
                  <a:lnTo>
                    <a:pt x="20" y="393"/>
                  </a:lnTo>
                  <a:lnTo>
                    <a:pt x="22" y="385"/>
                  </a:lnTo>
                  <a:lnTo>
                    <a:pt x="26" y="379"/>
                  </a:lnTo>
                  <a:lnTo>
                    <a:pt x="28" y="371"/>
                  </a:lnTo>
                  <a:lnTo>
                    <a:pt x="30" y="363"/>
                  </a:lnTo>
                  <a:lnTo>
                    <a:pt x="34" y="358"/>
                  </a:lnTo>
                  <a:lnTo>
                    <a:pt x="38" y="352"/>
                  </a:lnTo>
                  <a:lnTo>
                    <a:pt x="41" y="344"/>
                  </a:lnTo>
                  <a:lnTo>
                    <a:pt x="43" y="338"/>
                  </a:lnTo>
                  <a:lnTo>
                    <a:pt x="47" y="332"/>
                  </a:lnTo>
                  <a:lnTo>
                    <a:pt x="51" y="326"/>
                  </a:lnTo>
                  <a:lnTo>
                    <a:pt x="61" y="314"/>
                  </a:lnTo>
                  <a:lnTo>
                    <a:pt x="69" y="304"/>
                  </a:lnTo>
                  <a:lnTo>
                    <a:pt x="73" y="298"/>
                  </a:lnTo>
                  <a:lnTo>
                    <a:pt x="79" y="292"/>
                  </a:lnTo>
                  <a:lnTo>
                    <a:pt x="83" y="286"/>
                  </a:lnTo>
                  <a:lnTo>
                    <a:pt x="89" y="281"/>
                  </a:lnTo>
                  <a:lnTo>
                    <a:pt x="99" y="271"/>
                  </a:lnTo>
                  <a:lnTo>
                    <a:pt x="109" y="261"/>
                  </a:lnTo>
                  <a:lnTo>
                    <a:pt x="118" y="251"/>
                  </a:lnTo>
                  <a:lnTo>
                    <a:pt x="130" y="243"/>
                  </a:lnTo>
                  <a:lnTo>
                    <a:pt x="140" y="233"/>
                  </a:lnTo>
                  <a:lnTo>
                    <a:pt x="152" y="223"/>
                  </a:lnTo>
                  <a:lnTo>
                    <a:pt x="160" y="213"/>
                  </a:lnTo>
                  <a:lnTo>
                    <a:pt x="172" y="204"/>
                  </a:lnTo>
                  <a:lnTo>
                    <a:pt x="182" y="194"/>
                  </a:lnTo>
                  <a:lnTo>
                    <a:pt x="193" y="186"/>
                  </a:lnTo>
                  <a:lnTo>
                    <a:pt x="203" y="174"/>
                  </a:lnTo>
                  <a:lnTo>
                    <a:pt x="215" y="166"/>
                  </a:lnTo>
                  <a:lnTo>
                    <a:pt x="225" y="154"/>
                  </a:lnTo>
                  <a:lnTo>
                    <a:pt x="237" y="146"/>
                  </a:lnTo>
                  <a:lnTo>
                    <a:pt x="241" y="140"/>
                  </a:lnTo>
                  <a:lnTo>
                    <a:pt x="249" y="135"/>
                  </a:lnTo>
                  <a:lnTo>
                    <a:pt x="255" y="131"/>
                  </a:lnTo>
                  <a:lnTo>
                    <a:pt x="265" y="127"/>
                  </a:lnTo>
                  <a:lnTo>
                    <a:pt x="272" y="123"/>
                  </a:lnTo>
                  <a:lnTo>
                    <a:pt x="282" y="121"/>
                  </a:lnTo>
                  <a:lnTo>
                    <a:pt x="290" y="117"/>
                  </a:lnTo>
                  <a:lnTo>
                    <a:pt x="302" y="115"/>
                  </a:lnTo>
                  <a:lnTo>
                    <a:pt x="312" y="111"/>
                  </a:lnTo>
                  <a:lnTo>
                    <a:pt x="324" y="109"/>
                  </a:lnTo>
                  <a:lnTo>
                    <a:pt x="328" y="109"/>
                  </a:lnTo>
                  <a:lnTo>
                    <a:pt x="334" y="107"/>
                  </a:lnTo>
                  <a:lnTo>
                    <a:pt x="341" y="107"/>
                  </a:lnTo>
                  <a:lnTo>
                    <a:pt x="347" y="107"/>
                  </a:lnTo>
                  <a:lnTo>
                    <a:pt x="353" y="107"/>
                  </a:lnTo>
                  <a:lnTo>
                    <a:pt x="359" y="105"/>
                  </a:lnTo>
                  <a:lnTo>
                    <a:pt x="365" y="105"/>
                  </a:lnTo>
                  <a:lnTo>
                    <a:pt x="371" y="105"/>
                  </a:lnTo>
                  <a:lnTo>
                    <a:pt x="377" y="105"/>
                  </a:lnTo>
                  <a:lnTo>
                    <a:pt x="383" y="105"/>
                  </a:lnTo>
                  <a:lnTo>
                    <a:pt x="391" y="105"/>
                  </a:lnTo>
                  <a:lnTo>
                    <a:pt x="397" y="105"/>
                  </a:lnTo>
                  <a:lnTo>
                    <a:pt x="403" y="103"/>
                  </a:lnTo>
                  <a:lnTo>
                    <a:pt x="411" y="103"/>
                  </a:lnTo>
                  <a:lnTo>
                    <a:pt x="416" y="103"/>
                  </a:lnTo>
                  <a:lnTo>
                    <a:pt x="422" y="103"/>
                  </a:lnTo>
                  <a:lnTo>
                    <a:pt x="428" y="103"/>
                  </a:lnTo>
                  <a:lnTo>
                    <a:pt x="434" y="103"/>
                  </a:lnTo>
                  <a:lnTo>
                    <a:pt x="440" y="103"/>
                  </a:lnTo>
                  <a:lnTo>
                    <a:pt x="446" y="103"/>
                  </a:lnTo>
                  <a:lnTo>
                    <a:pt x="452" y="103"/>
                  </a:lnTo>
                  <a:lnTo>
                    <a:pt x="458" y="103"/>
                  </a:lnTo>
                  <a:lnTo>
                    <a:pt x="464" y="103"/>
                  </a:lnTo>
                  <a:lnTo>
                    <a:pt x="470" y="103"/>
                  </a:lnTo>
                  <a:lnTo>
                    <a:pt x="478" y="103"/>
                  </a:lnTo>
                  <a:lnTo>
                    <a:pt x="484" y="103"/>
                  </a:lnTo>
                  <a:lnTo>
                    <a:pt x="490" y="103"/>
                  </a:lnTo>
                  <a:lnTo>
                    <a:pt x="495" y="103"/>
                  </a:lnTo>
                  <a:lnTo>
                    <a:pt x="505" y="103"/>
                  </a:lnTo>
                  <a:lnTo>
                    <a:pt x="517" y="103"/>
                  </a:lnTo>
                  <a:lnTo>
                    <a:pt x="527" y="103"/>
                  </a:lnTo>
                  <a:lnTo>
                    <a:pt x="539" y="103"/>
                  </a:lnTo>
                  <a:lnTo>
                    <a:pt x="549" y="103"/>
                  </a:lnTo>
                  <a:lnTo>
                    <a:pt x="557" y="103"/>
                  </a:lnTo>
                  <a:lnTo>
                    <a:pt x="567" y="103"/>
                  </a:lnTo>
                  <a:lnTo>
                    <a:pt x="574" y="103"/>
                  </a:lnTo>
                  <a:lnTo>
                    <a:pt x="580" y="101"/>
                  </a:lnTo>
                  <a:lnTo>
                    <a:pt x="588" y="99"/>
                  </a:lnTo>
                  <a:lnTo>
                    <a:pt x="594" y="99"/>
                  </a:lnTo>
                  <a:lnTo>
                    <a:pt x="600" y="97"/>
                  </a:lnTo>
                  <a:lnTo>
                    <a:pt x="608" y="95"/>
                  </a:lnTo>
                  <a:lnTo>
                    <a:pt x="614" y="93"/>
                  </a:lnTo>
                  <a:lnTo>
                    <a:pt x="620" y="91"/>
                  </a:lnTo>
                  <a:lnTo>
                    <a:pt x="628" y="89"/>
                  </a:lnTo>
                  <a:lnTo>
                    <a:pt x="634" y="87"/>
                  </a:lnTo>
                  <a:lnTo>
                    <a:pt x="640" y="85"/>
                  </a:lnTo>
                  <a:lnTo>
                    <a:pt x="645" y="83"/>
                  </a:lnTo>
                  <a:lnTo>
                    <a:pt x="651" y="81"/>
                  </a:lnTo>
                  <a:lnTo>
                    <a:pt x="657" y="79"/>
                  </a:lnTo>
                  <a:lnTo>
                    <a:pt x="663" y="77"/>
                  </a:lnTo>
                  <a:lnTo>
                    <a:pt x="671" y="75"/>
                  </a:lnTo>
                  <a:lnTo>
                    <a:pt x="677" y="73"/>
                  </a:lnTo>
                  <a:lnTo>
                    <a:pt x="683" y="69"/>
                  </a:lnTo>
                  <a:lnTo>
                    <a:pt x="689" y="67"/>
                  </a:lnTo>
                  <a:lnTo>
                    <a:pt x="695" y="65"/>
                  </a:lnTo>
                  <a:lnTo>
                    <a:pt x="701" y="63"/>
                  </a:lnTo>
                  <a:lnTo>
                    <a:pt x="707" y="60"/>
                  </a:lnTo>
                  <a:lnTo>
                    <a:pt x="715" y="60"/>
                  </a:lnTo>
                  <a:lnTo>
                    <a:pt x="722" y="58"/>
                  </a:lnTo>
                  <a:lnTo>
                    <a:pt x="730" y="58"/>
                  </a:lnTo>
                  <a:lnTo>
                    <a:pt x="738" y="56"/>
                  </a:lnTo>
                  <a:lnTo>
                    <a:pt x="746" y="54"/>
                  </a:lnTo>
                  <a:lnTo>
                    <a:pt x="752" y="54"/>
                  </a:lnTo>
                  <a:lnTo>
                    <a:pt x="762" y="54"/>
                  </a:lnTo>
                  <a:lnTo>
                    <a:pt x="772" y="54"/>
                  </a:lnTo>
                  <a:lnTo>
                    <a:pt x="782" y="54"/>
                  </a:lnTo>
                  <a:lnTo>
                    <a:pt x="790" y="54"/>
                  </a:lnTo>
                  <a:lnTo>
                    <a:pt x="799" y="56"/>
                  </a:lnTo>
                  <a:lnTo>
                    <a:pt x="809" y="56"/>
                  </a:lnTo>
                  <a:lnTo>
                    <a:pt x="817" y="58"/>
                  </a:lnTo>
                  <a:lnTo>
                    <a:pt x="827" y="58"/>
                  </a:lnTo>
                  <a:lnTo>
                    <a:pt x="837" y="60"/>
                  </a:lnTo>
                  <a:lnTo>
                    <a:pt x="845" y="61"/>
                  </a:lnTo>
                  <a:lnTo>
                    <a:pt x="853" y="63"/>
                  </a:lnTo>
                  <a:lnTo>
                    <a:pt x="859" y="63"/>
                  </a:lnTo>
                  <a:lnTo>
                    <a:pt x="869" y="67"/>
                  </a:lnTo>
                  <a:lnTo>
                    <a:pt x="874" y="67"/>
                  </a:lnTo>
                  <a:lnTo>
                    <a:pt x="880" y="69"/>
                  </a:lnTo>
                  <a:lnTo>
                    <a:pt x="888" y="71"/>
                  </a:lnTo>
                  <a:lnTo>
                    <a:pt x="896" y="73"/>
                  </a:lnTo>
                  <a:lnTo>
                    <a:pt x="902" y="75"/>
                  </a:lnTo>
                  <a:lnTo>
                    <a:pt x="908" y="77"/>
                  </a:lnTo>
                  <a:lnTo>
                    <a:pt x="914" y="79"/>
                  </a:lnTo>
                  <a:lnTo>
                    <a:pt x="920" y="81"/>
                  </a:lnTo>
                  <a:lnTo>
                    <a:pt x="926" y="81"/>
                  </a:lnTo>
                  <a:lnTo>
                    <a:pt x="932" y="83"/>
                  </a:lnTo>
                  <a:lnTo>
                    <a:pt x="938" y="83"/>
                  </a:lnTo>
                  <a:lnTo>
                    <a:pt x="944" y="85"/>
                  </a:lnTo>
                  <a:lnTo>
                    <a:pt x="947" y="85"/>
                  </a:lnTo>
                  <a:lnTo>
                    <a:pt x="953" y="85"/>
                  </a:lnTo>
                  <a:lnTo>
                    <a:pt x="959" y="85"/>
                  </a:lnTo>
                  <a:lnTo>
                    <a:pt x="965" y="85"/>
                  </a:lnTo>
                  <a:lnTo>
                    <a:pt x="971" y="85"/>
                  </a:lnTo>
                  <a:lnTo>
                    <a:pt x="977" y="83"/>
                  </a:lnTo>
                  <a:lnTo>
                    <a:pt x="983" y="83"/>
                  </a:lnTo>
                  <a:lnTo>
                    <a:pt x="989" y="81"/>
                  </a:lnTo>
                  <a:lnTo>
                    <a:pt x="995" y="79"/>
                  </a:lnTo>
                  <a:lnTo>
                    <a:pt x="1003" y="77"/>
                  </a:lnTo>
                  <a:lnTo>
                    <a:pt x="1009" y="75"/>
                  </a:lnTo>
                  <a:lnTo>
                    <a:pt x="1017" y="73"/>
                  </a:lnTo>
                  <a:lnTo>
                    <a:pt x="1022" y="67"/>
                  </a:lnTo>
                  <a:lnTo>
                    <a:pt x="1030" y="63"/>
                  </a:lnTo>
                  <a:lnTo>
                    <a:pt x="1036" y="60"/>
                  </a:lnTo>
                  <a:lnTo>
                    <a:pt x="1046" y="56"/>
                  </a:lnTo>
                  <a:lnTo>
                    <a:pt x="1054" y="52"/>
                  </a:lnTo>
                  <a:lnTo>
                    <a:pt x="1062" y="48"/>
                  </a:lnTo>
                  <a:lnTo>
                    <a:pt x="1072" y="44"/>
                  </a:lnTo>
                  <a:lnTo>
                    <a:pt x="1082" y="40"/>
                  </a:lnTo>
                  <a:lnTo>
                    <a:pt x="1092" y="36"/>
                  </a:lnTo>
                  <a:lnTo>
                    <a:pt x="1101" y="32"/>
                  </a:lnTo>
                  <a:lnTo>
                    <a:pt x="1111" y="26"/>
                  </a:lnTo>
                  <a:lnTo>
                    <a:pt x="1123" y="24"/>
                  </a:lnTo>
                  <a:lnTo>
                    <a:pt x="1133" y="20"/>
                  </a:lnTo>
                  <a:lnTo>
                    <a:pt x="1145" y="16"/>
                  </a:lnTo>
                  <a:lnTo>
                    <a:pt x="1151" y="14"/>
                  </a:lnTo>
                  <a:lnTo>
                    <a:pt x="1157" y="14"/>
                  </a:lnTo>
                  <a:lnTo>
                    <a:pt x="1163" y="12"/>
                  </a:lnTo>
                  <a:lnTo>
                    <a:pt x="1169" y="12"/>
                  </a:lnTo>
                  <a:lnTo>
                    <a:pt x="1174" y="10"/>
                  </a:lnTo>
                  <a:lnTo>
                    <a:pt x="1180" y="8"/>
                  </a:lnTo>
                  <a:lnTo>
                    <a:pt x="1186" y="6"/>
                  </a:lnTo>
                  <a:lnTo>
                    <a:pt x="1192" y="4"/>
                  </a:lnTo>
                  <a:lnTo>
                    <a:pt x="1200" y="4"/>
                  </a:lnTo>
                  <a:lnTo>
                    <a:pt x="1206" y="2"/>
                  </a:lnTo>
                  <a:lnTo>
                    <a:pt x="1212" y="2"/>
                  </a:lnTo>
                  <a:lnTo>
                    <a:pt x="1220" y="2"/>
                  </a:lnTo>
                  <a:lnTo>
                    <a:pt x="1226" y="2"/>
                  </a:lnTo>
                  <a:lnTo>
                    <a:pt x="1232" y="0"/>
                  </a:lnTo>
                  <a:lnTo>
                    <a:pt x="1238" y="0"/>
                  </a:lnTo>
                  <a:lnTo>
                    <a:pt x="1244" y="0"/>
                  </a:lnTo>
                  <a:lnTo>
                    <a:pt x="1249" y="0"/>
                  </a:lnTo>
                  <a:lnTo>
                    <a:pt x="1257" y="0"/>
                  </a:lnTo>
                  <a:lnTo>
                    <a:pt x="1265" y="0"/>
                  </a:lnTo>
                  <a:lnTo>
                    <a:pt x="1271" y="2"/>
                  </a:lnTo>
                  <a:lnTo>
                    <a:pt x="1277" y="2"/>
                  </a:lnTo>
                  <a:lnTo>
                    <a:pt x="1285" y="2"/>
                  </a:lnTo>
                  <a:lnTo>
                    <a:pt x="1291" y="2"/>
                  </a:lnTo>
                  <a:lnTo>
                    <a:pt x="1297" y="4"/>
                  </a:lnTo>
                  <a:lnTo>
                    <a:pt x="1303" y="4"/>
                  </a:lnTo>
                  <a:lnTo>
                    <a:pt x="1311" y="6"/>
                  </a:lnTo>
                  <a:lnTo>
                    <a:pt x="1319" y="8"/>
                  </a:lnTo>
                  <a:lnTo>
                    <a:pt x="1324" y="10"/>
                  </a:lnTo>
                  <a:lnTo>
                    <a:pt x="1332" y="10"/>
                  </a:lnTo>
                  <a:lnTo>
                    <a:pt x="1338" y="12"/>
                  </a:lnTo>
                  <a:lnTo>
                    <a:pt x="1346" y="14"/>
                  </a:lnTo>
                  <a:lnTo>
                    <a:pt x="1354" y="18"/>
                  </a:lnTo>
                  <a:lnTo>
                    <a:pt x="1360" y="20"/>
                  </a:lnTo>
                  <a:lnTo>
                    <a:pt x="1368" y="22"/>
                  </a:lnTo>
                  <a:lnTo>
                    <a:pt x="1376" y="26"/>
                  </a:lnTo>
                  <a:lnTo>
                    <a:pt x="1384" y="28"/>
                  </a:lnTo>
                  <a:lnTo>
                    <a:pt x="1390" y="32"/>
                  </a:lnTo>
                  <a:lnTo>
                    <a:pt x="1396" y="34"/>
                  </a:lnTo>
                  <a:lnTo>
                    <a:pt x="1401" y="38"/>
                  </a:lnTo>
                  <a:lnTo>
                    <a:pt x="1409" y="40"/>
                  </a:lnTo>
                  <a:lnTo>
                    <a:pt x="1413" y="44"/>
                  </a:lnTo>
                  <a:lnTo>
                    <a:pt x="1421" y="46"/>
                  </a:lnTo>
                  <a:lnTo>
                    <a:pt x="1425" y="50"/>
                  </a:lnTo>
                  <a:lnTo>
                    <a:pt x="1431" y="54"/>
                  </a:lnTo>
                  <a:lnTo>
                    <a:pt x="1441" y="60"/>
                  </a:lnTo>
                  <a:lnTo>
                    <a:pt x="1451" y="65"/>
                  </a:lnTo>
                  <a:lnTo>
                    <a:pt x="1461" y="71"/>
                  </a:lnTo>
                  <a:lnTo>
                    <a:pt x="1469" y="77"/>
                  </a:lnTo>
                  <a:lnTo>
                    <a:pt x="1474" y="83"/>
                  </a:lnTo>
                  <a:lnTo>
                    <a:pt x="1480" y="89"/>
                  </a:lnTo>
                  <a:lnTo>
                    <a:pt x="1488" y="93"/>
                  </a:lnTo>
                  <a:lnTo>
                    <a:pt x="1494" y="101"/>
                  </a:lnTo>
                  <a:lnTo>
                    <a:pt x="1498" y="105"/>
                  </a:lnTo>
                  <a:lnTo>
                    <a:pt x="1504" y="111"/>
                  </a:lnTo>
                  <a:lnTo>
                    <a:pt x="1508" y="119"/>
                  </a:lnTo>
                  <a:lnTo>
                    <a:pt x="1512" y="125"/>
                  </a:lnTo>
                  <a:lnTo>
                    <a:pt x="1514" y="129"/>
                  </a:lnTo>
                  <a:lnTo>
                    <a:pt x="1518" y="135"/>
                  </a:lnTo>
                  <a:lnTo>
                    <a:pt x="1520" y="140"/>
                  </a:lnTo>
                  <a:lnTo>
                    <a:pt x="1524" y="146"/>
                  </a:lnTo>
                  <a:lnTo>
                    <a:pt x="1526" y="152"/>
                  </a:lnTo>
                  <a:lnTo>
                    <a:pt x="1528" y="158"/>
                  </a:lnTo>
                  <a:lnTo>
                    <a:pt x="1530" y="164"/>
                  </a:lnTo>
                  <a:lnTo>
                    <a:pt x="1532" y="170"/>
                  </a:lnTo>
                  <a:lnTo>
                    <a:pt x="1534" y="176"/>
                  </a:lnTo>
                  <a:lnTo>
                    <a:pt x="1536" y="182"/>
                  </a:lnTo>
                  <a:lnTo>
                    <a:pt x="1536" y="188"/>
                  </a:lnTo>
                  <a:lnTo>
                    <a:pt x="1540" y="194"/>
                  </a:lnTo>
                  <a:lnTo>
                    <a:pt x="1540" y="202"/>
                  </a:lnTo>
                  <a:lnTo>
                    <a:pt x="1542" y="208"/>
                  </a:lnTo>
                  <a:lnTo>
                    <a:pt x="1546" y="213"/>
                  </a:lnTo>
                  <a:lnTo>
                    <a:pt x="1549" y="219"/>
                  </a:lnTo>
                  <a:lnTo>
                    <a:pt x="1553" y="229"/>
                  </a:lnTo>
                  <a:lnTo>
                    <a:pt x="1557" y="239"/>
                  </a:lnTo>
                  <a:lnTo>
                    <a:pt x="1561" y="247"/>
                  </a:lnTo>
                  <a:lnTo>
                    <a:pt x="1567" y="255"/>
                  </a:lnTo>
                  <a:lnTo>
                    <a:pt x="1573" y="261"/>
                  </a:lnTo>
                  <a:lnTo>
                    <a:pt x="1579" y="267"/>
                  </a:lnTo>
                  <a:lnTo>
                    <a:pt x="1583" y="273"/>
                  </a:lnTo>
                  <a:lnTo>
                    <a:pt x="1591" y="279"/>
                  </a:lnTo>
                  <a:lnTo>
                    <a:pt x="1595" y="283"/>
                  </a:lnTo>
                  <a:lnTo>
                    <a:pt x="1599" y="288"/>
                  </a:lnTo>
                  <a:lnTo>
                    <a:pt x="1603" y="294"/>
                  </a:lnTo>
                  <a:lnTo>
                    <a:pt x="1607" y="302"/>
                  </a:lnTo>
                  <a:lnTo>
                    <a:pt x="1611" y="310"/>
                  </a:lnTo>
                  <a:lnTo>
                    <a:pt x="1615" y="320"/>
                  </a:lnTo>
                  <a:lnTo>
                    <a:pt x="1615" y="324"/>
                  </a:lnTo>
                  <a:lnTo>
                    <a:pt x="1617" y="330"/>
                  </a:lnTo>
                  <a:lnTo>
                    <a:pt x="1617" y="336"/>
                  </a:lnTo>
                  <a:lnTo>
                    <a:pt x="1619" y="344"/>
                  </a:lnTo>
                  <a:lnTo>
                    <a:pt x="1619" y="348"/>
                  </a:lnTo>
                  <a:lnTo>
                    <a:pt x="1619" y="356"/>
                  </a:lnTo>
                  <a:lnTo>
                    <a:pt x="1619" y="360"/>
                  </a:lnTo>
                  <a:lnTo>
                    <a:pt x="1619" y="365"/>
                  </a:lnTo>
                  <a:lnTo>
                    <a:pt x="1619" y="375"/>
                  </a:lnTo>
                  <a:lnTo>
                    <a:pt x="1619" y="383"/>
                  </a:lnTo>
                  <a:lnTo>
                    <a:pt x="1617" y="389"/>
                  </a:lnTo>
                  <a:lnTo>
                    <a:pt x="1617" y="397"/>
                  </a:lnTo>
                  <a:lnTo>
                    <a:pt x="1617" y="403"/>
                  </a:lnTo>
                  <a:lnTo>
                    <a:pt x="1617" y="409"/>
                  </a:lnTo>
                  <a:lnTo>
                    <a:pt x="1617" y="419"/>
                  </a:lnTo>
                  <a:lnTo>
                    <a:pt x="1621" y="427"/>
                  </a:lnTo>
                  <a:lnTo>
                    <a:pt x="1623" y="431"/>
                  </a:lnTo>
                  <a:lnTo>
                    <a:pt x="1626" y="437"/>
                  </a:lnTo>
                  <a:lnTo>
                    <a:pt x="1630" y="442"/>
                  </a:lnTo>
                  <a:lnTo>
                    <a:pt x="1638" y="448"/>
                  </a:lnTo>
                  <a:lnTo>
                    <a:pt x="1644" y="454"/>
                  </a:lnTo>
                  <a:lnTo>
                    <a:pt x="1650" y="462"/>
                  </a:lnTo>
                  <a:lnTo>
                    <a:pt x="1654" y="468"/>
                  </a:lnTo>
                  <a:lnTo>
                    <a:pt x="1660" y="478"/>
                  </a:lnTo>
                  <a:lnTo>
                    <a:pt x="1662" y="486"/>
                  </a:lnTo>
                  <a:lnTo>
                    <a:pt x="1666" y="496"/>
                  </a:lnTo>
                  <a:lnTo>
                    <a:pt x="1668" y="506"/>
                  </a:lnTo>
                  <a:lnTo>
                    <a:pt x="1668" y="515"/>
                  </a:lnTo>
                  <a:lnTo>
                    <a:pt x="1668" y="525"/>
                  </a:lnTo>
                  <a:lnTo>
                    <a:pt x="1666" y="537"/>
                  </a:lnTo>
                  <a:lnTo>
                    <a:pt x="1664" y="543"/>
                  </a:lnTo>
                  <a:lnTo>
                    <a:pt x="1664" y="549"/>
                  </a:lnTo>
                  <a:lnTo>
                    <a:pt x="1662" y="555"/>
                  </a:lnTo>
                  <a:lnTo>
                    <a:pt x="1660" y="561"/>
                  </a:lnTo>
                  <a:lnTo>
                    <a:pt x="1658" y="569"/>
                  </a:lnTo>
                  <a:lnTo>
                    <a:pt x="1654" y="575"/>
                  </a:lnTo>
                  <a:lnTo>
                    <a:pt x="1652" y="581"/>
                  </a:lnTo>
                  <a:lnTo>
                    <a:pt x="1648" y="588"/>
                  </a:lnTo>
                  <a:lnTo>
                    <a:pt x="1644" y="594"/>
                  </a:lnTo>
                  <a:lnTo>
                    <a:pt x="1642" y="600"/>
                  </a:lnTo>
                  <a:lnTo>
                    <a:pt x="1638" y="608"/>
                  </a:lnTo>
                  <a:lnTo>
                    <a:pt x="1632" y="616"/>
                  </a:lnTo>
                  <a:lnTo>
                    <a:pt x="1626" y="622"/>
                  </a:lnTo>
                  <a:lnTo>
                    <a:pt x="1621" y="630"/>
                  </a:lnTo>
                  <a:lnTo>
                    <a:pt x="1615" y="636"/>
                  </a:lnTo>
                  <a:lnTo>
                    <a:pt x="1609" y="642"/>
                  </a:lnTo>
                  <a:lnTo>
                    <a:pt x="1603" y="646"/>
                  </a:lnTo>
                  <a:lnTo>
                    <a:pt x="1597" y="654"/>
                  </a:lnTo>
                  <a:lnTo>
                    <a:pt x="1591" y="658"/>
                  </a:lnTo>
                  <a:lnTo>
                    <a:pt x="1583" y="663"/>
                  </a:lnTo>
                  <a:lnTo>
                    <a:pt x="1577" y="667"/>
                  </a:lnTo>
                  <a:lnTo>
                    <a:pt x="1569" y="673"/>
                  </a:lnTo>
                  <a:lnTo>
                    <a:pt x="1561" y="677"/>
                  </a:lnTo>
                  <a:lnTo>
                    <a:pt x="1555" y="681"/>
                  </a:lnTo>
                  <a:lnTo>
                    <a:pt x="1549" y="685"/>
                  </a:lnTo>
                  <a:lnTo>
                    <a:pt x="1542" y="689"/>
                  </a:lnTo>
                  <a:lnTo>
                    <a:pt x="1536" y="693"/>
                  </a:lnTo>
                  <a:lnTo>
                    <a:pt x="1530" y="699"/>
                  </a:lnTo>
                  <a:lnTo>
                    <a:pt x="1522" y="701"/>
                  </a:lnTo>
                  <a:lnTo>
                    <a:pt x="1514" y="705"/>
                  </a:lnTo>
                  <a:lnTo>
                    <a:pt x="1508" y="707"/>
                  </a:lnTo>
                  <a:lnTo>
                    <a:pt x="1502" y="711"/>
                  </a:lnTo>
                  <a:lnTo>
                    <a:pt x="1496" y="715"/>
                  </a:lnTo>
                  <a:lnTo>
                    <a:pt x="1490" y="717"/>
                  </a:lnTo>
                  <a:lnTo>
                    <a:pt x="1484" y="721"/>
                  </a:lnTo>
                  <a:lnTo>
                    <a:pt x="1478" y="723"/>
                  </a:lnTo>
                  <a:lnTo>
                    <a:pt x="1469" y="729"/>
                  </a:lnTo>
                  <a:lnTo>
                    <a:pt x="1463" y="735"/>
                  </a:lnTo>
                  <a:lnTo>
                    <a:pt x="1455" y="738"/>
                  </a:lnTo>
                  <a:lnTo>
                    <a:pt x="1453" y="744"/>
                  </a:lnTo>
                  <a:lnTo>
                    <a:pt x="1445" y="752"/>
                  </a:lnTo>
                  <a:lnTo>
                    <a:pt x="1437" y="762"/>
                  </a:lnTo>
                  <a:lnTo>
                    <a:pt x="1431" y="766"/>
                  </a:lnTo>
                  <a:lnTo>
                    <a:pt x="1425" y="770"/>
                  </a:lnTo>
                  <a:lnTo>
                    <a:pt x="1419" y="772"/>
                  </a:lnTo>
                  <a:lnTo>
                    <a:pt x="1413" y="776"/>
                  </a:lnTo>
                  <a:lnTo>
                    <a:pt x="1407" y="780"/>
                  </a:lnTo>
                  <a:lnTo>
                    <a:pt x="1401" y="784"/>
                  </a:lnTo>
                  <a:lnTo>
                    <a:pt x="1394" y="786"/>
                  </a:lnTo>
                  <a:lnTo>
                    <a:pt x="1388" y="790"/>
                  </a:lnTo>
                  <a:lnTo>
                    <a:pt x="1382" y="794"/>
                  </a:lnTo>
                  <a:lnTo>
                    <a:pt x="1374" y="798"/>
                  </a:lnTo>
                  <a:lnTo>
                    <a:pt x="1366" y="802"/>
                  </a:lnTo>
                  <a:lnTo>
                    <a:pt x="1360" y="808"/>
                  </a:lnTo>
                  <a:lnTo>
                    <a:pt x="1354" y="812"/>
                  </a:lnTo>
                  <a:lnTo>
                    <a:pt x="1346" y="815"/>
                  </a:lnTo>
                  <a:lnTo>
                    <a:pt x="1342" y="817"/>
                  </a:lnTo>
                  <a:lnTo>
                    <a:pt x="1338" y="823"/>
                  </a:lnTo>
                  <a:lnTo>
                    <a:pt x="1332" y="829"/>
                  </a:lnTo>
                  <a:lnTo>
                    <a:pt x="1326" y="837"/>
                  </a:lnTo>
                  <a:lnTo>
                    <a:pt x="1322" y="839"/>
                  </a:lnTo>
                  <a:lnTo>
                    <a:pt x="1319" y="843"/>
                  </a:lnTo>
                  <a:lnTo>
                    <a:pt x="1315" y="847"/>
                  </a:lnTo>
                  <a:lnTo>
                    <a:pt x="1309" y="851"/>
                  </a:lnTo>
                  <a:lnTo>
                    <a:pt x="1301" y="855"/>
                  </a:lnTo>
                  <a:lnTo>
                    <a:pt x="1295" y="861"/>
                  </a:lnTo>
                  <a:lnTo>
                    <a:pt x="1285" y="867"/>
                  </a:lnTo>
                  <a:lnTo>
                    <a:pt x="1275" y="873"/>
                  </a:lnTo>
                  <a:lnTo>
                    <a:pt x="1269" y="875"/>
                  </a:lnTo>
                  <a:lnTo>
                    <a:pt x="1263" y="877"/>
                  </a:lnTo>
                  <a:lnTo>
                    <a:pt x="1255" y="877"/>
                  </a:lnTo>
                  <a:lnTo>
                    <a:pt x="1249" y="879"/>
                  </a:lnTo>
                  <a:lnTo>
                    <a:pt x="1244" y="877"/>
                  </a:lnTo>
                  <a:lnTo>
                    <a:pt x="1236" y="877"/>
                  </a:lnTo>
                  <a:lnTo>
                    <a:pt x="1230" y="877"/>
                  </a:lnTo>
                  <a:lnTo>
                    <a:pt x="1224" y="875"/>
                  </a:lnTo>
                  <a:lnTo>
                    <a:pt x="1216" y="873"/>
                  </a:lnTo>
                  <a:lnTo>
                    <a:pt x="1208" y="871"/>
                  </a:lnTo>
                  <a:lnTo>
                    <a:pt x="1202" y="867"/>
                  </a:lnTo>
                  <a:lnTo>
                    <a:pt x="1196" y="865"/>
                  </a:lnTo>
                  <a:lnTo>
                    <a:pt x="1188" y="861"/>
                  </a:lnTo>
                  <a:lnTo>
                    <a:pt x="1182" y="857"/>
                  </a:lnTo>
                  <a:lnTo>
                    <a:pt x="1176" y="853"/>
                  </a:lnTo>
                  <a:lnTo>
                    <a:pt x="1169" y="849"/>
                  </a:lnTo>
                  <a:lnTo>
                    <a:pt x="1163" y="845"/>
                  </a:lnTo>
                  <a:lnTo>
                    <a:pt x="1157" y="839"/>
                  </a:lnTo>
                  <a:lnTo>
                    <a:pt x="1149" y="833"/>
                  </a:lnTo>
                  <a:lnTo>
                    <a:pt x="1145" y="829"/>
                  </a:lnTo>
                  <a:lnTo>
                    <a:pt x="1139" y="823"/>
                  </a:lnTo>
                  <a:lnTo>
                    <a:pt x="1133" y="817"/>
                  </a:lnTo>
                  <a:lnTo>
                    <a:pt x="1127" y="812"/>
                  </a:lnTo>
                  <a:lnTo>
                    <a:pt x="1125" y="806"/>
                  </a:lnTo>
                  <a:lnTo>
                    <a:pt x="1119" y="800"/>
                  </a:lnTo>
                  <a:lnTo>
                    <a:pt x="1117" y="794"/>
                  </a:lnTo>
                  <a:lnTo>
                    <a:pt x="1113" y="788"/>
                  </a:lnTo>
                  <a:lnTo>
                    <a:pt x="1111" y="782"/>
                  </a:lnTo>
                  <a:lnTo>
                    <a:pt x="1105" y="770"/>
                  </a:lnTo>
                  <a:lnTo>
                    <a:pt x="1103" y="760"/>
                  </a:lnTo>
                  <a:lnTo>
                    <a:pt x="1101" y="752"/>
                  </a:lnTo>
                  <a:lnTo>
                    <a:pt x="1101" y="746"/>
                  </a:lnTo>
                  <a:lnTo>
                    <a:pt x="1101" y="742"/>
                  </a:lnTo>
                  <a:lnTo>
                    <a:pt x="1101" y="737"/>
                  </a:lnTo>
                  <a:lnTo>
                    <a:pt x="1101" y="727"/>
                  </a:lnTo>
                  <a:lnTo>
                    <a:pt x="1101" y="717"/>
                  </a:lnTo>
                  <a:lnTo>
                    <a:pt x="1101" y="707"/>
                  </a:lnTo>
                  <a:lnTo>
                    <a:pt x="1101" y="697"/>
                  </a:lnTo>
                  <a:lnTo>
                    <a:pt x="1101" y="687"/>
                  </a:lnTo>
                  <a:lnTo>
                    <a:pt x="1103" y="679"/>
                  </a:lnTo>
                  <a:lnTo>
                    <a:pt x="1101" y="671"/>
                  </a:lnTo>
                  <a:lnTo>
                    <a:pt x="1099" y="662"/>
                  </a:lnTo>
                  <a:lnTo>
                    <a:pt x="1097" y="654"/>
                  </a:lnTo>
                  <a:lnTo>
                    <a:pt x="1096" y="648"/>
                  </a:lnTo>
                  <a:lnTo>
                    <a:pt x="1090" y="640"/>
                  </a:lnTo>
                  <a:lnTo>
                    <a:pt x="1084" y="632"/>
                  </a:lnTo>
                  <a:lnTo>
                    <a:pt x="1076" y="624"/>
                  </a:lnTo>
                  <a:lnTo>
                    <a:pt x="1068" y="618"/>
                  </a:lnTo>
                  <a:lnTo>
                    <a:pt x="1060" y="614"/>
                  </a:lnTo>
                  <a:lnTo>
                    <a:pt x="1054" y="610"/>
                  </a:lnTo>
                  <a:lnTo>
                    <a:pt x="1048" y="606"/>
                  </a:lnTo>
                  <a:lnTo>
                    <a:pt x="1040" y="602"/>
                  </a:lnTo>
                  <a:lnTo>
                    <a:pt x="1032" y="596"/>
                  </a:lnTo>
                  <a:lnTo>
                    <a:pt x="1024" y="592"/>
                  </a:lnTo>
                  <a:lnTo>
                    <a:pt x="1017" y="587"/>
                  </a:lnTo>
                  <a:lnTo>
                    <a:pt x="1009" y="583"/>
                  </a:lnTo>
                  <a:lnTo>
                    <a:pt x="999" y="577"/>
                  </a:lnTo>
                  <a:lnTo>
                    <a:pt x="989" y="571"/>
                  </a:lnTo>
                  <a:lnTo>
                    <a:pt x="981" y="567"/>
                  </a:lnTo>
                  <a:lnTo>
                    <a:pt x="971" y="561"/>
                  </a:lnTo>
                  <a:lnTo>
                    <a:pt x="963" y="555"/>
                  </a:lnTo>
                  <a:lnTo>
                    <a:pt x="953" y="551"/>
                  </a:lnTo>
                  <a:lnTo>
                    <a:pt x="944" y="547"/>
                  </a:lnTo>
                  <a:lnTo>
                    <a:pt x="936" y="543"/>
                  </a:lnTo>
                  <a:lnTo>
                    <a:pt x="924" y="537"/>
                  </a:lnTo>
                  <a:lnTo>
                    <a:pt x="916" y="533"/>
                  </a:lnTo>
                  <a:lnTo>
                    <a:pt x="906" y="531"/>
                  </a:lnTo>
                  <a:lnTo>
                    <a:pt x="896" y="527"/>
                  </a:lnTo>
                  <a:lnTo>
                    <a:pt x="886" y="525"/>
                  </a:lnTo>
                  <a:lnTo>
                    <a:pt x="878" y="521"/>
                  </a:lnTo>
                  <a:lnTo>
                    <a:pt x="870" y="519"/>
                  </a:lnTo>
                  <a:lnTo>
                    <a:pt x="863" y="517"/>
                  </a:lnTo>
                  <a:lnTo>
                    <a:pt x="855" y="515"/>
                  </a:lnTo>
                  <a:lnTo>
                    <a:pt x="847" y="515"/>
                  </a:lnTo>
                  <a:lnTo>
                    <a:pt x="839" y="515"/>
                  </a:lnTo>
                  <a:lnTo>
                    <a:pt x="833" y="517"/>
                  </a:lnTo>
                  <a:lnTo>
                    <a:pt x="827" y="517"/>
                  </a:lnTo>
                  <a:lnTo>
                    <a:pt x="821" y="519"/>
                  </a:lnTo>
                  <a:lnTo>
                    <a:pt x="815" y="523"/>
                  </a:lnTo>
                  <a:lnTo>
                    <a:pt x="813" y="527"/>
                  </a:lnTo>
                  <a:lnTo>
                    <a:pt x="805" y="535"/>
                  </a:lnTo>
                  <a:lnTo>
                    <a:pt x="797" y="545"/>
                  </a:lnTo>
                  <a:lnTo>
                    <a:pt x="794" y="553"/>
                  </a:lnTo>
                  <a:lnTo>
                    <a:pt x="792" y="565"/>
                  </a:lnTo>
                  <a:lnTo>
                    <a:pt x="790" y="571"/>
                  </a:lnTo>
                  <a:lnTo>
                    <a:pt x="790" y="575"/>
                  </a:lnTo>
                  <a:lnTo>
                    <a:pt x="790" y="581"/>
                  </a:lnTo>
                  <a:lnTo>
                    <a:pt x="790" y="588"/>
                  </a:lnTo>
                  <a:lnTo>
                    <a:pt x="790" y="594"/>
                  </a:lnTo>
                  <a:lnTo>
                    <a:pt x="790" y="600"/>
                  </a:lnTo>
                  <a:lnTo>
                    <a:pt x="790" y="606"/>
                  </a:lnTo>
                  <a:lnTo>
                    <a:pt x="792" y="614"/>
                  </a:lnTo>
                  <a:lnTo>
                    <a:pt x="792" y="620"/>
                  </a:lnTo>
                  <a:lnTo>
                    <a:pt x="794" y="626"/>
                  </a:lnTo>
                  <a:lnTo>
                    <a:pt x="794" y="632"/>
                  </a:lnTo>
                  <a:lnTo>
                    <a:pt x="797" y="640"/>
                  </a:lnTo>
                  <a:lnTo>
                    <a:pt x="797" y="646"/>
                  </a:lnTo>
                  <a:lnTo>
                    <a:pt x="799" y="654"/>
                  </a:lnTo>
                  <a:lnTo>
                    <a:pt x="803" y="662"/>
                  </a:lnTo>
                  <a:lnTo>
                    <a:pt x="807" y="669"/>
                  </a:lnTo>
                  <a:lnTo>
                    <a:pt x="809" y="675"/>
                  </a:lnTo>
                  <a:lnTo>
                    <a:pt x="811" y="683"/>
                  </a:lnTo>
                  <a:lnTo>
                    <a:pt x="813" y="691"/>
                  </a:lnTo>
                  <a:lnTo>
                    <a:pt x="817" y="699"/>
                  </a:lnTo>
                  <a:lnTo>
                    <a:pt x="819" y="707"/>
                  </a:lnTo>
                  <a:lnTo>
                    <a:pt x="823" y="717"/>
                  </a:lnTo>
                  <a:lnTo>
                    <a:pt x="827" y="725"/>
                  </a:lnTo>
                  <a:lnTo>
                    <a:pt x="831" y="735"/>
                  </a:lnTo>
                  <a:lnTo>
                    <a:pt x="833" y="740"/>
                  </a:lnTo>
                  <a:lnTo>
                    <a:pt x="835" y="748"/>
                  </a:lnTo>
                  <a:lnTo>
                    <a:pt x="839" y="758"/>
                  </a:lnTo>
                  <a:lnTo>
                    <a:pt x="841" y="766"/>
                  </a:lnTo>
                  <a:lnTo>
                    <a:pt x="845" y="772"/>
                  </a:lnTo>
                  <a:lnTo>
                    <a:pt x="847" y="782"/>
                  </a:lnTo>
                  <a:lnTo>
                    <a:pt x="851" y="790"/>
                  </a:lnTo>
                  <a:lnTo>
                    <a:pt x="853" y="798"/>
                  </a:lnTo>
                  <a:lnTo>
                    <a:pt x="855" y="806"/>
                  </a:lnTo>
                  <a:lnTo>
                    <a:pt x="857" y="813"/>
                  </a:lnTo>
                  <a:lnTo>
                    <a:pt x="859" y="819"/>
                  </a:lnTo>
                  <a:lnTo>
                    <a:pt x="861" y="829"/>
                  </a:lnTo>
                  <a:lnTo>
                    <a:pt x="863" y="835"/>
                  </a:lnTo>
                  <a:lnTo>
                    <a:pt x="865" y="843"/>
                  </a:lnTo>
                  <a:lnTo>
                    <a:pt x="869" y="849"/>
                  </a:lnTo>
                  <a:lnTo>
                    <a:pt x="870" y="857"/>
                  </a:lnTo>
                  <a:lnTo>
                    <a:pt x="870" y="863"/>
                  </a:lnTo>
                  <a:lnTo>
                    <a:pt x="872" y="869"/>
                  </a:lnTo>
                  <a:lnTo>
                    <a:pt x="872" y="875"/>
                  </a:lnTo>
                  <a:lnTo>
                    <a:pt x="874" y="881"/>
                  </a:lnTo>
                  <a:lnTo>
                    <a:pt x="874" y="887"/>
                  </a:lnTo>
                  <a:lnTo>
                    <a:pt x="874" y="892"/>
                  </a:lnTo>
                  <a:lnTo>
                    <a:pt x="874" y="898"/>
                  </a:lnTo>
                  <a:lnTo>
                    <a:pt x="876" y="902"/>
                  </a:lnTo>
                  <a:lnTo>
                    <a:pt x="874" y="912"/>
                  </a:lnTo>
                  <a:lnTo>
                    <a:pt x="872" y="920"/>
                  </a:lnTo>
                  <a:lnTo>
                    <a:pt x="870" y="928"/>
                  </a:lnTo>
                  <a:lnTo>
                    <a:pt x="869" y="936"/>
                  </a:lnTo>
                  <a:lnTo>
                    <a:pt x="859" y="942"/>
                  </a:lnTo>
                  <a:lnTo>
                    <a:pt x="855" y="942"/>
                  </a:lnTo>
                  <a:lnTo>
                    <a:pt x="853" y="940"/>
                  </a:lnTo>
                  <a:lnTo>
                    <a:pt x="853" y="938"/>
                  </a:lnTo>
                  <a:lnTo>
                    <a:pt x="851" y="934"/>
                  </a:lnTo>
                  <a:lnTo>
                    <a:pt x="851" y="930"/>
                  </a:lnTo>
                  <a:lnTo>
                    <a:pt x="849" y="922"/>
                  </a:lnTo>
                  <a:lnTo>
                    <a:pt x="849" y="914"/>
                  </a:lnTo>
                  <a:lnTo>
                    <a:pt x="847" y="902"/>
                  </a:lnTo>
                  <a:lnTo>
                    <a:pt x="847" y="894"/>
                  </a:lnTo>
                  <a:lnTo>
                    <a:pt x="845" y="889"/>
                  </a:lnTo>
                  <a:lnTo>
                    <a:pt x="845" y="881"/>
                  </a:lnTo>
                  <a:lnTo>
                    <a:pt x="841" y="875"/>
                  </a:lnTo>
                  <a:lnTo>
                    <a:pt x="841" y="869"/>
                  </a:lnTo>
                  <a:lnTo>
                    <a:pt x="839" y="861"/>
                  </a:lnTo>
                  <a:lnTo>
                    <a:pt x="839" y="855"/>
                  </a:lnTo>
                  <a:lnTo>
                    <a:pt x="837" y="849"/>
                  </a:lnTo>
                  <a:lnTo>
                    <a:pt x="835" y="841"/>
                  </a:lnTo>
                  <a:lnTo>
                    <a:pt x="833" y="833"/>
                  </a:lnTo>
                  <a:lnTo>
                    <a:pt x="831" y="825"/>
                  </a:lnTo>
                  <a:lnTo>
                    <a:pt x="829" y="817"/>
                  </a:lnTo>
                  <a:lnTo>
                    <a:pt x="827" y="810"/>
                  </a:lnTo>
                  <a:lnTo>
                    <a:pt x="825" y="804"/>
                  </a:lnTo>
                  <a:lnTo>
                    <a:pt x="823" y="796"/>
                  </a:lnTo>
                  <a:lnTo>
                    <a:pt x="819" y="788"/>
                  </a:lnTo>
                  <a:lnTo>
                    <a:pt x="819" y="782"/>
                  </a:lnTo>
                  <a:lnTo>
                    <a:pt x="815" y="774"/>
                  </a:lnTo>
                  <a:lnTo>
                    <a:pt x="813" y="768"/>
                  </a:lnTo>
                  <a:lnTo>
                    <a:pt x="811" y="760"/>
                  </a:lnTo>
                  <a:lnTo>
                    <a:pt x="811" y="754"/>
                  </a:lnTo>
                  <a:lnTo>
                    <a:pt x="807" y="746"/>
                  </a:lnTo>
                  <a:lnTo>
                    <a:pt x="805" y="740"/>
                  </a:lnTo>
                  <a:lnTo>
                    <a:pt x="803" y="735"/>
                  </a:lnTo>
                  <a:lnTo>
                    <a:pt x="803" y="727"/>
                  </a:lnTo>
                  <a:lnTo>
                    <a:pt x="799" y="721"/>
                  </a:lnTo>
                  <a:lnTo>
                    <a:pt x="797" y="713"/>
                  </a:lnTo>
                  <a:lnTo>
                    <a:pt x="795" y="705"/>
                  </a:lnTo>
                  <a:lnTo>
                    <a:pt x="794" y="699"/>
                  </a:lnTo>
                  <a:lnTo>
                    <a:pt x="790" y="691"/>
                  </a:lnTo>
                  <a:lnTo>
                    <a:pt x="788" y="685"/>
                  </a:lnTo>
                  <a:lnTo>
                    <a:pt x="786" y="677"/>
                  </a:lnTo>
                  <a:lnTo>
                    <a:pt x="784" y="671"/>
                  </a:lnTo>
                  <a:lnTo>
                    <a:pt x="782" y="663"/>
                  </a:lnTo>
                  <a:lnTo>
                    <a:pt x="780" y="658"/>
                  </a:lnTo>
                  <a:lnTo>
                    <a:pt x="776" y="648"/>
                  </a:lnTo>
                  <a:lnTo>
                    <a:pt x="776" y="642"/>
                  </a:lnTo>
                  <a:lnTo>
                    <a:pt x="774" y="634"/>
                  </a:lnTo>
                  <a:lnTo>
                    <a:pt x="772" y="626"/>
                  </a:lnTo>
                  <a:lnTo>
                    <a:pt x="770" y="620"/>
                  </a:lnTo>
                  <a:lnTo>
                    <a:pt x="768" y="612"/>
                  </a:lnTo>
                  <a:lnTo>
                    <a:pt x="766" y="602"/>
                  </a:lnTo>
                  <a:lnTo>
                    <a:pt x="764" y="596"/>
                  </a:lnTo>
                  <a:lnTo>
                    <a:pt x="762" y="588"/>
                  </a:lnTo>
                  <a:lnTo>
                    <a:pt x="762" y="581"/>
                  </a:lnTo>
                  <a:lnTo>
                    <a:pt x="760" y="575"/>
                  </a:lnTo>
                  <a:lnTo>
                    <a:pt x="758" y="567"/>
                  </a:lnTo>
                  <a:lnTo>
                    <a:pt x="758" y="561"/>
                  </a:lnTo>
                  <a:lnTo>
                    <a:pt x="758" y="555"/>
                  </a:lnTo>
                  <a:lnTo>
                    <a:pt x="758" y="549"/>
                  </a:lnTo>
                  <a:lnTo>
                    <a:pt x="758" y="543"/>
                  </a:lnTo>
                  <a:lnTo>
                    <a:pt x="758" y="535"/>
                  </a:lnTo>
                  <a:lnTo>
                    <a:pt x="758" y="531"/>
                  </a:lnTo>
                  <a:lnTo>
                    <a:pt x="758" y="519"/>
                  </a:lnTo>
                  <a:lnTo>
                    <a:pt x="762" y="512"/>
                  </a:lnTo>
                  <a:lnTo>
                    <a:pt x="764" y="504"/>
                  </a:lnTo>
                  <a:lnTo>
                    <a:pt x="768" y="496"/>
                  </a:lnTo>
                  <a:lnTo>
                    <a:pt x="772" y="490"/>
                  </a:lnTo>
                  <a:lnTo>
                    <a:pt x="778" y="486"/>
                  </a:lnTo>
                  <a:lnTo>
                    <a:pt x="784" y="482"/>
                  </a:lnTo>
                  <a:lnTo>
                    <a:pt x="794" y="480"/>
                  </a:lnTo>
                  <a:lnTo>
                    <a:pt x="801" y="478"/>
                  </a:lnTo>
                  <a:lnTo>
                    <a:pt x="813" y="478"/>
                  </a:lnTo>
                  <a:lnTo>
                    <a:pt x="817" y="478"/>
                  </a:lnTo>
                  <a:lnTo>
                    <a:pt x="825" y="478"/>
                  </a:lnTo>
                  <a:lnTo>
                    <a:pt x="831" y="478"/>
                  </a:lnTo>
                  <a:lnTo>
                    <a:pt x="839" y="478"/>
                  </a:lnTo>
                  <a:lnTo>
                    <a:pt x="849" y="478"/>
                  </a:lnTo>
                  <a:lnTo>
                    <a:pt x="857" y="480"/>
                  </a:lnTo>
                  <a:lnTo>
                    <a:pt x="867" y="482"/>
                  </a:lnTo>
                  <a:lnTo>
                    <a:pt x="876" y="484"/>
                  </a:lnTo>
                  <a:lnTo>
                    <a:pt x="886" y="484"/>
                  </a:lnTo>
                  <a:lnTo>
                    <a:pt x="896" y="486"/>
                  </a:lnTo>
                  <a:lnTo>
                    <a:pt x="906" y="490"/>
                  </a:lnTo>
                  <a:lnTo>
                    <a:pt x="918" y="492"/>
                  </a:lnTo>
                  <a:lnTo>
                    <a:pt x="928" y="494"/>
                  </a:lnTo>
                  <a:lnTo>
                    <a:pt x="940" y="498"/>
                  </a:lnTo>
                  <a:lnTo>
                    <a:pt x="945" y="498"/>
                  </a:lnTo>
                  <a:lnTo>
                    <a:pt x="949" y="502"/>
                  </a:lnTo>
                  <a:lnTo>
                    <a:pt x="957" y="502"/>
                  </a:lnTo>
                  <a:lnTo>
                    <a:pt x="963" y="506"/>
                  </a:lnTo>
                  <a:lnTo>
                    <a:pt x="973" y="508"/>
                  </a:lnTo>
                  <a:lnTo>
                    <a:pt x="985" y="512"/>
                  </a:lnTo>
                  <a:lnTo>
                    <a:pt x="995" y="515"/>
                  </a:lnTo>
                  <a:lnTo>
                    <a:pt x="1007" y="519"/>
                  </a:lnTo>
                  <a:lnTo>
                    <a:pt x="1017" y="523"/>
                  </a:lnTo>
                  <a:lnTo>
                    <a:pt x="1026" y="529"/>
                  </a:lnTo>
                  <a:lnTo>
                    <a:pt x="1036" y="533"/>
                  </a:lnTo>
                  <a:lnTo>
                    <a:pt x="1046" y="537"/>
                  </a:lnTo>
                  <a:lnTo>
                    <a:pt x="1054" y="543"/>
                  </a:lnTo>
                  <a:lnTo>
                    <a:pt x="1064" y="547"/>
                  </a:lnTo>
                  <a:lnTo>
                    <a:pt x="1072" y="553"/>
                  </a:lnTo>
                  <a:lnTo>
                    <a:pt x="1080" y="559"/>
                  </a:lnTo>
                  <a:lnTo>
                    <a:pt x="1088" y="565"/>
                  </a:lnTo>
                  <a:lnTo>
                    <a:pt x="1094" y="571"/>
                  </a:lnTo>
                  <a:lnTo>
                    <a:pt x="1099" y="577"/>
                  </a:lnTo>
                  <a:lnTo>
                    <a:pt x="1105" y="585"/>
                  </a:lnTo>
                  <a:lnTo>
                    <a:pt x="1109" y="590"/>
                  </a:lnTo>
                  <a:lnTo>
                    <a:pt x="1113" y="596"/>
                  </a:lnTo>
                  <a:lnTo>
                    <a:pt x="1117" y="602"/>
                  </a:lnTo>
                  <a:lnTo>
                    <a:pt x="1121" y="608"/>
                  </a:lnTo>
                  <a:lnTo>
                    <a:pt x="1123" y="614"/>
                  </a:lnTo>
                  <a:lnTo>
                    <a:pt x="1125" y="620"/>
                  </a:lnTo>
                  <a:lnTo>
                    <a:pt x="1127" y="624"/>
                  </a:lnTo>
                  <a:lnTo>
                    <a:pt x="1129" y="632"/>
                  </a:lnTo>
                  <a:lnTo>
                    <a:pt x="1133" y="642"/>
                  </a:lnTo>
                  <a:lnTo>
                    <a:pt x="1135" y="652"/>
                  </a:lnTo>
                  <a:lnTo>
                    <a:pt x="1135" y="662"/>
                  </a:lnTo>
                  <a:lnTo>
                    <a:pt x="1137" y="673"/>
                  </a:lnTo>
                  <a:lnTo>
                    <a:pt x="1135" y="683"/>
                  </a:lnTo>
                  <a:lnTo>
                    <a:pt x="1135" y="695"/>
                  </a:lnTo>
                  <a:lnTo>
                    <a:pt x="1135" y="705"/>
                  </a:lnTo>
                  <a:lnTo>
                    <a:pt x="1135" y="717"/>
                  </a:lnTo>
                  <a:lnTo>
                    <a:pt x="1135" y="721"/>
                  </a:lnTo>
                  <a:lnTo>
                    <a:pt x="1135" y="727"/>
                  </a:lnTo>
                  <a:lnTo>
                    <a:pt x="1137" y="735"/>
                  </a:lnTo>
                  <a:lnTo>
                    <a:pt x="1137" y="740"/>
                  </a:lnTo>
                  <a:lnTo>
                    <a:pt x="1137" y="746"/>
                  </a:lnTo>
                  <a:lnTo>
                    <a:pt x="1139" y="752"/>
                  </a:lnTo>
                  <a:lnTo>
                    <a:pt x="1139" y="758"/>
                  </a:lnTo>
                  <a:lnTo>
                    <a:pt x="1143" y="766"/>
                  </a:lnTo>
                  <a:lnTo>
                    <a:pt x="1143" y="770"/>
                  </a:lnTo>
                  <a:lnTo>
                    <a:pt x="1145" y="776"/>
                  </a:lnTo>
                  <a:lnTo>
                    <a:pt x="1149" y="782"/>
                  </a:lnTo>
                  <a:lnTo>
                    <a:pt x="1151" y="788"/>
                  </a:lnTo>
                  <a:lnTo>
                    <a:pt x="1157" y="798"/>
                  </a:lnTo>
                  <a:lnTo>
                    <a:pt x="1165" y="808"/>
                  </a:lnTo>
                  <a:lnTo>
                    <a:pt x="1171" y="813"/>
                  </a:lnTo>
                  <a:lnTo>
                    <a:pt x="1180" y="819"/>
                  </a:lnTo>
                  <a:lnTo>
                    <a:pt x="1190" y="825"/>
                  </a:lnTo>
                  <a:lnTo>
                    <a:pt x="1200" y="829"/>
                  </a:lnTo>
                  <a:lnTo>
                    <a:pt x="1208" y="831"/>
                  </a:lnTo>
                  <a:lnTo>
                    <a:pt x="1218" y="833"/>
                  </a:lnTo>
                  <a:lnTo>
                    <a:pt x="1228" y="833"/>
                  </a:lnTo>
                  <a:lnTo>
                    <a:pt x="1236" y="835"/>
                  </a:lnTo>
                  <a:lnTo>
                    <a:pt x="1246" y="833"/>
                  </a:lnTo>
                  <a:lnTo>
                    <a:pt x="1253" y="831"/>
                  </a:lnTo>
                  <a:lnTo>
                    <a:pt x="1263" y="827"/>
                  </a:lnTo>
                  <a:lnTo>
                    <a:pt x="1271" y="823"/>
                  </a:lnTo>
                  <a:lnTo>
                    <a:pt x="1277" y="817"/>
                  </a:lnTo>
                  <a:lnTo>
                    <a:pt x="1285" y="812"/>
                  </a:lnTo>
                  <a:lnTo>
                    <a:pt x="1289" y="808"/>
                  </a:lnTo>
                  <a:lnTo>
                    <a:pt x="1295" y="804"/>
                  </a:lnTo>
                  <a:lnTo>
                    <a:pt x="1301" y="800"/>
                  </a:lnTo>
                  <a:lnTo>
                    <a:pt x="1307" y="796"/>
                  </a:lnTo>
                  <a:lnTo>
                    <a:pt x="1313" y="790"/>
                  </a:lnTo>
                  <a:lnTo>
                    <a:pt x="1317" y="786"/>
                  </a:lnTo>
                  <a:lnTo>
                    <a:pt x="1322" y="780"/>
                  </a:lnTo>
                  <a:lnTo>
                    <a:pt x="1330" y="776"/>
                  </a:lnTo>
                  <a:lnTo>
                    <a:pt x="1336" y="770"/>
                  </a:lnTo>
                  <a:lnTo>
                    <a:pt x="1342" y="766"/>
                  </a:lnTo>
                  <a:lnTo>
                    <a:pt x="1350" y="760"/>
                  </a:lnTo>
                  <a:lnTo>
                    <a:pt x="1358" y="756"/>
                  </a:lnTo>
                  <a:lnTo>
                    <a:pt x="1364" y="750"/>
                  </a:lnTo>
                  <a:lnTo>
                    <a:pt x="1372" y="744"/>
                  </a:lnTo>
                  <a:lnTo>
                    <a:pt x="1380" y="740"/>
                  </a:lnTo>
                  <a:lnTo>
                    <a:pt x="1388" y="735"/>
                  </a:lnTo>
                  <a:lnTo>
                    <a:pt x="1394" y="729"/>
                  </a:lnTo>
                  <a:lnTo>
                    <a:pt x="1403" y="723"/>
                  </a:lnTo>
                  <a:lnTo>
                    <a:pt x="1409" y="719"/>
                  </a:lnTo>
                  <a:lnTo>
                    <a:pt x="1419" y="715"/>
                  </a:lnTo>
                  <a:lnTo>
                    <a:pt x="1425" y="709"/>
                  </a:lnTo>
                  <a:lnTo>
                    <a:pt x="1433" y="705"/>
                  </a:lnTo>
                  <a:lnTo>
                    <a:pt x="1441" y="699"/>
                  </a:lnTo>
                  <a:lnTo>
                    <a:pt x="1449" y="695"/>
                  </a:lnTo>
                  <a:lnTo>
                    <a:pt x="1457" y="691"/>
                  </a:lnTo>
                  <a:lnTo>
                    <a:pt x="1465" y="687"/>
                  </a:lnTo>
                  <a:lnTo>
                    <a:pt x="1473" y="683"/>
                  </a:lnTo>
                  <a:lnTo>
                    <a:pt x="1480" y="681"/>
                  </a:lnTo>
                  <a:lnTo>
                    <a:pt x="1488" y="677"/>
                  </a:lnTo>
                  <a:lnTo>
                    <a:pt x="1496" y="673"/>
                  </a:lnTo>
                  <a:lnTo>
                    <a:pt x="1502" y="667"/>
                  </a:lnTo>
                  <a:lnTo>
                    <a:pt x="1510" y="665"/>
                  </a:lnTo>
                  <a:lnTo>
                    <a:pt x="1516" y="662"/>
                  </a:lnTo>
                  <a:lnTo>
                    <a:pt x="1524" y="658"/>
                  </a:lnTo>
                  <a:lnTo>
                    <a:pt x="1532" y="654"/>
                  </a:lnTo>
                  <a:lnTo>
                    <a:pt x="1538" y="652"/>
                  </a:lnTo>
                  <a:lnTo>
                    <a:pt x="1544" y="646"/>
                  </a:lnTo>
                  <a:lnTo>
                    <a:pt x="1551" y="642"/>
                  </a:lnTo>
                  <a:lnTo>
                    <a:pt x="1557" y="638"/>
                  </a:lnTo>
                  <a:lnTo>
                    <a:pt x="1563" y="634"/>
                  </a:lnTo>
                  <a:lnTo>
                    <a:pt x="1567" y="630"/>
                  </a:lnTo>
                  <a:lnTo>
                    <a:pt x="1575" y="624"/>
                  </a:lnTo>
                  <a:lnTo>
                    <a:pt x="1581" y="620"/>
                  </a:lnTo>
                  <a:lnTo>
                    <a:pt x="1587" y="618"/>
                  </a:lnTo>
                  <a:lnTo>
                    <a:pt x="1595" y="608"/>
                  </a:lnTo>
                  <a:lnTo>
                    <a:pt x="1605" y="600"/>
                  </a:lnTo>
                  <a:lnTo>
                    <a:pt x="1611" y="590"/>
                  </a:lnTo>
                  <a:lnTo>
                    <a:pt x="1619" y="583"/>
                  </a:lnTo>
                  <a:lnTo>
                    <a:pt x="1623" y="573"/>
                  </a:lnTo>
                  <a:lnTo>
                    <a:pt x="1626" y="565"/>
                  </a:lnTo>
                  <a:lnTo>
                    <a:pt x="1626" y="557"/>
                  </a:lnTo>
                  <a:lnTo>
                    <a:pt x="1628" y="549"/>
                  </a:lnTo>
                  <a:lnTo>
                    <a:pt x="1624" y="539"/>
                  </a:lnTo>
                  <a:lnTo>
                    <a:pt x="1623" y="529"/>
                  </a:lnTo>
                  <a:lnTo>
                    <a:pt x="1619" y="519"/>
                  </a:lnTo>
                  <a:lnTo>
                    <a:pt x="1617" y="510"/>
                  </a:lnTo>
                  <a:lnTo>
                    <a:pt x="1611" y="498"/>
                  </a:lnTo>
                  <a:lnTo>
                    <a:pt x="1607" y="488"/>
                  </a:lnTo>
                  <a:lnTo>
                    <a:pt x="1601" y="476"/>
                  </a:lnTo>
                  <a:lnTo>
                    <a:pt x="1597" y="466"/>
                  </a:lnTo>
                  <a:lnTo>
                    <a:pt x="1593" y="454"/>
                  </a:lnTo>
                  <a:lnTo>
                    <a:pt x="1587" y="444"/>
                  </a:lnTo>
                  <a:lnTo>
                    <a:pt x="1583" y="433"/>
                  </a:lnTo>
                  <a:lnTo>
                    <a:pt x="1581" y="425"/>
                  </a:lnTo>
                  <a:lnTo>
                    <a:pt x="1579" y="415"/>
                  </a:lnTo>
                  <a:lnTo>
                    <a:pt x="1579" y="405"/>
                  </a:lnTo>
                  <a:lnTo>
                    <a:pt x="1579" y="399"/>
                  </a:lnTo>
                  <a:lnTo>
                    <a:pt x="1583" y="391"/>
                  </a:lnTo>
                  <a:lnTo>
                    <a:pt x="1583" y="385"/>
                  </a:lnTo>
                  <a:lnTo>
                    <a:pt x="1585" y="379"/>
                  </a:lnTo>
                  <a:lnTo>
                    <a:pt x="1587" y="371"/>
                  </a:lnTo>
                  <a:lnTo>
                    <a:pt x="1589" y="365"/>
                  </a:lnTo>
                  <a:lnTo>
                    <a:pt x="1589" y="358"/>
                  </a:lnTo>
                  <a:lnTo>
                    <a:pt x="1589" y="352"/>
                  </a:lnTo>
                  <a:lnTo>
                    <a:pt x="1589" y="344"/>
                  </a:lnTo>
                  <a:lnTo>
                    <a:pt x="1589" y="338"/>
                  </a:lnTo>
                  <a:lnTo>
                    <a:pt x="1587" y="330"/>
                  </a:lnTo>
                  <a:lnTo>
                    <a:pt x="1585" y="322"/>
                  </a:lnTo>
                  <a:lnTo>
                    <a:pt x="1581" y="316"/>
                  </a:lnTo>
                  <a:lnTo>
                    <a:pt x="1579" y="310"/>
                  </a:lnTo>
                  <a:lnTo>
                    <a:pt x="1573" y="302"/>
                  </a:lnTo>
                  <a:lnTo>
                    <a:pt x="1567" y="296"/>
                  </a:lnTo>
                  <a:lnTo>
                    <a:pt x="1561" y="290"/>
                  </a:lnTo>
                  <a:lnTo>
                    <a:pt x="1555" y="283"/>
                  </a:lnTo>
                  <a:lnTo>
                    <a:pt x="1548" y="275"/>
                  </a:lnTo>
                  <a:lnTo>
                    <a:pt x="1542" y="269"/>
                  </a:lnTo>
                  <a:lnTo>
                    <a:pt x="1536" y="261"/>
                  </a:lnTo>
                  <a:lnTo>
                    <a:pt x="1532" y="253"/>
                  </a:lnTo>
                  <a:lnTo>
                    <a:pt x="1526" y="245"/>
                  </a:lnTo>
                  <a:lnTo>
                    <a:pt x="1522" y="235"/>
                  </a:lnTo>
                  <a:lnTo>
                    <a:pt x="1520" y="227"/>
                  </a:lnTo>
                  <a:lnTo>
                    <a:pt x="1516" y="219"/>
                  </a:lnTo>
                  <a:lnTo>
                    <a:pt x="1514" y="210"/>
                  </a:lnTo>
                  <a:lnTo>
                    <a:pt x="1510" y="202"/>
                  </a:lnTo>
                  <a:lnTo>
                    <a:pt x="1508" y="192"/>
                  </a:lnTo>
                  <a:lnTo>
                    <a:pt x="1506" y="184"/>
                  </a:lnTo>
                  <a:lnTo>
                    <a:pt x="1502" y="176"/>
                  </a:lnTo>
                  <a:lnTo>
                    <a:pt x="1498" y="168"/>
                  </a:lnTo>
                  <a:lnTo>
                    <a:pt x="1496" y="160"/>
                  </a:lnTo>
                  <a:lnTo>
                    <a:pt x="1494" y="152"/>
                  </a:lnTo>
                  <a:lnTo>
                    <a:pt x="1488" y="144"/>
                  </a:lnTo>
                  <a:lnTo>
                    <a:pt x="1482" y="135"/>
                  </a:lnTo>
                  <a:lnTo>
                    <a:pt x="1474" y="125"/>
                  </a:lnTo>
                  <a:lnTo>
                    <a:pt x="1467" y="115"/>
                  </a:lnTo>
                  <a:lnTo>
                    <a:pt x="1461" y="109"/>
                  </a:lnTo>
                  <a:lnTo>
                    <a:pt x="1453" y="103"/>
                  </a:lnTo>
                  <a:lnTo>
                    <a:pt x="1447" y="99"/>
                  </a:lnTo>
                  <a:lnTo>
                    <a:pt x="1441" y="93"/>
                  </a:lnTo>
                  <a:lnTo>
                    <a:pt x="1433" y="87"/>
                  </a:lnTo>
                  <a:lnTo>
                    <a:pt x="1427" y="81"/>
                  </a:lnTo>
                  <a:lnTo>
                    <a:pt x="1419" y="77"/>
                  </a:lnTo>
                  <a:lnTo>
                    <a:pt x="1411" y="73"/>
                  </a:lnTo>
                  <a:lnTo>
                    <a:pt x="1403" y="65"/>
                  </a:lnTo>
                  <a:lnTo>
                    <a:pt x="1394" y="61"/>
                  </a:lnTo>
                  <a:lnTo>
                    <a:pt x="1386" y="58"/>
                  </a:lnTo>
                  <a:lnTo>
                    <a:pt x="1378" y="54"/>
                  </a:lnTo>
                  <a:lnTo>
                    <a:pt x="1366" y="50"/>
                  </a:lnTo>
                  <a:lnTo>
                    <a:pt x="1358" y="46"/>
                  </a:lnTo>
                  <a:lnTo>
                    <a:pt x="1346" y="44"/>
                  </a:lnTo>
                  <a:lnTo>
                    <a:pt x="1338" y="42"/>
                  </a:lnTo>
                  <a:lnTo>
                    <a:pt x="1326" y="38"/>
                  </a:lnTo>
                  <a:lnTo>
                    <a:pt x="1317" y="38"/>
                  </a:lnTo>
                  <a:lnTo>
                    <a:pt x="1305" y="36"/>
                  </a:lnTo>
                  <a:lnTo>
                    <a:pt x="1295" y="36"/>
                  </a:lnTo>
                  <a:lnTo>
                    <a:pt x="1289" y="34"/>
                  </a:lnTo>
                  <a:lnTo>
                    <a:pt x="1281" y="34"/>
                  </a:lnTo>
                  <a:lnTo>
                    <a:pt x="1275" y="34"/>
                  </a:lnTo>
                  <a:lnTo>
                    <a:pt x="1271" y="36"/>
                  </a:lnTo>
                  <a:lnTo>
                    <a:pt x="1265" y="36"/>
                  </a:lnTo>
                  <a:lnTo>
                    <a:pt x="1259" y="36"/>
                  </a:lnTo>
                  <a:lnTo>
                    <a:pt x="1253" y="36"/>
                  </a:lnTo>
                  <a:lnTo>
                    <a:pt x="1247" y="38"/>
                  </a:lnTo>
                  <a:lnTo>
                    <a:pt x="1242" y="38"/>
                  </a:lnTo>
                  <a:lnTo>
                    <a:pt x="1236" y="40"/>
                  </a:lnTo>
                  <a:lnTo>
                    <a:pt x="1230" y="40"/>
                  </a:lnTo>
                  <a:lnTo>
                    <a:pt x="1224" y="42"/>
                  </a:lnTo>
                  <a:lnTo>
                    <a:pt x="1216" y="42"/>
                  </a:lnTo>
                  <a:lnTo>
                    <a:pt x="1212" y="42"/>
                  </a:lnTo>
                  <a:lnTo>
                    <a:pt x="1206" y="44"/>
                  </a:lnTo>
                  <a:lnTo>
                    <a:pt x="1200" y="46"/>
                  </a:lnTo>
                  <a:lnTo>
                    <a:pt x="1188" y="48"/>
                  </a:lnTo>
                  <a:lnTo>
                    <a:pt x="1178" y="52"/>
                  </a:lnTo>
                  <a:lnTo>
                    <a:pt x="1169" y="54"/>
                  </a:lnTo>
                  <a:lnTo>
                    <a:pt x="1159" y="58"/>
                  </a:lnTo>
                  <a:lnTo>
                    <a:pt x="1149" y="60"/>
                  </a:lnTo>
                  <a:lnTo>
                    <a:pt x="1139" y="61"/>
                  </a:lnTo>
                  <a:lnTo>
                    <a:pt x="1129" y="65"/>
                  </a:lnTo>
                  <a:lnTo>
                    <a:pt x="1121" y="67"/>
                  </a:lnTo>
                  <a:lnTo>
                    <a:pt x="1113" y="71"/>
                  </a:lnTo>
                  <a:lnTo>
                    <a:pt x="1103" y="75"/>
                  </a:lnTo>
                  <a:lnTo>
                    <a:pt x="1096" y="77"/>
                  </a:lnTo>
                  <a:lnTo>
                    <a:pt x="1090" y="81"/>
                  </a:lnTo>
                  <a:lnTo>
                    <a:pt x="1080" y="83"/>
                  </a:lnTo>
                  <a:lnTo>
                    <a:pt x="1072" y="87"/>
                  </a:lnTo>
                  <a:lnTo>
                    <a:pt x="1064" y="89"/>
                  </a:lnTo>
                  <a:lnTo>
                    <a:pt x="1058" y="93"/>
                  </a:lnTo>
                  <a:lnTo>
                    <a:pt x="1050" y="95"/>
                  </a:lnTo>
                  <a:lnTo>
                    <a:pt x="1044" y="99"/>
                  </a:lnTo>
                  <a:lnTo>
                    <a:pt x="1036" y="101"/>
                  </a:lnTo>
                  <a:lnTo>
                    <a:pt x="1030" y="105"/>
                  </a:lnTo>
                  <a:lnTo>
                    <a:pt x="1024" y="105"/>
                  </a:lnTo>
                  <a:lnTo>
                    <a:pt x="1017" y="109"/>
                  </a:lnTo>
                  <a:lnTo>
                    <a:pt x="1011" y="109"/>
                  </a:lnTo>
                  <a:lnTo>
                    <a:pt x="1005" y="113"/>
                  </a:lnTo>
                  <a:lnTo>
                    <a:pt x="999" y="115"/>
                  </a:lnTo>
                  <a:lnTo>
                    <a:pt x="993" y="117"/>
                  </a:lnTo>
                  <a:lnTo>
                    <a:pt x="987" y="117"/>
                  </a:lnTo>
                  <a:lnTo>
                    <a:pt x="983" y="119"/>
                  </a:lnTo>
                  <a:lnTo>
                    <a:pt x="975" y="119"/>
                  </a:lnTo>
                  <a:lnTo>
                    <a:pt x="969" y="119"/>
                  </a:lnTo>
                  <a:lnTo>
                    <a:pt x="963" y="119"/>
                  </a:lnTo>
                  <a:lnTo>
                    <a:pt x="959" y="121"/>
                  </a:lnTo>
                  <a:lnTo>
                    <a:pt x="947" y="119"/>
                  </a:lnTo>
                  <a:lnTo>
                    <a:pt x="938" y="119"/>
                  </a:lnTo>
                  <a:lnTo>
                    <a:pt x="932" y="117"/>
                  </a:lnTo>
                  <a:lnTo>
                    <a:pt x="924" y="115"/>
                  </a:lnTo>
                  <a:lnTo>
                    <a:pt x="920" y="113"/>
                  </a:lnTo>
                  <a:lnTo>
                    <a:pt x="914" y="111"/>
                  </a:lnTo>
                  <a:lnTo>
                    <a:pt x="902" y="109"/>
                  </a:lnTo>
                  <a:lnTo>
                    <a:pt x="892" y="105"/>
                  </a:lnTo>
                  <a:lnTo>
                    <a:pt x="886" y="103"/>
                  </a:lnTo>
                  <a:lnTo>
                    <a:pt x="880" y="101"/>
                  </a:lnTo>
                  <a:lnTo>
                    <a:pt x="874" y="99"/>
                  </a:lnTo>
                  <a:lnTo>
                    <a:pt x="869" y="97"/>
                  </a:lnTo>
                  <a:lnTo>
                    <a:pt x="863" y="95"/>
                  </a:lnTo>
                  <a:lnTo>
                    <a:pt x="857" y="93"/>
                  </a:lnTo>
                  <a:lnTo>
                    <a:pt x="851" y="91"/>
                  </a:lnTo>
                  <a:lnTo>
                    <a:pt x="845" y="91"/>
                  </a:lnTo>
                  <a:lnTo>
                    <a:pt x="837" y="89"/>
                  </a:lnTo>
                  <a:lnTo>
                    <a:pt x="831" y="89"/>
                  </a:lnTo>
                  <a:lnTo>
                    <a:pt x="825" y="87"/>
                  </a:lnTo>
                  <a:lnTo>
                    <a:pt x="817" y="87"/>
                  </a:lnTo>
                  <a:lnTo>
                    <a:pt x="811" y="87"/>
                  </a:lnTo>
                  <a:lnTo>
                    <a:pt x="803" y="87"/>
                  </a:lnTo>
                  <a:lnTo>
                    <a:pt x="795" y="87"/>
                  </a:lnTo>
                  <a:lnTo>
                    <a:pt x="790" y="89"/>
                  </a:lnTo>
                  <a:lnTo>
                    <a:pt x="782" y="89"/>
                  </a:lnTo>
                  <a:lnTo>
                    <a:pt x="774" y="89"/>
                  </a:lnTo>
                  <a:lnTo>
                    <a:pt x="768" y="89"/>
                  </a:lnTo>
                  <a:lnTo>
                    <a:pt x="762" y="91"/>
                  </a:lnTo>
                  <a:lnTo>
                    <a:pt x="754" y="93"/>
                  </a:lnTo>
                  <a:lnTo>
                    <a:pt x="748" y="95"/>
                  </a:lnTo>
                  <a:lnTo>
                    <a:pt x="742" y="97"/>
                  </a:lnTo>
                  <a:lnTo>
                    <a:pt x="736" y="101"/>
                  </a:lnTo>
                  <a:lnTo>
                    <a:pt x="730" y="103"/>
                  </a:lnTo>
                  <a:lnTo>
                    <a:pt x="724" y="105"/>
                  </a:lnTo>
                  <a:lnTo>
                    <a:pt x="718" y="107"/>
                  </a:lnTo>
                  <a:lnTo>
                    <a:pt x="711" y="109"/>
                  </a:lnTo>
                  <a:lnTo>
                    <a:pt x="701" y="115"/>
                  </a:lnTo>
                  <a:lnTo>
                    <a:pt x="691" y="121"/>
                  </a:lnTo>
                  <a:lnTo>
                    <a:pt x="683" y="123"/>
                  </a:lnTo>
                  <a:lnTo>
                    <a:pt x="677" y="125"/>
                  </a:lnTo>
                  <a:lnTo>
                    <a:pt x="673" y="127"/>
                  </a:lnTo>
                  <a:lnTo>
                    <a:pt x="667" y="131"/>
                  </a:lnTo>
                  <a:lnTo>
                    <a:pt x="655" y="135"/>
                  </a:lnTo>
                  <a:lnTo>
                    <a:pt x="645" y="140"/>
                  </a:lnTo>
                  <a:lnTo>
                    <a:pt x="634" y="144"/>
                  </a:lnTo>
                  <a:lnTo>
                    <a:pt x="624" y="146"/>
                  </a:lnTo>
                  <a:lnTo>
                    <a:pt x="612" y="148"/>
                  </a:lnTo>
                  <a:lnTo>
                    <a:pt x="602" y="150"/>
                  </a:lnTo>
                  <a:lnTo>
                    <a:pt x="594" y="150"/>
                  </a:lnTo>
                  <a:lnTo>
                    <a:pt x="588" y="150"/>
                  </a:lnTo>
                  <a:lnTo>
                    <a:pt x="582" y="148"/>
                  </a:lnTo>
                  <a:lnTo>
                    <a:pt x="574" y="148"/>
                  </a:lnTo>
                  <a:lnTo>
                    <a:pt x="565" y="146"/>
                  </a:lnTo>
                  <a:lnTo>
                    <a:pt x="555" y="146"/>
                  </a:lnTo>
                  <a:lnTo>
                    <a:pt x="547" y="144"/>
                  </a:lnTo>
                  <a:lnTo>
                    <a:pt x="537" y="144"/>
                  </a:lnTo>
                  <a:lnTo>
                    <a:pt x="531" y="144"/>
                  </a:lnTo>
                  <a:lnTo>
                    <a:pt x="525" y="142"/>
                  </a:lnTo>
                  <a:lnTo>
                    <a:pt x="519" y="142"/>
                  </a:lnTo>
                  <a:lnTo>
                    <a:pt x="515" y="142"/>
                  </a:lnTo>
                  <a:lnTo>
                    <a:pt x="503" y="140"/>
                  </a:lnTo>
                  <a:lnTo>
                    <a:pt x="492" y="138"/>
                  </a:lnTo>
                  <a:lnTo>
                    <a:pt x="486" y="138"/>
                  </a:lnTo>
                  <a:lnTo>
                    <a:pt x="480" y="136"/>
                  </a:lnTo>
                  <a:lnTo>
                    <a:pt x="474" y="135"/>
                  </a:lnTo>
                  <a:lnTo>
                    <a:pt x="468" y="135"/>
                  </a:lnTo>
                  <a:lnTo>
                    <a:pt x="462" y="135"/>
                  </a:lnTo>
                  <a:lnTo>
                    <a:pt x="456" y="135"/>
                  </a:lnTo>
                  <a:lnTo>
                    <a:pt x="450" y="135"/>
                  </a:lnTo>
                  <a:lnTo>
                    <a:pt x="444" y="135"/>
                  </a:lnTo>
                  <a:lnTo>
                    <a:pt x="438" y="133"/>
                  </a:lnTo>
                  <a:lnTo>
                    <a:pt x="432" y="133"/>
                  </a:lnTo>
                  <a:lnTo>
                    <a:pt x="426" y="131"/>
                  </a:lnTo>
                  <a:lnTo>
                    <a:pt x="420" y="131"/>
                  </a:lnTo>
                  <a:lnTo>
                    <a:pt x="415" y="131"/>
                  </a:lnTo>
                  <a:lnTo>
                    <a:pt x="409" y="131"/>
                  </a:lnTo>
                  <a:lnTo>
                    <a:pt x="401" y="131"/>
                  </a:lnTo>
                  <a:lnTo>
                    <a:pt x="397" y="131"/>
                  </a:lnTo>
                  <a:lnTo>
                    <a:pt x="391" y="131"/>
                  </a:lnTo>
                  <a:lnTo>
                    <a:pt x="383" y="131"/>
                  </a:lnTo>
                  <a:lnTo>
                    <a:pt x="377" y="131"/>
                  </a:lnTo>
                  <a:lnTo>
                    <a:pt x="373" y="131"/>
                  </a:lnTo>
                  <a:lnTo>
                    <a:pt x="361" y="131"/>
                  </a:lnTo>
                  <a:lnTo>
                    <a:pt x="351" y="133"/>
                  </a:lnTo>
                  <a:lnTo>
                    <a:pt x="340" y="133"/>
                  </a:lnTo>
                  <a:lnTo>
                    <a:pt x="330" y="135"/>
                  </a:lnTo>
                  <a:lnTo>
                    <a:pt x="318" y="138"/>
                  </a:lnTo>
                  <a:lnTo>
                    <a:pt x="310" y="142"/>
                  </a:lnTo>
                  <a:lnTo>
                    <a:pt x="300" y="144"/>
                  </a:lnTo>
                  <a:lnTo>
                    <a:pt x="292" y="148"/>
                  </a:lnTo>
                  <a:lnTo>
                    <a:pt x="284" y="152"/>
                  </a:lnTo>
                  <a:lnTo>
                    <a:pt x="278" y="160"/>
                  </a:lnTo>
                  <a:lnTo>
                    <a:pt x="270" y="164"/>
                  </a:lnTo>
                  <a:lnTo>
                    <a:pt x="265" y="168"/>
                  </a:lnTo>
                  <a:lnTo>
                    <a:pt x="259" y="174"/>
                  </a:lnTo>
                  <a:lnTo>
                    <a:pt x="253" y="180"/>
                  </a:lnTo>
                  <a:lnTo>
                    <a:pt x="247" y="186"/>
                  </a:lnTo>
                  <a:lnTo>
                    <a:pt x="241" y="192"/>
                  </a:lnTo>
                  <a:lnTo>
                    <a:pt x="235" y="198"/>
                  </a:lnTo>
                  <a:lnTo>
                    <a:pt x="229" y="204"/>
                  </a:lnTo>
                  <a:lnTo>
                    <a:pt x="223" y="210"/>
                  </a:lnTo>
                  <a:lnTo>
                    <a:pt x="219" y="215"/>
                  </a:lnTo>
                  <a:lnTo>
                    <a:pt x="213" y="219"/>
                  </a:lnTo>
                  <a:lnTo>
                    <a:pt x="209" y="227"/>
                  </a:lnTo>
                  <a:lnTo>
                    <a:pt x="203" y="231"/>
                  </a:lnTo>
                  <a:lnTo>
                    <a:pt x="199" y="237"/>
                  </a:lnTo>
                  <a:lnTo>
                    <a:pt x="193" y="245"/>
                  </a:lnTo>
                  <a:lnTo>
                    <a:pt x="190" y="251"/>
                  </a:lnTo>
                  <a:lnTo>
                    <a:pt x="180" y="261"/>
                  </a:lnTo>
                  <a:lnTo>
                    <a:pt x="170" y="273"/>
                  </a:lnTo>
                  <a:lnTo>
                    <a:pt x="160" y="283"/>
                  </a:lnTo>
                  <a:lnTo>
                    <a:pt x="150" y="292"/>
                  </a:lnTo>
                  <a:lnTo>
                    <a:pt x="140" y="302"/>
                  </a:lnTo>
                  <a:lnTo>
                    <a:pt x="132" y="312"/>
                  </a:lnTo>
                  <a:lnTo>
                    <a:pt x="122" y="318"/>
                  </a:lnTo>
                  <a:lnTo>
                    <a:pt x="113" y="326"/>
                  </a:lnTo>
                  <a:lnTo>
                    <a:pt x="103" y="334"/>
                  </a:lnTo>
                  <a:lnTo>
                    <a:pt x="93" y="342"/>
                  </a:lnTo>
                  <a:lnTo>
                    <a:pt x="89" y="346"/>
                  </a:lnTo>
                  <a:lnTo>
                    <a:pt x="85" y="354"/>
                  </a:lnTo>
                  <a:lnTo>
                    <a:pt x="81" y="360"/>
                  </a:lnTo>
                  <a:lnTo>
                    <a:pt x="77" y="365"/>
                  </a:lnTo>
                  <a:lnTo>
                    <a:pt x="73" y="373"/>
                  </a:lnTo>
                  <a:lnTo>
                    <a:pt x="69" y="379"/>
                  </a:lnTo>
                  <a:lnTo>
                    <a:pt x="65" y="387"/>
                  </a:lnTo>
                  <a:lnTo>
                    <a:pt x="63" y="397"/>
                  </a:lnTo>
                  <a:lnTo>
                    <a:pt x="59" y="403"/>
                  </a:lnTo>
                  <a:lnTo>
                    <a:pt x="57" y="411"/>
                  </a:lnTo>
                  <a:lnTo>
                    <a:pt x="53" y="421"/>
                  </a:lnTo>
                  <a:lnTo>
                    <a:pt x="51" y="429"/>
                  </a:lnTo>
                  <a:lnTo>
                    <a:pt x="49" y="437"/>
                  </a:lnTo>
                  <a:lnTo>
                    <a:pt x="47" y="444"/>
                  </a:lnTo>
                  <a:lnTo>
                    <a:pt x="45" y="452"/>
                  </a:lnTo>
                  <a:lnTo>
                    <a:pt x="43" y="462"/>
                  </a:lnTo>
                  <a:lnTo>
                    <a:pt x="41" y="470"/>
                  </a:lnTo>
                  <a:lnTo>
                    <a:pt x="39" y="480"/>
                  </a:lnTo>
                  <a:lnTo>
                    <a:pt x="39" y="488"/>
                  </a:lnTo>
                  <a:lnTo>
                    <a:pt x="39" y="496"/>
                  </a:lnTo>
                  <a:lnTo>
                    <a:pt x="38" y="504"/>
                  </a:lnTo>
                  <a:lnTo>
                    <a:pt x="38" y="512"/>
                  </a:lnTo>
                  <a:lnTo>
                    <a:pt x="38" y="519"/>
                  </a:lnTo>
                  <a:lnTo>
                    <a:pt x="38" y="527"/>
                  </a:lnTo>
                  <a:lnTo>
                    <a:pt x="36" y="533"/>
                  </a:lnTo>
                  <a:lnTo>
                    <a:pt x="36" y="541"/>
                  </a:lnTo>
                  <a:lnTo>
                    <a:pt x="38" y="547"/>
                  </a:lnTo>
                  <a:lnTo>
                    <a:pt x="38" y="555"/>
                  </a:lnTo>
                  <a:lnTo>
                    <a:pt x="38" y="565"/>
                  </a:lnTo>
                  <a:lnTo>
                    <a:pt x="39" y="577"/>
                  </a:lnTo>
                  <a:lnTo>
                    <a:pt x="41" y="587"/>
                  </a:lnTo>
                  <a:lnTo>
                    <a:pt x="45" y="596"/>
                  </a:lnTo>
                  <a:lnTo>
                    <a:pt x="47" y="606"/>
                  </a:lnTo>
                  <a:lnTo>
                    <a:pt x="49" y="616"/>
                  </a:lnTo>
                  <a:lnTo>
                    <a:pt x="53" y="624"/>
                  </a:lnTo>
                  <a:lnTo>
                    <a:pt x="59" y="634"/>
                  </a:lnTo>
                  <a:lnTo>
                    <a:pt x="61" y="640"/>
                  </a:lnTo>
                  <a:lnTo>
                    <a:pt x="67" y="648"/>
                  </a:lnTo>
                  <a:lnTo>
                    <a:pt x="71" y="656"/>
                  </a:lnTo>
                  <a:lnTo>
                    <a:pt x="77" y="663"/>
                  </a:lnTo>
                  <a:lnTo>
                    <a:pt x="83" y="669"/>
                  </a:lnTo>
                  <a:lnTo>
                    <a:pt x="89" y="677"/>
                  </a:lnTo>
                  <a:lnTo>
                    <a:pt x="95" y="683"/>
                  </a:lnTo>
                  <a:lnTo>
                    <a:pt x="105" y="689"/>
                  </a:lnTo>
                  <a:lnTo>
                    <a:pt x="111" y="695"/>
                  </a:lnTo>
                  <a:lnTo>
                    <a:pt x="116" y="699"/>
                  </a:lnTo>
                  <a:lnTo>
                    <a:pt x="124" y="703"/>
                  </a:lnTo>
                  <a:lnTo>
                    <a:pt x="130" y="707"/>
                  </a:lnTo>
                  <a:lnTo>
                    <a:pt x="134" y="711"/>
                  </a:lnTo>
                  <a:lnTo>
                    <a:pt x="140" y="715"/>
                  </a:lnTo>
                  <a:lnTo>
                    <a:pt x="146" y="719"/>
                  </a:lnTo>
                  <a:lnTo>
                    <a:pt x="152" y="725"/>
                  </a:lnTo>
                  <a:lnTo>
                    <a:pt x="156" y="729"/>
                  </a:lnTo>
                  <a:lnTo>
                    <a:pt x="160" y="735"/>
                  </a:lnTo>
                  <a:lnTo>
                    <a:pt x="164" y="740"/>
                  </a:lnTo>
                  <a:lnTo>
                    <a:pt x="168" y="746"/>
                  </a:lnTo>
                  <a:lnTo>
                    <a:pt x="172" y="752"/>
                  </a:lnTo>
                  <a:lnTo>
                    <a:pt x="176" y="762"/>
                  </a:lnTo>
                  <a:lnTo>
                    <a:pt x="176" y="766"/>
                  </a:lnTo>
                  <a:lnTo>
                    <a:pt x="180" y="772"/>
                  </a:lnTo>
                  <a:lnTo>
                    <a:pt x="180" y="778"/>
                  </a:lnTo>
                  <a:lnTo>
                    <a:pt x="184" y="784"/>
                  </a:lnTo>
                  <a:lnTo>
                    <a:pt x="188" y="794"/>
                  </a:lnTo>
                  <a:lnTo>
                    <a:pt x="190" y="806"/>
                  </a:lnTo>
                  <a:lnTo>
                    <a:pt x="191" y="812"/>
                  </a:lnTo>
                  <a:lnTo>
                    <a:pt x="193" y="817"/>
                  </a:lnTo>
                  <a:lnTo>
                    <a:pt x="195" y="823"/>
                  </a:lnTo>
                  <a:lnTo>
                    <a:pt x="199" y="829"/>
                  </a:lnTo>
                  <a:lnTo>
                    <a:pt x="203" y="837"/>
                  </a:lnTo>
                  <a:lnTo>
                    <a:pt x="209" y="849"/>
                  </a:lnTo>
                  <a:lnTo>
                    <a:pt x="215" y="857"/>
                  </a:lnTo>
                  <a:lnTo>
                    <a:pt x="223" y="869"/>
                  </a:lnTo>
                  <a:lnTo>
                    <a:pt x="229" y="875"/>
                  </a:lnTo>
                  <a:lnTo>
                    <a:pt x="237" y="883"/>
                  </a:lnTo>
                  <a:lnTo>
                    <a:pt x="247" y="890"/>
                  </a:lnTo>
                  <a:lnTo>
                    <a:pt x="257" y="896"/>
                  </a:lnTo>
                  <a:lnTo>
                    <a:pt x="265" y="900"/>
                  </a:lnTo>
                  <a:lnTo>
                    <a:pt x="276" y="906"/>
                  </a:lnTo>
                  <a:lnTo>
                    <a:pt x="282" y="906"/>
                  </a:lnTo>
                  <a:lnTo>
                    <a:pt x="288" y="908"/>
                  </a:lnTo>
                  <a:lnTo>
                    <a:pt x="294" y="910"/>
                  </a:lnTo>
                  <a:lnTo>
                    <a:pt x="302" y="912"/>
                  </a:lnTo>
                  <a:lnTo>
                    <a:pt x="306" y="912"/>
                  </a:lnTo>
                  <a:lnTo>
                    <a:pt x="312" y="912"/>
                  </a:lnTo>
                  <a:lnTo>
                    <a:pt x="318" y="912"/>
                  </a:lnTo>
                  <a:lnTo>
                    <a:pt x="326" y="912"/>
                  </a:lnTo>
                  <a:lnTo>
                    <a:pt x="330" y="912"/>
                  </a:lnTo>
                  <a:lnTo>
                    <a:pt x="336" y="910"/>
                  </a:lnTo>
                  <a:lnTo>
                    <a:pt x="341" y="910"/>
                  </a:lnTo>
                  <a:lnTo>
                    <a:pt x="347" y="910"/>
                  </a:lnTo>
                  <a:lnTo>
                    <a:pt x="357" y="906"/>
                  </a:lnTo>
                  <a:lnTo>
                    <a:pt x="369" y="904"/>
                  </a:lnTo>
                  <a:lnTo>
                    <a:pt x="379" y="902"/>
                  </a:lnTo>
                  <a:lnTo>
                    <a:pt x="391" y="900"/>
                  </a:lnTo>
                  <a:lnTo>
                    <a:pt x="401" y="896"/>
                  </a:lnTo>
                  <a:lnTo>
                    <a:pt x="411" y="894"/>
                  </a:lnTo>
                  <a:lnTo>
                    <a:pt x="420" y="892"/>
                  </a:lnTo>
                  <a:lnTo>
                    <a:pt x="430" y="892"/>
                  </a:lnTo>
                  <a:lnTo>
                    <a:pt x="440" y="890"/>
                  </a:lnTo>
                  <a:lnTo>
                    <a:pt x="452" y="892"/>
                  </a:lnTo>
                  <a:lnTo>
                    <a:pt x="462" y="892"/>
                  </a:lnTo>
                  <a:lnTo>
                    <a:pt x="474" y="896"/>
                  </a:lnTo>
                  <a:lnTo>
                    <a:pt x="478" y="898"/>
                  </a:lnTo>
                  <a:lnTo>
                    <a:pt x="482" y="900"/>
                  </a:lnTo>
                  <a:lnTo>
                    <a:pt x="488" y="902"/>
                  </a:lnTo>
                  <a:lnTo>
                    <a:pt x="495" y="906"/>
                  </a:lnTo>
                  <a:lnTo>
                    <a:pt x="501" y="910"/>
                  </a:lnTo>
                  <a:lnTo>
                    <a:pt x="507" y="912"/>
                  </a:lnTo>
                  <a:lnTo>
                    <a:pt x="513" y="916"/>
                  </a:lnTo>
                  <a:lnTo>
                    <a:pt x="521" y="920"/>
                  </a:lnTo>
                  <a:lnTo>
                    <a:pt x="527" y="924"/>
                  </a:lnTo>
                  <a:lnTo>
                    <a:pt x="533" y="926"/>
                  </a:lnTo>
                  <a:lnTo>
                    <a:pt x="539" y="932"/>
                  </a:lnTo>
                  <a:lnTo>
                    <a:pt x="547" y="936"/>
                  </a:lnTo>
                  <a:lnTo>
                    <a:pt x="553" y="940"/>
                  </a:lnTo>
                  <a:lnTo>
                    <a:pt x="559" y="944"/>
                  </a:lnTo>
                  <a:lnTo>
                    <a:pt x="567" y="948"/>
                  </a:lnTo>
                  <a:lnTo>
                    <a:pt x="574" y="954"/>
                  </a:lnTo>
                  <a:lnTo>
                    <a:pt x="580" y="958"/>
                  </a:lnTo>
                  <a:lnTo>
                    <a:pt x="586" y="962"/>
                  </a:lnTo>
                  <a:lnTo>
                    <a:pt x="592" y="965"/>
                  </a:lnTo>
                  <a:lnTo>
                    <a:pt x="600" y="969"/>
                  </a:lnTo>
                  <a:lnTo>
                    <a:pt x="606" y="973"/>
                  </a:lnTo>
                  <a:lnTo>
                    <a:pt x="614" y="977"/>
                  </a:lnTo>
                  <a:lnTo>
                    <a:pt x="620" y="981"/>
                  </a:lnTo>
                  <a:lnTo>
                    <a:pt x="628" y="985"/>
                  </a:lnTo>
                  <a:lnTo>
                    <a:pt x="632" y="987"/>
                  </a:lnTo>
                  <a:lnTo>
                    <a:pt x="638" y="989"/>
                  </a:lnTo>
                  <a:lnTo>
                    <a:pt x="643" y="993"/>
                  </a:lnTo>
                  <a:lnTo>
                    <a:pt x="649" y="997"/>
                  </a:lnTo>
                  <a:lnTo>
                    <a:pt x="659" y="1001"/>
                  </a:lnTo>
                  <a:lnTo>
                    <a:pt x="671" y="1005"/>
                  </a:lnTo>
                  <a:lnTo>
                    <a:pt x="679" y="1005"/>
                  </a:lnTo>
                  <a:lnTo>
                    <a:pt x="687" y="1007"/>
                  </a:lnTo>
                  <a:lnTo>
                    <a:pt x="697" y="1007"/>
                  </a:lnTo>
                  <a:lnTo>
                    <a:pt x="705" y="1009"/>
                  </a:lnTo>
                  <a:lnTo>
                    <a:pt x="715" y="1009"/>
                  </a:lnTo>
                  <a:lnTo>
                    <a:pt x="722" y="1009"/>
                  </a:lnTo>
                  <a:lnTo>
                    <a:pt x="732" y="1009"/>
                  </a:lnTo>
                  <a:lnTo>
                    <a:pt x="742" y="1011"/>
                  </a:lnTo>
                  <a:lnTo>
                    <a:pt x="750" y="1009"/>
                  </a:lnTo>
                  <a:lnTo>
                    <a:pt x="758" y="1009"/>
                  </a:lnTo>
                  <a:lnTo>
                    <a:pt x="766" y="1009"/>
                  </a:lnTo>
                  <a:lnTo>
                    <a:pt x="774" y="1009"/>
                  </a:lnTo>
                  <a:lnTo>
                    <a:pt x="782" y="1009"/>
                  </a:lnTo>
                  <a:lnTo>
                    <a:pt x="790" y="1009"/>
                  </a:lnTo>
                  <a:lnTo>
                    <a:pt x="797" y="1009"/>
                  </a:lnTo>
                  <a:lnTo>
                    <a:pt x="805" y="1009"/>
                  </a:lnTo>
                  <a:lnTo>
                    <a:pt x="811" y="1007"/>
                  </a:lnTo>
                  <a:lnTo>
                    <a:pt x="817" y="1007"/>
                  </a:lnTo>
                  <a:lnTo>
                    <a:pt x="825" y="1007"/>
                  </a:lnTo>
                  <a:lnTo>
                    <a:pt x="831" y="1009"/>
                  </a:lnTo>
                  <a:lnTo>
                    <a:pt x="835" y="1009"/>
                  </a:lnTo>
                  <a:lnTo>
                    <a:pt x="841" y="1011"/>
                  </a:lnTo>
                  <a:lnTo>
                    <a:pt x="845" y="1013"/>
                  </a:lnTo>
                  <a:lnTo>
                    <a:pt x="849" y="1017"/>
                  </a:lnTo>
                  <a:lnTo>
                    <a:pt x="851" y="1023"/>
                  </a:lnTo>
                  <a:lnTo>
                    <a:pt x="851" y="1029"/>
                  </a:lnTo>
                  <a:lnTo>
                    <a:pt x="847" y="1031"/>
                  </a:lnTo>
                  <a:lnTo>
                    <a:pt x="841" y="1035"/>
                  </a:lnTo>
                  <a:lnTo>
                    <a:pt x="835" y="1039"/>
                  </a:lnTo>
                  <a:lnTo>
                    <a:pt x="829" y="1042"/>
                  </a:lnTo>
                  <a:close/>
                </a:path>
              </a:pathLst>
            </a:custGeom>
            <a:solidFill>
              <a:srgbClr val="9999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79" name="Google Shape;1279;p116"/>
            <p:cNvSpPr/>
            <p:nvPr/>
          </p:nvSpPr>
          <p:spPr>
            <a:xfrm>
              <a:off x="3348466" y="4023107"/>
              <a:ext cx="363563" cy="441617"/>
            </a:xfrm>
            <a:custGeom>
              <a:rect b="b" l="l" r="r" t="t"/>
              <a:pathLst>
                <a:path extrusionOk="0" h="215" w="177">
                  <a:moveTo>
                    <a:pt x="152" y="121"/>
                  </a:moveTo>
                  <a:lnTo>
                    <a:pt x="158" y="117"/>
                  </a:lnTo>
                  <a:lnTo>
                    <a:pt x="163" y="111"/>
                  </a:lnTo>
                  <a:lnTo>
                    <a:pt x="169" y="105"/>
                  </a:lnTo>
                  <a:lnTo>
                    <a:pt x="173" y="99"/>
                  </a:lnTo>
                  <a:lnTo>
                    <a:pt x="175" y="89"/>
                  </a:lnTo>
                  <a:lnTo>
                    <a:pt x="177" y="81"/>
                  </a:lnTo>
                  <a:lnTo>
                    <a:pt x="177" y="73"/>
                  </a:lnTo>
                  <a:lnTo>
                    <a:pt x="177" y="65"/>
                  </a:lnTo>
                  <a:lnTo>
                    <a:pt x="173" y="56"/>
                  </a:lnTo>
                  <a:lnTo>
                    <a:pt x="169" y="46"/>
                  </a:lnTo>
                  <a:lnTo>
                    <a:pt x="165" y="38"/>
                  </a:lnTo>
                  <a:lnTo>
                    <a:pt x="161" y="30"/>
                  </a:lnTo>
                  <a:lnTo>
                    <a:pt x="154" y="20"/>
                  </a:lnTo>
                  <a:lnTo>
                    <a:pt x="144" y="14"/>
                  </a:lnTo>
                  <a:lnTo>
                    <a:pt x="136" y="8"/>
                  </a:lnTo>
                  <a:lnTo>
                    <a:pt x="126" y="6"/>
                  </a:lnTo>
                  <a:lnTo>
                    <a:pt x="120" y="2"/>
                  </a:lnTo>
                  <a:lnTo>
                    <a:pt x="114" y="0"/>
                  </a:lnTo>
                  <a:lnTo>
                    <a:pt x="108" y="0"/>
                  </a:lnTo>
                  <a:lnTo>
                    <a:pt x="102" y="0"/>
                  </a:lnTo>
                  <a:lnTo>
                    <a:pt x="96" y="0"/>
                  </a:lnTo>
                  <a:lnTo>
                    <a:pt x="90" y="0"/>
                  </a:lnTo>
                  <a:lnTo>
                    <a:pt x="84" y="0"/>
                  </a:lnTo>
                  <a:lnTo>
                    <a:pt x="79" y="4"/>
                  </a:lnTo>
                  <a:lnTo>
                    <a:pt x="69" y="6"/>
                  </a:lnTo>
                  <a:lnTo>
                    <a:pt x="57" y="12"/>
                  </a:lnTo>
                  <a:lnTo>
                    <a:pt x="47" y="16"/>
                  </a:lnTo>
                  <a:lnTo>
                    <a:pt x="37" y="24"/>
                  </a:lnTo>
                  <a:lnTo>
                    <a:pt x="27" y="32"/>
                  </a:lnTo>
                  <a:lnTo>
                    <a:pt x="19" y="42"/>
                  </a:lnTo>
                  <a:lnTo>
                    <a:pt x="15" y="46"/>
                  </a:lnTo>
                  <a:lnTo>
                    <a:pt x="11" y="52"/>
                  </a:lnTo>
                  <a:lnTo>
                    <a:pt x="9" y="58"/>
                  </a:lnTo>
                  <a:lnTo>
                    <a:pt x="7" y="63"/>
                  </a:lnTo>
                  <a:lnTo>
                    <a:pt x="4" y="69"/>
                  </a:lnTo>
                  <a:lnTo>
                    <a:pt x="2" y="75"/>
                  </a:lnTo>
                  <a:lnTo>
                    <a:pt x="0" y="81"/>
                  </a:lnTo>
                  <a:lnTo>
                    <a:pt x="0" y="89"/>
                  </a:lnTo>
                  <a:lnTo>
                    <a:pt x="0" y="95"/>
                  </a:lnTo>
                  <a:lnTo>
                    <a:pt x="0" y="103"/>
                  </a:lnTo>
                  <a:lnTo>
                    <a:pt x="0" y="109"/>
                  </a:lnTo>
                  <a:lnTo>
                    <a:pt x="0" y="119"/>
                  </a:lnTo>
                  <a:lnTo>
                    <a:pt x="0" y="125"/>
                  </a:lnTo>
                  <a:lnTo>
                    <a:pt x="2" y="133"/>
                  </a:lnTo>
                  <a:lnTo>
                    <a:pt x="2" y="138"/>
                  </a:lnTo>
                  <a:lnTo>
                    <a:pt x="6" y="144"/>
                  </a:lnTo>
                  <a:lnTo>
                    <a:pt x="6" y="150"/>
                  </a:lnTo>
                  <a:lnTo>
                    <a:pt x="9" y="156"/>
                  </a:lnTo>
                  <a:lnTo>
                    <a:pt x="11" y="162"/>
                  </a:lnTo>
                  <a:lnTo>
                    <a:pt x="15" y="168"/>
                  </a:lnTo>
                  <a:lnTo>
                    <a:pt x="23" y="178"/>
                  </a:lnTo>
                  <a:lnTo>
                    <a:pt x="31" y="188"/>
                  </a:lnTo>
                  <a:lnTo>
                    <a:pt x="39" y="198"/>
                  </a:lnTo>
                  <a:lnTo>
                    <a:pt x="49" y="204"/>
                  </a:lnTo>
                  <a:lnTo>
                    <a:pt x="57" y="208"/>
                  </a:lnTo>
                  <a:lnTo>
                    <a:pt x="67" y="211"/>
                  </a:lnTo>
                  <a:lnTo>
                    <a:pt x="77" y="213"/>
                  </a:lnTo>
                  <a:lnTo>
                    <a:pt x="86" y="215"/>
                  </a:lnTo>
                  <a:lnTo>
                    <a:pt x="94" y="213"/>
                  </a:lnTo>
                  <a:lnTo>
                    <a:pt x="102" y="211"/>
                  </a:lnTo>
                  <a:lnTo>
                    <a:pt x="110" y="208"/>
                  </a:lnTo>
                  <a:lnTo>
                    <a:pt x="118" y="204"/>
                  </a:lnTo>
                  <a:lnTo>
                    <a:pt x="124" y="194"/>
                  </a:lnTo>
                  <a:lnTo>
                    <a:pt x="128" y="188"/>
                  </a:lnTo>
                  <a:lnTo>
                    <a:pt x="132" y="180"/>
                  </a:lnTo>
                  <a:lnTo>
                    <a:pt x="136" y="174"/>
                  </a:lnTo>
                  <a:lnTo>
                    <a:pt x="136" y="166"/>
                  </a:lnTo>
                  <a:lnTo>
                    <a:pt x="138" y="160"/>
                  </a:lnTo>
                  <a:lnTo>
                    <a:pt x="140" y="154"/>
                  </a:lnTo>
                  <a:lnTo>
                    <a:pt x="142" y="148"/>
                  </a:lnTo>
                  <a:lnTo>
                    <a:pt x="142" y="142"/>
                  </a:lnTo>
                  <a:lnTo>
                    <a:pt x="142" y="138"/>
                  </a:lnTo>
                  <a:lnTo>
                    <a:pt x="142" y="133"/>
                  </a:lnTo>
                  <a:lnTo>
                    <a:pt x="144" y="129"/>
                  </a:lnTo>
                  <a:lnTo>
                    <a:pt x="146" y="123"/>
                  </a:lnTo>
                  <a:lnTo>
                    <a:pt x="152" y="121"/>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0" name="Google Shape;1280;p116"/>
            <p:cNvSpPr/>
            <p:nvPr/>
          </p:nvSpPr>
          <p:spPr>
            <a:xfrm>
              <a:off x="3048578" y="3252846"/>
              <a:ext cx="384104" cy="423130"/>
            </a:xfrm>
            <a:custGeom>
              <a:rect b="b" l="l" r="r" t="t"/>
              <a:pathLst>
                <a:path extrusionOk="0" h="206" w="187">
                  <a:moveTo>
                    <a:pt x="7" y="180"/>
                  </a:moveTo>
                  <a:lnTo>
                    <a:pt x="13" y="184"/>
                  </a:lnTo>
                  <a:lnTo>
                    <a:pt x="21" y="188"/>
                  </a:lnTo>
                  <a:lnTo>
                    <a:pt x="29" y="190"/>
                  </a:lnTo>
                  <a:lnTo>
                    <a:pt x="39" y="194"/>
                  </a:lnTo>
                  <a:lnTo>
                    <a:pt x="47" y="198"/>
                  </a:lnTo>
                  <a:lnTo>
                    <a:pt x="59" y="200"/>
                  </a:lnTo>
                  <a:lnTo>
                    <a:pt x="63" y="202"/>
                  </a:lnTo>
                  <a:lnTo>
                    <a:pt x="69" y="202"/>
                  </a:lnTo>
                  <a:lnTo>
                    <a:pt x="75" y="204"/>
                  </a:lnTo>
                  <a:lnTo>
                    <a:pt x="80" y="206"/>
                  </a:lnTo>
                  <a:lnTo>
                    <a:pt x="90" y="206"/>
                  </a:lnTo>
                  <a:lnTo>
                    <a:pt x="102" y="206"/>
                  </a:lnTo>
                  <a:lnTo>
                    <a:pt x="112" y="204"/>
                  </a:lnTo>
                  <a:lnTo>
                    <a:pt x="124" y="202"/>
                  </a:lnTo>
                  <a:lnTo>
                    <a:pt x="132" y="198"/>
                  </a:lnTo>
                  <a:lnTo>
                    <a:pt x="142" y="192"/>
                  </a:lnTo>
                  <a:lnTo>
                    <a:pt x="150" y="184"/>
                  </a:lnTo>
                  <a:lnTo>
                    <a:pt x="159" y="176"/>
                  </a:lnTo>
                  <a:lnTo>
                    <a:pt x="165" y="164"/>
                  </a:lnTo>
                  <a:lnTo>
                    <a:pt x="171" y="154"/>
                  </a:lnTo>
                  <a:lnTo>
                    <a:pt x="175" y="144"/>
                  </a:lnTo>
                  <a:lnTo>
                    <a:pt x="179" y="133"/>
                  </a:lnTo>
                  <a:lnTo>
                    <a:pt x="181" y="127"/>
                  </a:lnTo>
                  <a:lnTo>
                    <a:pt x="181" y="121"/>
                  </a:lnTo>
                  <a:lnTo>
                    <a:pt x="183" y="115"/>
                  </a:lnTo>
                  <a:lnTo>
                    <a:pt x="185" y="111"/>
                  </a:lnTo>
                  <a:lnTo>
                    <a:pt x="185" y="99"/>
                  </a:lnTo>
                  <a:lnTo>
                    <a:pt x="187" y="89"/>
                  </a:lnTo>
                  <a:lnTo>
                    <a:pt x="183" y="77"/>
                  </a:lnTo>
                  <a:lnTo>
                    <a:pt x="181" y="67"/>
                  </a:lnTo>
                  <a:lnTo>
                    <a:pt x="177" y="58"/>
                  </a:lnTo>
                  <a:lnTo>
                    <a:pt x="175" y="50"/>
                  </a:lnTo>
                  <a:lnTo>
                    <a:pt x="169" y="40"/>
                  </a:lnTo>
                  <a:lnTo>
                    <a:pt x="161" y="32"/>
                  </a:lnTo>
                  <a:lnTo>
                    <a:pt x="155" y="24"/>
                  </a:lnTo>
                  <a:lnTo>
                    <a:pt x="148" y="18"/>
                  </a:lnTo>
                  <a:lnTo>
                    <a:pt x="138" y="10"/>
                  </a:lnTo>
                  <a:lnTo>
                    <a:pt x="128" y="6"/>
                  </a:lnTo>
                  <a:lnTo>
                    <a:pt x="118" y="2"/>
                  </a:lnTo>
                  <a:lnTo>
                    <a:pt x="108" y="0"/>
                  </a:lnTo>
                  <a:lnTo>
                    <a:pt x="98" y="0"/>
                  </a:lnTo>
                  <a:lnTo>
                    <a:pt x="88" y="0"/>
                  </a:lnTo>
                  <a:lnTo>
                    <a:pt x="80" y="2"/>
                  </a:lnTo>
                  <a:lnTo>
                    <a:pt x="71" y="4"/>
                  </a:lnTo>
                  <a:lnTo>
                    <a:pt x="63" y="6"/>
                  </a:lnTo>
                  <a:lnTo>
                    <a:pt x="53" y="10"/>
                  </a:lnTo>
                  <a:lnTo>
                    <a:pt x="47" y="16"/>
                  </a:lnTo>
                  <a:lnTo>
                    <a:pt x="41" y="20"/>
                  </a:lnTo>
                  <a:lnTo>
                    <a:pt x="37" y="26"/>
                  </a:lnTo>
                  <a:lnTo>
                    <a:pt x="33" y="32"/>
                  </a:lnTo>
                  <a:lnTo>
                    <a:pt x="31" y="38"/>
                  </a:lnTo>
                  <a:lnTo>
                    <a:pt x="31" y="46"/>
                  </a:lnTo>
                  <a:lnTo>
                    <a:pt x="31" y="50"/>
                  </a:lnTo>
                  <a:lnTo>
                    <a:pt x="31" y="56"/>
                  </a:lnTo>
                  <a:lnTo>
                    <a:pt x="31" y="63"/>
                  </a:lnTo>
                  <a:lnTo>
                    <a:pt x="31" y="69"/>
                  </a:lnTo>
                  <a:lnTo>
                    <a:pt x="31" y="73"/>
                  </a:lnTo>
                  <a:lnTo>
                    <a:pt x="31" y="81"/>
                  </a:lnTo>
                  <a:lnTo>
                    <a:pt x="31" y="85"/>
                  </a:lnTo>
                  <a:lnTo>
                    <a:pt x="31" y="91"/>
                  </a:lnTo>
                  <a:lnTo>
                    <a:pt x="31" y="99"/>
                  </a:lnTo>
                  <a:lnTo>
                    <a:pt x="31" y="109"/>
                  </a:lnTo>
                  <a:lnTo>
                    <a:pt x="31" y="115"/>
                  </a:lnTo>
                  <a:lnTo>
                    <a:pt x="31" y="121"/>
                  </a:lnTo>
                  <a:lnTo>
                    <a:pt x="25" y="125"/>
                  </a:lnTo>
                  <a:lnTo>
                    <a:pt x="21" y="133"/>
                  </a:lnTo>
                  <a:lnTo>
                    <a:pt x="13" y="138"/>
                  </a:lnTo>
                  <a:lnTo>
                    <a:pt x="7" y="148"/>
                  </a:lnTo>
                  <a:lnTo>
                    <a:pt x="2" y="156"/>
                  </a:lnTo>
                  <a:lnTo>
                    <a:pt x="0" y="164"/>
                  </a:lnTo>
                  <a:lnTo>
                    <a:pt x="0" y="174"/>
                  </a:lnTo>
                  <a:lnTo>
                    <a:pt x="7" y="180"/>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1" name="Google Shape;1281;p116"/>
            <p:cNvSpPr/>
            <p:nvPr/>
          </p:nvSpPr>
          <p:spPr>
            <a:xfrm>
              <a:off x="4024242" y="3123442"/>
              <a:ext cx="429292" cy="398482"/>
            </a:xfrm>
            <a:custGeom>
              <a:rect b="b" l="l" r="r" t="t"/>
              <a:pathLst>
                <a:path extrusionOk="0" h="194" w="209">
                  <a:moveTo>
                    <a:pt x="40" y="184"/>
                  </a:moveTo>
                  <a:lnTo>
                    <a:pt x="30" y="174"/>
                  </a:lnTo>
                  <a:lnTo>
                    <a:pt x="22" y="164"/>
                  </a:lnTo>
                  <a:lnTo>
                    <a:pt x="18" y="160"/>
                  </a:lnTo>
                  <a:lnTo>
                    <a:pt x="14" y="154"/>
                  </a:lnTo>
                  <a:lnTo>
                    <a:pt x="12" y="148"/>
                  </a:lnTo>
                  <a:lnTo>
                    <a:pt x="10" y="144"/>
                  </a:lnTo>
                  <a:lnTo>
                    <a:pt x="6" y="136"/>
                  </a:lnTo>
                  <a:lnTo>
                    <a:pt x="4" y="130"/>
                  </a:lnTo>
                  <a:lnTo>
                    <a:pt x="2" y="124"/>
                  </a:lnTo>
                  <a:lnTo>
                    <a:pt x="2" y="119"/>
                  </a:lnTo>
                  <a:lnTo>
                    <a:pt x="0" y="111"/>
                  </a:lnTo>
                  <a:lnTo>
                    <a:pt x="0" y="105"/>
                  </a:lnTo>
                  <a:lnTo>
                    <a:pt x="0" y="99"/>
                  </a:lnTo>
                  <a:lnTo>
                    <a:pt x="0" y="93"/>
                  </a:lnTo>
                  <a:lnTo>
                    <a:pt x="0" y="85"/>
                  </a:lnTo>
                  <a:lnTo>
                    <a:pt x="0" y="79"/>
                  </a:lnTo>
                  <a:lnTo>
                    <a:pt x="0" y="71"/>
                  </a:lnTo>
                  <a:lnTo>
                    <a:pt x="2" y="65"/>
                  </a:lnTo>
                  <a:lnTo>
                    <a:pt x="2" y="59"/>
                  </a:lnTo>
                  <a:lnTo>
                    <a:pt x="4" y="53"/>
                  </a:lnTo>
                  <a:lnTo>
                    <a:pt x="6" y="47"/>
                  </a:lnTo>
                  <a:lnTo>
                    <a:pt x="8" y="44"/>
                  </a:lnTo>
                  <a:lnTo>
                    <a:pt x="12" y="32"/>
                  </a:lnTo>
                  <a:lnTo>
                    <a:pt x="20" y="24"/>
                  </a:lnTo>
                  <a:lnTo>
                    <a:pt x="26" y="16"/>
                  </a:lnTo>
                  <a:lnTo>
                    <a:pt x="36" y="10"/>
                  </a:lnTo>
                  <a:lnTo>
                    <a:pt x="38" y="6"/>
                  </a:lnTo>
                  <a:lnTo>
                    <a:pt x="46" y="4"/>
                  </a:lnTo>
                  <a:lnTo>
                    <a:pt x="50" y="2"/>
                  </a:lnTo>
                  <a:lnTo>
                    <a:pt x="57" y="2"/>
                  </a:lnTo>
                  <a:lnTo>
                    <a:pt x="63" y="0"/>
                  </a:lnTo>
                  <a:lnTo>
                    <a:pt x="69" y="0"/>
                  </a:lnTo>
                  <a:lnTo>
                    <a:pt x="77" y="0"/>
                  </a:lnTo>
                  <a:lnTo>
                    <a:pt x="85" y="0"/>
                  </a:lnTo>
                  <a:lnTo>
                    <a:pt x="93" y="0"/>
                  </a:lnTo>
                  <a:lnTo>
                    <a:pt x="101" y="0"/>
                  </a:lnTo>
                  <a:lnTo>
                    <a:pt x="109" y="0"/>
                  </a:lnTo>
                  <a:lnTo>
                    <a:pt x="117" y="2"/>
                  </a:lnTo>
                  <a:lnTo>
                    <a:pt x="123" y="2"/>
                  </a:lnTo>
                  <a:lnTo>
                    <a:pt x="132" y="4"/>
                  </a:lnTo>
                  <a:lnTo>
                    <a:pt x="140" y="8"/>
                  </a:lnTo>
                  <a:lnTo>
                    <a:pt x="148" y="10"/>
                  </a:lnTo>
                  <a:lnTo>
                    <a:pt x="154" y="14"/>
                  </a:lnTo>
                  <a:lnTo>
                    <a:pt x="162" y="16"/>
                  </a:lnTo>
                  <a:lnTo>
                    <a:pt x="168" y="20"/>
                  </a:lnTo>
                  <a:lnTo>
                    <a:pt x="176" y="24"/>
                  </a:lnTo>
                  <a:lnTo>
                    <a:pt x="180" y="26"/>
                  </a:lnTo>
                  <a:lnTo>
                    <a:pt x="186" y="30"/>
                  </a:lnTo>
                  <a:lnTo>
                    <a:pt x="192" y="34"/>
                  </a:lnTo>
                  <a:lnTo>
                    <a:pt x="198" y="40"/>
                  </a:lnTo>
                  <a:lnTo>
                    <a:pt x="204" y="49"/>
                  </a:lnTo>
                  <a:lnTo>
                    <a:pt x="209" y="59"/>
                  </a:lnTo>
                  <a:lnTo>
                    <a:pt x="209" y="65"/>
                  </a:lnTo>
                  <a:lnTo>
                    <a:pt x="209" y="71"/>
                  </a:lnTo>
                  <a:lnTo>
                    <a:pt x="209" y="77"/>
                  </a:lnTo>
                  <a:lnTo>
                    <a:pt x="209" y="83"/>
                  </a:lnTo>
                  <a:lnTo>
                    <a:pt x="204" y="93"/>
                  </a:lnTo>
                  <a:lnTo>
                    <a:pt x="200" y="105"/>
                  </a:lnTo>
                  <a:lnTo>
                    <a:pt x="196" y="115"/>
                  </a:lnTo>
                  <a:lnTo>
                    <a:pt x="192" y="126"/>
                  </a:lnTo>
                  <a:lnTo>
                    <a:pt x="186" y="136"/>
                  </a:lnTo>
                  <a:lnTo>
                    <a:pt x="182" y="146"/>
                  </a:lnTo>
                  <a:lnTo>
                    <a:pt x="178" y="154"/>
                  </a:lnTo>
                  <a:lnTo>
                    <a:pt x="174" y="162"/>
                  </a:lnTo>
                  <a:lnTo>
                    <a:pt x="166" y="168"/>
                  </a:lnTo>
                  <a:lnTo>
                    <a:pt x="162" y="174"/>
                  </a:lnTo>
                  <a:lnTo>
                    <a:pt x="156" y="180"/>
                  </a:lnTo>
                  <a:lnTo>
                    <a:pt x="150" y="184"/>
                  </a:lnTo>
                  <a:lnTo>
                    <a:pt x="144" y="188"/>
                  </a:lnTo>
                  <a:lnTo>
                    <a:pt x="138" y="190"/>
                  </a:lnTo>
                  <a:lnTo>
                    <a:pt x="132" y="192"/>
                  </a:lnTo>
                  <a:lnTo>
                    <a:pt x="125" y="194"/>
                  </a:lnTo>
                  <a:lnTo>
                    <a:pt x="119" y="192"/>
                  </a:lnTo>
                  <a:lnTo>
                    <a:pt x="111" y="192"/>
                  </a:lnTo>
                  <a:lnTo>
                    <a:pt x="103" y="192"/>
                  </a:lnTo>
                  <a:lnTo>
                    <a:pt x="97" y="192"/>
                  </a:lnTo>
                  <a:lnTo>
                    <a:pt x="89" y="190"/>
                  </a:lnTo>
                  <a:lnTo>
                    <a:pt x="81" y="190"/>
                  </a:lnTo>
                  <a:lnTo>
                    <a:pt x="75" y="188"/>
                  </a:lnTo>
                  <a:lnTo>
                    <a:pt x="69" y="188"/>
                  </a:lnTo>
                  <a:lnTo>
                    <a:pt x="61" y="188"/>
                  </a:lnTo>
                  <a:lnTo>
                    <a:pt x="56" y="186"/>
                  </a:lnTo>
                  <a:lnTo>
                    <a:pt x="52" y="184"/>
                  </a:lnTo>
                  <a:lnTo>
                    <a:pt x="48" y="184"/>
                  </a:lnTo>
                  <a:lnTo>
                    <a:pt x="42" y="184"/>
                  </a:lnTo>
                  <a:lnTo>
                    <a:pt x="40" y="184"/>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2" name="Google Shape;1282;p116"/>
            <p:cNvSpPr/>
            <p:nvPr/>
          </p:nvSpPr>
          <p:spPr>
            <a:xfrm>
              <a:off x="4847908" y="3059767"/>
              <a:ext cx="511454" cy="466265"/>
            </a:xfrm>
            <a:custGeom>
              <a:rect b="b" l="l" r="r" t="t"/>
              <a:pathLst>
                <a:path extrusionOk="0" h="227" w="249">
                  <a:moveTo>
                    <a:pt x="110" y="205"/>
                  </a:moveTo>
                  <a:lnTo>
                    <a:pt x="112" y="195"/>
                  </a:lnTo>
                  <a:lnTo>
                    <a:pt x="114" y="187"/>
                  </a:lnTo>
                  <a:lnTo>
                    <a:pt x="116" y="177"/>
                  </a:lnTo>
                  <a:lnTo>
                    <a:pt x="120" y="167"/>
                  </a:lnTo>
                  <a:lnTo>
                    <a:pt x="122" y="159"/>
                  </a:lnTo>
                  <a:lnTo>
                    <a:pt x="128" y="150"/>
                  </a:lnTo>
                  <a:lnTo>
                    <a:pt x="134" y="140"/>
                  </a:lnTo>
                  <a:lnTo>
                    <a:pt x="142" y="132"/>
                  </a:lnTo>
                  <a:lnTo>
                    <a:pt x="146" y="126"/>
                  </a:lnTo>
                  <a:lnTo>
                    <a:pt x="152" y="124"/>
                  </a:lnTo>
                  <a:lnTo>
                    <a:pt x="158" y="124"/>
                  </a:lnTo>
                  <a:lnTo>
                    <a:pt x="164" y="126"/>
                  </a:lnTo>
                  <a:lnTo>
                    <a:pt x="170" y="126"/>
                  </a:lnTo>
                  <a:lnTo>
                    <a:pt x="178" y="130"/>
                  </a:lnTo>
                  <a:lnTo>
                    <a:pt x="183" y="134"/>
                  </a:lnTo>
                  <a:lnTo>
                    <a:pt x="191" y="136"/>
                  </a:lnTo>
                  <a:lnTo>
                    <a:pt x="197" y="138"/>
                  </a:lnTo>
                  <a:lnTo>
                    <a:pt x="205" y="140"/>
                  </a:lnTo>
                  <a:lnTo>
                    <a:pt x="213" y="140"/>
                  </a:lnTo>
                  <a:lnTo>
                    <a:pt x="219" y="142"/>
                  </a:lnTo>
                  <a:lnTo>
                    <a:pt x="225" y="140"/>
                  </a:lnTo>
                  <a:lnTo>
                    <a:pt x="231" y="136"/>
                  </a:lnTo>
                  <a:lnTo>
                    <a:pt x="239" y="130"/>
                  </a:lnTo>
                  <a:lnTo>
                    <a:pt x="245" y="122"/>
                  </a:lnTo>
                  <a:lnTo>
                    <a:pt x="247" y="112"/>
                  </a:lnTo>
                  <a:lnTo>
                    <a:pt x="249" y="100"/>
                  </a:lnTo>
                  <a:lnTo>
                    <a:pt x="247" y="90"/>
                  </a:lnTo>
                  <a:lnTo>
                    <a:pt x="243" y="78"/>
                  </a:lnTo>
                  <a:lnTo>
                    <a:pt x="241" y="73"/>
                  </a:lnTo>
                  <a:lnTo>
                    <a:pt x="237" y="69"/>
                  </a:lnTo>
                  <a:lnTo>
                    <a:pt x="235" y="61"/>
                  </a:lnTo>
                  <a:lnTo>
                    <a:pt x="231" y="57"/>
                  </a:lnTo>
                  <a:lnTo>
                    <a:pt x="221" y="47"/>
                  </a:lnTo>
                  <a:lnTo>
                    <a:pt x="213" y="37"/>
                  </a:lnTo>
                  <a:lnTo>
                    <a:pt x="205" y="31"/>
                  </a:lnTo>
                  <a:lnTo>
                    <a:pt x="199" y="27"/>
                  </a:lnTo>
                  <a:lnTo>
                    <a:pt x="193" y="21"/>
                  </a:lnTo>
                  <a:lnTo>
                    <a:pt x="185" y="17"/>
                  </a:lnTo>
                  <a:lnTo>
                    <a:pt x="180" y="15"/>
                  </a:lnTo>
                  <a:lnTo>
                    <a:pt x="172" y="11"/>
                  </a:lnTo>
                  <a:lnTo>
                    <a:pt x="164" y="9"/>
                  </a:lnTo>
                  <a:lnTo>
                    <a:pt x="158" y="7"/>
                  </a:lnTo>
                  <a:lnTo>
                    <a:pt x="148" y="3"/>
                  </a:lnTo>
                  <a:lnTo>
                    <a:pt x="140" y="2"/>
                  </a:lnTo>
                  <a:lnTo>
                    <a:pt x="132" y="0"/>
                  </a:lnTo>
                  <a:lnTo>
                    <a:pt x="124" y="0"/>
                  </a:lnTo>
                  <a:lnTo>
                    <a:pt x="114" y="0"/>
                  </a:lnTo>
                  <a:lnTo>
                    <a:pt x="107" y="0"/>
                  </a:lnTo>
                  <a:lnTo>
                    <a:pt x="97" y="0"/>
                  </a:lnTo>
                  <a:lnTo>
                    <a:pt x="89" y="3"/>
                  </a:lnTo>
                  <a:lnTo>
                    <a:pt x="79" y="5"/>
                  </a:lnTo>
                  <a:lnTo>
                    <a:pt x="69" y="7"/>
                  </a:lnTo>
                  <a:lnTo>
                    <a:pt x="61" y="9"/>
                  </a:lnTo>
                  <a:lnTo>
                    <a:pt x="55" y="13"/>
                  </a:lnTo>
                  <a:lnTo>
                    <a:pt x="47" y="15"/>
                  </a:lnTo>
                  <a:lnTo>
                    <a:pt x="41" y="19"/>
                  </a:lnTo>
                  <a:lnTo>
                    <a:pt x="35" y="23"/>
                  </a:lnTo>
                  <a:lnTo>
                    <a:pt x="32" y="29"/>
                  </a:lnTo>
                  <a:lnTo>
                    <a:pt x="26" y="33"/>
                  </a:lnTo>
                  <a:lnTo>
                    <a:pt x="22" y="39"/>
                  </a:lnTo>
                  <a:lnTo>
                    <a:pt x="18" y="45"/>
                  </a:lnTo>
                  <a:lnTo>
                    <a:pt x="16" y="51"/>
                  </a:lnTo>
                  <a:lnTo>
                    <a:pt x="12" y="55"/>
                  </a:lnTo>
                  <a:lnTo>
                    <a:pt x="8" y="61"/>
                  </a:lnTo>
                  <a:lnTo>
                    <a:pt x="6" y="69"/>
                  </a:lnTo>
                  <a:lnTo>
                    <a:pt x="6" y="75"/>
                  </a:lnTo>
                  <a:lnTo>
                    <a:pt x="2" y="80"/>
                  </a:lnTo>
                  <a:lnTo>
                    <a:pt x="2" y="86"/>
                  </a:lnTo>
                  <a:lnTo>
                    <a:pt x="0" y="94"/>
                  </a:lnTo>
                  <a:lnTo>
                    <a:pt x="0" y="100"/>
                  </a:lnTo>
                  <a:lnTo>
                    <a:pt x="0" y="106"/>
                  </a:lnTo>
                  <a:lnTo>
                    <a:pt x="0" y="114"/>
                  </a:lnTo>
                  <a:lnTo>
                    <a:pt x="2" y="120"/>
                  </a:lnTo>
                  <a:lnTo>
                    <a:pt x="2" y="128"/>
                  </a:lnTo>
                  <a:lnTo>
                    <a:pt x="2" y="134"/>
                  </a:lnTo>
                  <a:lnTo>
                    <a:pt x="4" y="142"/>
                  </a:lnTo>
                  <a:lnTo>
                    <a:pt x="6" y="148"/>
                  </a:lnTo>
                  <a:lnTo>
                    <a:pt x="8" y="155"/>
                  </a:lnTo>
                  <a:lnTo>
                    <a:pt x="10" y="159"/>
                  </a:lnTo>
                  <a:lnTo>
                    <a:pt x="12" y="165"/>
                  </a:lnTo>
                  <a:lnTo>
                    <a:pt x="16" y="171"/>
                  </a:lnTo>
                  <a:lnTo>
                    <a:pt x="18" y="179"/>
                  </a:lnTo>
                  <a:lnTo>
                    <a:pt x="24" y="187"/>
                  </a:lnTo>
                  <a:lnTo>
                    <a:pt x="30" y="197"/>
                  </a:lnTo>
                  <a:lnTo>
                    <a:pt x="35" y="205"/>
                  </a:lnTo>
                  <a:lnTo>
                    <a:pt x="41" y="211"/>
                  </a:lnTo>
                  <a:lnTo>
                    <a:pt x="47" y="217"/>
                  </a:lnTo>
                  <a:lnTo>
                    <a:pt x="55" y="221"/>
                  </a:lnTo>
                  <a:lnTo>
                    <a:pt x="63" y="225"/>
                  </a:lnTo>
                  <a:lnTo>
                    <a:pt x="69" y="227"/>
                  </a:lnTo>
                  <a:lnTo>
                    <a:pt x="75" y="227"/>
                  </a:lnTo>
                  <a:lnTo>
                    <a:pt x="83" y="227"/>
                  </a:lnTo>
                  <a:lnTo>
                    <a:pt x="89" y="225"/>
                  </a:lnTo>
                  <a:lnTo>
                    <a:pt x="95" y="225"/>
                  </a:lnTo>
                  <a:lnTo>
                    <a:pt x="99" y="221"/>
                  </a:lnTo>
                  <a:lnTo>
                    <a:pt x="105" y="215"/>
                  </a:lnTo>
                  <a:lnTo>
                    <a:pt x="107" y="211"/>
                  </a:lnTo>
                  <a:lnTo>
                    <a:pt x="110" y="205"/>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3" name="Google Shape;1283;p116"/>
            <p:cNvSpPr/>
            <p:nvPr/>
          </p:nvSpPr>
          <p:spPr>
            <a:xfrm>
              <a:off x="5077959" y="3610247"/>
              <a:ext cx="466265" cy="445725"/>
            </a:xfrm>
            <a:custGeom>
              <a:rect b="b" l="l" r="r" t="t"/>
              <a:pathLst>
                <a:path extrusionOk="0" h="217" w="227">
                  <a:moveTo>
                    <a:pt x="4" y="142"/>
                  </a:moveTo>
                  <a:lnTo>
                    <a:pt x="2" y="130"/>
                  </a:lnTo>
                  <a:lnTo>
                    <a:pt x="2" y="120"/>
                  </a:lnTo>
                  <a:lnTo>
                    <a:pt x="0" y="109"/>
                  </a:lnTo>
                  <a:lnTo>
                    <a:pt x="0" y="99"/>
                  </a:lnTo>
                  <a:lnTo>
                    <a:pt x="0" y="87"/>
                  </a:lnTo>
                  <a:lnTo>
                    <a:pt x="2" y="77"/>
                  </a:lnTo>
                  <a:lnTo>
                    <a:pt x="4" y="67"/>
                  </a:lnTo>
                  <a:lnTo>
                    <a:pt x="8" y="57"/>
                  </a:lnTo>
                  <a:lnTo>
                    <a:pt x="12" y="47"/>
                  </a:lnTo>
                  <a:lnTo>
                    <a:pt x="16" y="37"/>
                  </a:lnTo>
                  <a:lnTo>
                    <a:pt x="22" y="30"/>
                  </a:lnTo>
                  <a:lnTo>
                    <a:pt x="32" y="22"/>
                  </a:lnTo>
                  <a:lnTo>
                    <a:pt x="36" y="18"/>
                  </a:lnTo>
                  <a:lnTo>
                    <a:pt x="40" y="16"/>
                  </a:lnTo>
                  <a:lnTo>
                    <a:pt x="46" y="12"/>
                  </a:lnTo>
                  <a:lnTo>
                    <a:pt x="52" y="10"/>
                  </a:lnTo>
                  <a:lnTo>
                    <a:pt x="60" y="6"/>
                  </a:lnTo>
                  <a:lnTo>
                    <a:pt x="68" y="4"/>
                  </a:lnTo>
                  <a:lnTo>
                    <a:pt x="73" y="2"/>
                  </a:lnTo>
                  <a:lnTo>
                    <a:pt x="83" y="2"/>
                  </a:lnTo>
                  <a:lnTo>
                    <a:pt x="91" y="0"/>
                  </a:lnTo>
                  <a:lnTo>
                    <a:pt x="99" y="0"/>
                  </a:lnTo>
                  <a:lnTo>
                    <a:pt x="107" y="0"/>
                  </a:lnTo>
                  <a:lnTo>
                    <a:pt x="115" y="0"/>
                  </a:lnTo>
                  <a:lnTo>
                    <a:pt x="123" y="0"/>
                  </a:lnTo>
                  <a:lnTo>
                    <a:pt x="131" y="2"/>
                  </a:lnTo>
                  <a:lnTo>
                    <a:pt x="137" y="4"/>
                  </a:lnTo>
                  <a:lnTo>
                    <a:pt x="147" y="6"/>
                  </a:lnTo>
                  <a:lnTo>
                    <a:pt x="152" y="8"/>
                  </a:lnTo>
                  <a:lnTo>
                    <a:pt x="158" y="10"/>
                  </a:lnTo>
                  <a:lnTo>
                    <a:pt x="166" y="14"/>
                  </a:lnTo>
                  <a:lnTo>
                    <a:pt x="172" y="18"/>
                  </a:lnTo>
                  <a:lnTo>
                    <a:pt x="178" y="20"/>
                  </a:lnTo>
                  <a:lnTo>
                    <a:pt x="186" y="24"/>
                  </a:lnTo>
                  <a:lnTo>
                    <a:pt x="190" y="28"/>
                  </a:lnTo>
                  <a:lnTo>
                    <a:pt x="196" y="32"/>
                  </a:lnTo>
                  <a:lnTo>
                    <a:pt x="204" y="41"/>
                  </a:lnTo>
                  <a:lnTo>
                    <a:pt x="214" y="51"/>
                  </a:lnTo>
                  <a:lnTo>
                    <a:pt x="216" y="55"/>
                  </a:lnTo>
                  <a:lnTo>
                    <a:pt x="220" y="61"/>
                  </a:lnTo>
                  <a:lnTo>
                    <a:pt x="222" y="67"/>
                  </a:lnTo>
                  <a:lnTo>
                    <a:pt x="223" y="73"/>
                  </a:lnTo>
                  <a:lnTo>
                    <a:pt x="225" y="79"/>
                  </a:lnTo>
                  <a:lnTo>
                    <a:pt x="225" y="85"/>
                  </a:lnTo>
                  <a:lnTo>
                    <a:pt x="227" y="91"/>
                  </a:lnTo>
                  <a:lnTo>
                    <a:pt x="227" y="97"/>
                  </a:lnTo>
                  <a:lnTo>
                    <a:pt x="227" y="103"/>
                  </a:lnTo>
                  <a:lnTo>
                    <a:pt x="227" y="109"/>
                  </a:lnTo>
                  <a:lnTo>
                    <a:pt x="225" y="114"/>
                  </a:lnTo>
                  <a:lnTo>
                    <a:pt x="223" y="122"/>
                  </a:lnTo>
                  <a:lnTo>
                    <a:pt x="222" y="126"/>
                  </a:lnTo>
                  <a:lnTo>
                    <a:pt x="220" y="132"/>
                  </a:lnTo>
                  <a:lnTo>
                    <a:pt x="216" y="138"/>
                  </a:lnTo>
                  <a:lnTo>
                    <a:pt x="214" y="144"/>
                  </a:lnTo>
                  <a:lnTo>
                    <a:pt x="210" y="154"/>
                  </a:lnTo>
                  <a:lnTo>
                    <a:pt x="204" y="166"/>
                  </a:lnTo>
                  <a:lnTo>
                    <a:pt x="196" y="174"/>
                  </a:lnTo>
                  <a:lnTo>
                    <a:pt x="190" y="184"/>
                  </a:lnTo>
                  <a:lnTo>
                    <a:pt x="184" y="191"/>
                  </a:lnTo>
                  <a:lnTo>
                    <a:pt x="178" y="197"/>
                  </a:lnTo>
                  <a:lnTo>
                    <a:pt x="170" y="203"/>
                  </a:lnTo>
                  <a:lnTo>
                    <a:pt x="160" y="207"/>
                  </a:lnTo>
                  <a:lnTo>
                    <a:pt x="152" y="211"/>
                  </a:lnTo>
                  <a:lnTo>
                    <a:pt x="143" y="215"/>
                  </a:lnTo>
                  <a:lnTo>
                    <a:pt x="133" y="215"/>
                  </a:lnTo>
                  <a:lnTo>
                    <a:pt x="123" y="217"/>
                  </a:lnTo>
                  <a:lnTo>
                    <a:pt x="115" y="217"/>
                  </a:lnTo>
                  <a:lnTo>
                    <a:pt x="109" y="217"/>
                  </a:lnTo>
                  <a:lnTo>
                    <a:pt x="103" y="215"/>
                  </a:lnTo>
                  <a:lnTo>
                    <a:pt x="99" y="215"/>
                  </a:lnTo>
                  <a:lnTo>
                    <a:pt x="91" y="213"/>
                  </a:lnTo>
                  <a:lnTo>
                    <a:pt x="85" y="211"/>
                  </a:lnTo>
                  <a:lnTo>
                    <a:pt x="79" y="209"/>
                  </a:lnTo>
                  <a:lnTo>
                    <a:pt x="71" y="209"/>
                  </a:lnTo>
                  <a:lnTo>
                    <a:pt x="62" y="205"/>
                  </a:lnTo>
                  <a:lnTo>
                    <a:pt x="52" y="201"/>
                  </a:lnTo>
                  <a:lnTo>
                    <a:pt x="44" y="197"/>
                  </a:lnTo>
                  <a:lnTo>
                    <a:pt x="38" y="195"/>
                  </a:lnTo>
                  <a:lnTo>
                    <a:pt x="30" y="191"/>
                  </a:lnTo>
                  <a:lnTo>
                    <a:pt x="26" y="187"/>
                  </a:lnTo>
                  <a:lnTo>
                    <a:pt x="16" y="178"/>
                  </a:lnTo>
                  <a:lnTo>
                    <a:pt x="10" y="168"/>
                  </a:lnTo>
                  <a:lnTo>
                    <a:pt x="6" y="160"/>
                  </a:lnTo>
                  <a:lnTo>
                    <a:pt x="4" y="154"/>
                  </a:lnTo>
                  <a:lnTo>
                    <a:pt x="4" y="148"/>
                  </a:lnTo>
                  <a:lnTo>
                    <a:pt x="4" y="142"/>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4" name="Google Shape;1284;p116"/>
            <p:cNvSpPr/>
            <p:nvPr/>
          </p:nvSpPr>
          <p:spPr>
            <a:xfrm>
              <a:off x="4880772" y="3070037"/>
              <a:ext cx="490913" cy="431346"/>
            </a:xfrm>
            <a:custGeom>
              <a:rect b="b" l="l" r="r" t="t"/>
              <a:pathLst>
                <a:path extrusionOk="0" h="210" w="239">
                  <a:moveTo>
                    <a:pt x="37" y="206"/>
                  </a:moveTo>
                  <a:lnTo>
                    <a:pt x="29" y="198"/>
                  </a:lnTo>
                  <a:lnTo>
                    <a:pt x="23" y="192"/>
                  </a:lnTo>
                  <a:lnTo>
                    <a:pt x="17" y="182"/>
                  </a:lnTo>
                  <a:lnTo>
                    <a:pt x="14" y="174"/>
                  </a:lnTo>
                  <a:lnTo>
                    <a:pt x="8" y="162"/>
                  </a:lnTo>
                  <a:lnTo>
                    <a:pt x="6" y="152"/>
                  </a:lnTo>
                  <a:lnTo>
                    <a:pt x="4" y="147"/>
                  </a:lnTo>
                  <a:lnTo>
                    <a:pt x="2" y="141"/>
                  </a:lnTo>
                  <a:lnTo>
                    <a:pt x="2" y="135"/>
                  </a:lnTo>
                  <a:lnTo>
                    <a:pt x="2" y="129"/>
                  </a:lnTo>
                  <a:lnTo>
                    <a:pt x="2" y="123"/>
                  </a:lnTo>
                  <a:lnTo>
                    <a:pt x="0" y="117"/>
                  </a:lnTo>
                  <a:lnTo>
                    <a:pt x="0" y="111"/>
                  </a:lnTo>
                  <a:lnTo>
                    <a:pt x="2" y="105"/>
                  </a:lnTo>
                  <a:lnTo>
                    <a:pt x="2" y="97"/>
                  </a:lnTo>
                  <a:lnTo>
                    <a:pt x="2" y="91"/>
                  </a:lnTo>
                  <a:lnTo>
                    <a:pt x="4" y="85"/>
                  </a:lnTo>
                  <a:lnTo>
                    <a:pt x="6" y="79"/>
                  </a:lnTo>
                  <a:lnTo>
                    <a:pt x="8" y="70"/>
                  </a:lnTo>
                  <a:lnTo>
                    <a:pt x="12" y="60"/>
                  </a:lnTo>
                  <a:lnTo>
                    <a:pt x="17" y="50"/>
                  </a:lnTo>
                  <a:lnTo>
                    <a:pt x="25" y="42"/>
                  </a:lnTo>
                  <a:lnTo>
                    <a:pt x="31" y="32"/>
                  </a:lnTo>
                  <a:lnTo>
                    <a:pt x="39" y="26"/>
                  </a:lnTo>
                  <a:lnTo>
                    <a:pt x="49" y="18"/>
                  </a:lnTo>
                  <a:lnTo>
                    <a:pt x="59" y="14"/>
                  </a:lnTo>
                  <a:lnTo>
                    <a:pt x="69" y="8"/>
                  </a:lnTo>
                  <a:lnTo>
                    <a:pt x="79" y="6"/>
                  </a:lnTo>
                  <a:lnTo>
                    <a:pt x="87" y="4"/>
                  </a:lnTo>
                  <a:lnTo>
                    <a:pt x="92" y="2"/>
                  </a:lnTo>
                  <a:lnTo>
                    <a:pt x="98" y="2"/>
                  </a:lnTo>
                  <a:lnTo>
                    <a:pt x="104" y="2"/>
                  </a:lnTo>
                  <a:lnTo>
                    <a:pt x="110" y="0"/>
                  </a:lnTo>
                  <a:lnTo>
                    <a:pt x="116" y="0"/>
                  </a:lnTo>
                  <a:lnTo>
                    <a:pt x="120" y="0"/>
                  </a:lnTo>
                  <a:lnTo>
                    <a:pt x="126" y="0"/>
                  </a:lnTo>
                  <a:lnTo>
                    <a:pt x="134" y="0"/>
                  </a:lnTo>
                  <a:lnTo>
                    <a:pt x="140" y="0"/>
                  </a:lnTo>
                  <a:lnTo>
                    <a:pt x="146" y="0"/>
                  </a:lnTo>
                  <a:lnTo>
                    <a:pt x="152" y="2"/>
                  </a:lnTo>
                  <a:lnTo>
                    <a:pt x="158" y="2"/>
                  </a:lnTo>
                  <a:lnTo>
                    <a:pt x="164" y="4"/>
                  </a:lnTo>
                  <a:lnTo>
                    <a:pt x="167" y="6"/>
                  </a:lnTo>
                  <a:lnTo>
                    <a:pt x="175" y="8"/>
                  </a:lnTo>
                  <a:lnTo>
                    <a:pt x="185" y="14"/>
                  </a:lnTo>
                  <a:lnTo>
                    <a:pt x="197" y="22"/>
                  </a:lnTo>
                  <a:lnTo>
                    <a:pt x="205" y="28"/>
                  </a:lnTo>
                  <a:lnTo>
                    <a:pt x="213" y="36"/>
                  </a:lnTo>
                  <a:lnTo>
                    <a:pt x="219" y="44"/>
                  </a:lnTo>
                  <a:lnTo>
                    <a:pt x="227" y="52"/>
                  </a:lnTo>
                  <a:lnTo>
                    <a:pt x="231" y="60"/>
                  </a:lnTo>
                  <a:lnTo>
                    <a:pt x="235" y="70"/>
                  </a:lnTo>
                  <a:lnTo>
                    <a:pt x="237" y="77"/>
                  </a:lnTo>
                  <a:lnTo>
                    <a:pt x="239" y="87"/>
                  </a:lnTo>
                  <a:lnTo>
                    <a:pt x="237" y="93"/>
                  </a:lnTo>
                  <a:lnTo>
                    <a:pt x="237" y="101"/>
                  </a:lnTo>
                  <a:lnTo>
                    <a:pt x="235" y="107"/>
                  </a:lnTo>
                  <a:lnTo>
                    <a:pt x="233" y="113"/>
                  </a:lnTo>
                  <a:lnTo>
                    <a:pt x="229" y="117"/>
                  </a:lnTo>
                  <a:lnTo>
                    <a:pt x="225" y="121"/>
                  </a:lnTo>
                  <a:lnTo>
                    <a:pt x="219" y="125"/>
                  </a:lnTo>
                  <a:lnTo>
                    <a:pt x="213" y="127"/>
                  </a:lnTo>
                  <a:lnTo>
                    <a:pt x="205" y="125"/>
                  </a:lnTo>
                  <a:lnTo>
                    <a:pt x="199" y="125"/>
                  </a:lnTo>
                  <a:lnTo>
                    <a:pt x="195" y="123"/>
                  </a:lnTo>
                  <a:lnTo>
                    <a:pt x="189" y="123"/>
                  </a:lnTo>
                  <a:lnTo>
                    <a:pt x="179" y="121"/>
                  </a:lnTo>
                  <a:lnTo>
                    <a:pt x="169" y="117"/>
                  </a:lnTo>
                  <a:lnTo>
                    <a:pt x="162" y="115"/>
                  </a:lnTo>
                  <a:lnTo>
                    <a:pt x="154" y="113"/>
                  </a:lnTo>
                  <a:lnTo>
                    <a:pt x="146" y="113"/>
                  </a:lnTo>
                  <a:lnTo>
                    <a:pt x="140" y="117"/>
                  </a:lnTo>
                  <a:lnTo>
                    <a:pt x="134" y="123"/>
                  </a:lnTo>
                  <a:lnTo>
                    <a:pt x="132" y="135"/>
                  </a:lnTo>
                  <a:lnTo>
                    <a:pt x="130" y="143"/>
                  </a:lnTo>
                  <a:lnTo>
                    <a:pt x="130" y="154"/>
                  </a:lnTo>
                  <a:lnTo>
                    <a:pt x="130" y="160"/>
                  </a:lnTo>
                  <a:lnTo>
                    <a:pt x="128" y="164"/>
                  </a:lnTo>
                  <a:lnTo>
                    <a:pt x="124" y="164"/>
                  </a:lnTo>
                  <a:lnTo>
                    <a:pt x="120" y="156"/>
                  </a:lnTo>
                  <a:lnTo>
                    <a:pt x="116" y="150"/>
                  </a:lnTo>
                  <a:lnTo>
                    <a:pt x="114" y="145"/>
                  </a:lnTo>
                  <a:lnTo>
                    <a:pt x="110" y="139"/>
                  </a:lnTo>
                  <a:lnTo>
                    <a:pt x="110" y="133"/>
                  </a:lnTo>
                  <a:lnTo>
                    <a:pt x="108" y="125"/>
                  </a:lnTo>
                  <a:lnTo>
                    <a:pt x="106" y="119"/>
                  </a:lnTo>
                  <a:lnTo>
                    <a:pt x="106" y="113"/>
                  </a:lnTo>
                  <a:lnTo>
                    <a:pt x="108" y="107"/>
                  </a:lnTo>
                  <a:lnTo>
                    <a:pt x="110" y="95"/>
                  </a:lnTo>
                  <a:lnTo>
                    <a:pt x="114" y="87"/>
                  </a:lnTo>
                  <a:lnTo>
                    <a:pt x="122" y="79"/>
                  </a:lnTo>
                  <a:lnTo>
                    <a:pt x="132" y="77"/>
                  </a:lnTo>
                  <a:lnTo>
                    <a:pt x="136" y="75"/>
                  </a:lnTo>
                  <a:lnTo>
                    <a:pt x="142" y="75"/>
                  </a:lnTo>
                  <a:lnTo>
                    <a:pt x="148" y="77"/>
                  </a:lnTo>
                  <a:lnTo>
                    <a:pt x="156" y="79"/>
                  </a:lnTo>
                  <a:lnTo>
                    <a:pt x="162" y="81"/>
                  </a:lnTo>
                  <a:lnTo>
                    <a:pt x="167" y="83"/>
                  </a:lnTo>
                  <a:lnTo>
                    <a:pt x="173" y="85"/>
                  </a:lnTo>
                  <a:lnTo>
                    <a:pt x="181" y="89"/>
                  </a:lnTo>
                  <a:lnTo>
                    <a:pt x="189" y="91"/>
                  </a:lnTo>
                  <a:lnTo>
                    <a:pt x="197" y="89"/>
                  </a:lnTo>
                  <a:lnTo>
                    <a:pt x="199" y="87"/>
                  </a:lnTo>
                  <a:lnTo>
                    <a:pt x="201" y="83"/>
                  </a:lnTo>
                  <a:lnTo>
                    <a:pt x="201" y="77"/>
                  </a:lnTo>
                  <a:lnTo>
                    <a:pt x="201" y="72"/>
                  </a:lnTo>
                  <a:lnTo>
                    <a:pt x="199" y="64"/>
                  </a:lnTo>
                  <a:lnTo>
                    <a:pt x="195" y="56"/>
                  </a:lnTo>
                  <a:lnTo>
                    <a:pt x="187" y="50"/>
                  </a:lnTo>
                  <a:lnTo>
                    <a:pt x="181" y="44"/>
                  </a:lnTo>
                  <a:lnTo>
                    <a:pt x="171" y="38"/>
                  </a:lnTo>
                  <a:lnTo>
                    <a:pt x="162" y="34"/>
                  </a:lnTo>
                  <a:lnTo>
                    <a:pt x="152" y="30"/>
                  </a:lnTo>
                  <a:lnTo>
                    <a:pt x="142" y="28"/>
                  </a:lnTo>
                  <a:lnTo>
                    <a:pt x="136" y="26"/>
                  </a:lnTo>
                  <a:lnTo>
                    <a:pt x="130" y="24"/>
                  </a:lnTo>
                  <a:lnTo>
                    <a:pt x="122" y="24"/>
                  </a:lnTo>
                  <a:lnTo>
                    <a:pt x="118" y="24"/>
                  </a:lnTo>
                  <a:lnTo>
                    <a:pt x="112" y="24"/>
                  </a:lnTo>
                  <a:lnTo>
                    <a:pt x="106" y="24"/>
                  </a:lnTo>
                  <a:lnTo>
                    <a:pt x="98" y="26"/>
                  </a:lnTo>
                  <a:lnTo>
                    <a:pt x="94" y="28"/>
                  </a:lnTo>
                  <a:lnTo>
                    <a:pt x="89" y="28"/>
                  </a:lnTo>
                  <a:lnTo>
                    <a:pt x="81" y="30"/>
                  </a:lnTo>
                  <a:lnTo>
                    <a:pt x="77" y="32"/>
                  </a:lnTo>
                  <a:lnTo>
                    <a:pt x="71" y="34"/>
                  </a:lnTo>
                  <a:lnTo>
                    <a:pt x="61" y="42"/>
                  </a:lnTo>
                  <a:lnTo>
                    <a:pt x="53" y="50"/>
                  </a:lnTo>
                  <a:lnTo>
                    <a:pt x="45" y="58"/>
                  </a:lnTo>
                  <a:lnTo>
                    <a:pt x="37" y="66"/>
                  </a:lnTo>
                  <a:lnTo>
                    <a:pt x="33" y="73"/>
                  </a:lnTo>
                  <a:lnTo>
                    <a:pt x="29" y="83"/>
                  </a:lnTo>
                  <a:lnTo>
                    <a:pt x="27" y="91"/>
                  </a:lnTo>
                  <a:lnTo>
                    <a:pt x="25" y="99"/>
                  </a:lnTo>
                  <a:lnTo>
                    <a:pt x="25" y="109"/>
                  </a:lnTo>
                  <a:lnTo>
                    <a:pt x="25" y="117"/>
                  </a:lnTo>
                  <a:lnTo>
                    <a:pt x="25" y="123"/>
                  </a:lnTo>
                  <a:lnTo>
                    <a:pt x="27" y="131"/>
                  </a:lnTo>
                  <a:lnTo>
                    <a:pt x="31" y="137"/>
                  </a:lnTo>
                  <a:lnTo>
                    <a:pt x="33" y="143"/>
                  </a:lnTo>
                  <a:lnTo>
                    <a:pt x="41" y="154"/>
                  </a:lnTo>
                  <a:lnTo>
                    <a:pt x="49" y="162"/>
                  </a:lnTo>
                  <a:lnTo>
                    <a:pt x="57" y="166"/>
                  </a:lnTo>
                  <a:lnTo>
                    <a:pt x="67" y="166"/>
                  </a:lnTo>
                  <a:lnTo>
                    <a:pt x="75" y="166"/>
                  </a:lnTo>
                  <a:lnTo>
                    <a:pt x="85" y="166"/>
                  </a:lnTo>
                  <a:lnTo>
                    <a:pt x="91" y="166"/>
                  </a:lnTo>
                  <a:lnTo>
                    <a:pt x="96" y="168"/>
                  </a:lnTo>
                  <a:lnTo>
                    <a:pt x="98" y="172"/>
                  </a:lnTo>
                  <a:lnTo>
                    <a:pt x="98" y="180"/>
                  </a:lnTo>
                  <a:lnTo>
                    <a:pt x="92" y="188"/>
                  </a:lnTo>
                  <a:lnTo>
                    <a:pt x="89" y="196"/>
                  </a:lnTo>
                  <a:lnTo>
                    <a:pt x="81" y="202"/>
                  </a:lnTo>
                  <a:lnTo>
                    <a:pt x="75" y="208"/>
                  </a:lnTo>
                  <a:lnTo>
                    <a:pt x="65" y="210"/>
                  </a:lnTo>
                  <a:lnTo>
                    <a:pt x="57" y="210"/>
                  </a:lnTo>
                  <a:lnTo>
                    <a:pt x="47" y="208"/>
                  </a:lnTo>
                  <a:lnTo>
                    <a:pt x="37" y="206"/>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5" name="Google Shape;1285;p116"/>
            <p:cNvSpPr/>
            <p:nvPr/>
          </p:nvSpPr>
          <p:spPr>
            <a:xfrm>
              <a:off x="3995485" y="3135766"/>
              <a:ext cx="443671" cy="377942"/>
            </a:xfrm>
            <a:custGeom>
              <a:rect b="b" l="l" r="r" t="t"/>
              <a:pathLst>
                <a:path extrusionOk="0" h="184" w="216">
                  <a:moveTo>
                    <a:pt x="66" y="176"/>
                  </a:moveTo>
                  <a:lnTo>
                    <a:pt x="58" y="170"/>
                  </a:lnTo>
                  <a:lnTo>
                    <a:pt x="48" y="164"/>
                  </a:lnTo>
                  <a:lnTo>
                    <a:pt x="40" y="154"/>
                  </a:lnTo>
                  <a:lnTo>
                    <a:pt x="34" y="148"/>
                  </a:lnTo>
                  <a:lnTo>
                    <a:pt x="26" y="138"/>
                  </a:lnTo>
                  <a:lnTo>
                    <a:pt x="20" y="128"/>
                  </a:lnTo>
                  <a:lnTo>
                    <a:pt x="14" y="120"/>
                  </a:lnTo>
                  <a:lnTo>
                    <a:pt x="8" y="111"/>
                  </a:lnTo>
                  <a:lnTo>
                    <a:pt x="4" y="101"/>
                  </a:lnTo>
                  <a:lnTo>
                    <a:pt x="2" y="91"/>
                  </a:lnTo>
                  <a:lnTo>
                    <a:pt x="0" y="81"/>
                  </a:lnTo>
                  <a:lnTo>
                    <a:pt x="2" y="71"/>
                  </a:lnTo>
                  <a:lnTo>
                    <a:pt x="4" y="61"/>
                  </a:lnTo>
                  <a:lnTo>
                    <a:pt x="8" y="53"/>
                  </a:lnTo>
                  <a:lnTo>
                    <a:pt x="14" y="43"/>
                  </a:lnTo>
                  <a:lnTo>
                    <a:pt x="24" y="38"/>
                  </a:lnTo>
                  <a:lnTo>
                    <a:pt x="32" y="30"/>
                  </a:lnTo>
                  <a:lnTo>
                    <a:pt x="42" y="24"/>
                  </a:lnTo>
                  <a:lnTo>
                    <a:pt x="48" y="20"/>
                  </a:lnTo>
                  <a:lnTo>
                    <a:pt x="52" y="18"/>
                  </a:lnTo>
                  <a:lnTo>
                    <a:pt x="60" y="16"/>
                  </a:lnTo>
                  <a:lnTo>
                    <a:pt x="66" y="14"/>
                  </a:lnTo>
                  <a:lnTo>
                    <a:pt x="70" y="10"/>
                  </a:lnTo>
                  <a:lnTo>
                    <a:pt x="75" y="8"/>
                  </a:lnTo>
                  <a:lnTo>
                    <a:pt x="83" y="6"/>
                  </a:lnTo>
                  <a:lnTo>
                    <a:pt x="89" y="4"/>
                  </a:lnTo>
                  <a:lnTo>
                    <a:pt x="95" y="2"/>
                  </a:lnTo>
                  <a:lnTo>
                    <a:pt x="101" y="2"/>
                  </a:lnTo>
                  <a:lnTo>
                    <a:pt x="107" y="2"/>
                  </a:lnTo>
                  <a:lnTo>
                    <a:pt x="113" y="2"/>
                  </a:lnTo>
                  <a:lnTo>
                    <a:pt x="119" y="0"/>
                  </a:lnTo>
                  <a:lnTo>
                    <a:pt x="125" y="0"/>
                  </a:lnTo>
                  <a:lnTo>
                    <a:pt x="131" y="0"/>
                  </a:lnTo>
                  <a:lnTo>
                    <a:pt x="137" y="2"/>
                  </a:lnTo>
                  <a:lnTo>
                    <a:pt x="143" y="2"/>
                  </a:lnTo>
                  <a:lnTo>
                    <a:pt x="148" y="4"/>
                  </a:lnTo>
                  <a:lnTo>
                    <a:pt x="154" y="4"/>
                  </a:lnTo>
                  <a:lnTo>
                    <a:pt x="160" y="8"/>
                  </a:lnTo>
                  <a:lnTo>
                    <a:pt x="172" y="14"/>
                  </a:lnTo>
                  <a:lnTo>
                    <a:pt x="182" y="20"/>
                  </a:lnTo>
                  <a:lnTo>
                    <a:pt x="188" y="24"/>
                  </a:lnTo>
                  <a:lnTo>
                    <a:pt x="192" y="28"/>
                  </a:lnTo>
                  <a:lnTo>
                    <a:pt x="198" y="34"/>
                  </a:lnTo>
                  <a:lnTo>
                    <a:pt x="202" y="40"/>
                  </a:lnTo>
                  <a:lnTo>
                    <a:pt x="210" y="49"/>
                  </a:lnTo>
                  <a:lnTo>
                    <a:pt x="214" y="61"/>
                  </a:lnTo>
                  <a:lnTo>
                    <a:pt x="216" y="73"/>
                  </a:lnTo>
                  <a:lnTo>
                    <a:pt x="216" y="83"/>
                  </a:lnTo>
                  <a:lnTo>
                    <a:pt x="214" y="93"/>
                  </a:lnTo>
                  <a:lnTo>
                    <a:pt x="212" y="105"/>
                  </a:lnTo>
                  <a:lnTo>
                    <a:pt x="208" y="115"/>
                  </a:lnTo>
                  <a:lnTo>
                    <a:pt x="204" y="124"/>
                  </a:lnTo>
                  <a:lnTo>
                    <a:pt x="198" y="132"/>
                  </a:lnTo>
                  <a:lnTo>
                    <a:pt x="192" y="140"/>
                  </a:lnTo>
                  <a:lnTo>
                    <a:pt x="186" y="148"/>
                  </a:lnTo>
                  <a:lnTo>
                    <a:pt x="180" y="154"/>
                  </a:lnTo>
                  <a:lnTo>
                    <a:pt x="174" y="160"/>
                  </a:lnTo>
                  <a:lnTo>
                    <a:pt x="168" y="166"/>
                  </a:lnTo>
                  <a:lnTo>
                    <a:pt x="162" y="170"/>
                  </a:lnTo>
                  <a:lnTo>
                    <a:pt x="160" y="174"/>
                  </a:lnTo>
                  <a:lnTo>
                    <a:pt x="152" y="176"/>
                  </a:lnTo>
                  <a:lnTo>
                    <a:pt x="146" y="178"/>
                  </a:lnTo>
                  <a:lnTo>
                    <a:pt x="139" y="180"/>
                  </a:lnTo>
                  <a:lnTo>
                    <a:pt x="135" y="182"/>
                  </a:lnTo>
                  <a:lnTo>
                    <a:pt x="129" y="180"/>
                  </a:lnTo>
                  <a:lnTo>
                    <a:pt x="127" y="178"/>
                  </a:lnTo>
                  <a:lnTo>
                    <a:pt x="125" y="174"/>
                  </a:lnTo>
                  <a:lnTo>
                    <a:pt x="127" y="170"/>
                  </a:lnTo>
                  <a:lnTo>
                    <a:pt x="129" y="164"/>
                  </a:lnTo>
                  <a:lnTo>
                    <a:pt x="135" y="158"/>
                  </a:lnTo>
                  <a:lnTo>
                    <a:pt x="139" y="152"/>
                  </a:lnTo>
                  <a:lnTo>
                    <a:pt x="148" y="146"/>
                  </a:lnTo>
                  <a:lnTo>
                    <a:pt x="156" y="140"/>
                  </a:lnTo>
                  <a:lnTo>
                    <a:pt x="164" y="132"/>
                  </a:lnTo>
                  <a:lnTo>
                    <a:pt x="174" y="122"/>
                  </a:lnTo>
                  <a:lnTo>
                    <a:pt x="184" y="113"/>
                  </a:lnTo>
                  <a:lnTo>
                    <a:pt x="188" y="107"/>
                  </a:lnTo>
                  <a:lnTo>
                    <a:pt x="192" y="101"/>
                  </a:lnTo>
                  <a:lnTo>
                    <a:pt x="194" y="93"/>
                  </a:lnTo>
                  <a:lnTo>
                    <a:pt x="196" y="87"/>
                  </a:lnTo>
                  <a:lnTo>
                    <a:pt x="194" y="81"/>
                  </a:lnTo>
                  <a:lnTo>
                    <a:pt x="194" y="73"/>
                  </a:lnTo>
                  <a:lnTo>
                    <a:pt x="190" y="67"/>
                  </a:lnTo>
                  <a:lnTo>
                    <a:pt x="188" y="61"/>
                  </a:lnTo>
                  <a:lnTo>
                    <a:pt x="182" y="53"/>
                  </a:lnTo>
                  <a:lnTo>
                    <a:pt x="178" y="47"/>
                  </a:lnTo>
                  <a:lnTo>
                    <a:pt x="170" y="41"/>
                  </a:lnTo>
                  <a:lnTo>
                    <a:pt x="162" y="38"/>
                  </a:lnTo>
                  <a:lnTo>
                    <a:pt x="154" y="34"/>
                  </a:lnTo>
                  <a:lnTo>
                    <a:pt x="145" y="30"/>
                  </a:lnTo>
                  <a:lnTo>
                    <a:pt x="139" y="28"/>
                  </a:lnTo>
                  <a:lnTo>
                    <a:pt x="135" y="26"/>
                  </a:lnTo>
                  <a:lnTo>
                    <a:pt x="129" y="26"/>
                  </a:lnTo>
                  <a:lnTo>
                    <a:pt x="123" y="26"/>
                  </a:lnTo>
                  <a:lnTo>
                    <a:pt x="117" y="26"/>
                  </a:lnTo>
                  <a:lnTo>
                    <a:pt x="111" y="24"/>
                  </a:lnTo>
                  <a:lnTo>
                    <a:pt x="105" y="24"/>
                  </a:lnTo>
                  <a:lnTo>
                    <a:pt x="101" y="24"/>
                  </a:lnTo>
                  <a:lnTo>
                    <a:pt x="89" y="24"/>
                  </a:lnTo>
                  <a:lnTo>
                    <a:pt x="81" y="26"/>
                  </a:lnTo>
                  <a:lnTo>
                    <a:pt x="71" y="28"/>
                  </a:lnTo>
                  <a:lnTo>
                    <a:pt x="66" y="32"/>
                  </a:lnTo>
                  <a:lnTo>
                    <a:pt x="58" y="34"/>
                  </a:lnTo>
                  <a:lnTo>
                    <a:pt x="52" y="38"/>
                  </a:lnTo>
                  <a:lnTo>
                    <a:pt x="46" y="41"/>
                  </a:lnTo>
                  <a:lnTo>
                    <a:pt x="44" y="47"/>
                  </a:lnTo>
                  <a:lnTo>
                    <a:pt x="40" y="53"/>
                  </a:lnTo>
                  <a:lnTo>
                    <a:pt x="38" y="59"/>
                  </a:lnTo>
                  <a:lnTo>
                    <a:pt x="34" y="65"/>
                  </a:lnTo>
                  <a:lnTo>
                    <a:pt x="34" y="73"/>
                  </a:lnTo>
                  <a:lnTo>
                    <a:pt x="34" y="81"/>
                  </a:lnTo>
                  <a:lnTo>
                    <a:pt x="36" y="91"/>
                  </a:lnTo>
                  <a:lnTo>
                    <a:pt x="38" y="99"/>
                  </a:lnTo>
                  <a:lnTo>
                    <a:pt x="40" y="107"/>
                  </a:lnTo>
                  <a:lnTo>
                    <a:pt x="42" y="113"/>
                  </a:lnTo>
                  <a:lnTo>
                    <a:pt x="46" y="118"/>
                  </a:lnTo>
                  <a:lnTo>
                    <a:pt x="52" y="128"/>
                  </a:lnTo>
                  <a:lnTo>
                    <a:pt x="60" y="136"/>
                  </a:lnTo>
                  <a:lnTo>
                    <a:pt x="68" y="142"/>
                  </a:lnTo>
                  <a:lnTo>
                    <a:pt x="73" y="146"/>
                  </a:lnTo>
                  <a:lnTo>
                    <a:pt x="79" y="152"/>
                  </a:lnTo>
                  <a:lnTo>
                    <a:pt x="83" y="158"/>
                  </a:lnTo>
                  <a:lnTo>
                    <a:pt x="85" y="164"/>
                  </a:lnTo>
                  <a:lnTo>
                    <a:pt x="87" y="170"/>
                  </a:lnTo>
                  <a:lnTo>
                    <a:pt x="87" y="176"/>
                  </a:lnTo>
                  <a:lnTo>
                    <a:pt x="87" y="180"/>
                  </a:lnTo>
                  <a:lnTo>
                    <a:pt x="83" y="182"/>
                  </a:lnTo>
                  <a:lnTo>
                    <a:pt x="81" y="184"/>
                  </a:lnTo>
                  <a:lnTo>
                    <a:pt x="73" y="180"/>
                  </a:lnTo>
                  <a:lnTo>
                    <a:pt x="66" y="176"/>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6" name="Google Shape;1286;p116"/>
            <p:cNvSpPr/>
            <p:nvPr/>
          </p:nvSpPr>
          <p:spPr>
            <a:xfrm>
              <a:off x="5106716" y="3597923"/>
              <a:ext cx="466265" cy="453941"/>
            </a:xfrm>
            <a:custGeom>
              <a:rect b="b" l="l" r="r" t="t"/>
              <a:pathLst>
                <a:path extrusionOk="0" h="221" w="227">
                  <a:moveTo>
                    <a:pt x="6" y="142"/>
                  </a:moveTo>
                  <a:lnTo>
                    <a:pt x="4" y="136"/>
                  </a:lnTo>
                  <a:lnTo>
                    <a:pt x="2" y="130"/>
                  </a:lnTo>
                  <a:lnTo>
                    <a:pt x="2" y="124"/>
                  </a:lnTo>
                  <a:lnTo>
                    <a:pt x="2" y="118"/>
                  </a:lnTo>
                  <a:lnTo>
                    <a:pt x="0" y="113"/>
                  </a:lnTo>
                  <a:lnTo>
                    <a:pt x="0" y="107"/>
                  </a:lnTo>
                  <a:lnTo>
                    <a:pt x="2" y="101"/>
                  </a:lnTo>
                  <a:lnTo>
                    <a:pt x="2" y="95"/>
                  </a:lnTo>
                  <a:lnTo>
                    <a:pt x="2" y="89"/>
                  </a:lnTo>
                  <a:lnTo>
                    <a:pt x="4" y="83"/>
                  </a:lnTo>
                  <a:lnTo>
                    <a:pt x="4" y="77"/>
                  </a:lnTo>
                  <a:lnTo>
                    <a:pt x="6" y="71"/>
                  </a:lnTo>
                  <a:lnTo>
                    <a:pt x="10" y="59"/>
                  </a:lnTo>
                  <a:lnTo>
                    <a:pt x="16" y="51"/>
                  </a:lnTo>
                  <a:lnTo>
                    <a:pt x="22" y="42"/>
                  </a:lnTo>
                  <a:lnTo>
                    <a:pt x="28" y="32"/>
                  </a:lnTo>
                  <a:lnTo>
                    <a:pt x="38" y="24"/>
                  </a:lnTo>
                  <a:lnTo>
                    <a:pt x="48" y="16"/>
                  </a:lnTo>
                  <a:lnTo>
                    <a:pt x="52" y="14"/>
                  </a:lnTo>
                  <a:lnTo>
                    <a:pt x="57" y="10"/>
                  </a:lnTo>
                  <a:lnTo>
                    <a:pt x="65" y="8"/>
                  </a:lnTo>
                  <a:lnTo>
                    <a:pt x="71" y="6"/>
                  </a:lnTo>
                  <a:lnTo>
                    <a:pt x="77" y="4"/>
                  </a:lnTo>
                  <a:lnTo>
                    <a:pt x="85" y="2"/>
                  </a:lnTo>
                  <a:lnTo>
                    <a:pt x="91" y="2"/>
                  </a:lnTo>
                  <a:lnTo>
                    <a:pt x="101" y="2"/>
                  </a:lnTo>
                  <a:lnTo>
                    <a:pt x="109" y="0"/>
                  </a:lnTo>
                  <a:lnTo>
                    <a:pt x="115" y="0"/>
                  </a:lnTo>
                  <a:lnTo>
                    <a:pt x="123" y="0"/>
                  </a:lnTo>
                  <a:lnTo>
                    <a:pt x="131" y="2"/>
                  </a:lnTo>
                  <a:lnTo>
                    <a:pt x="138" y="4"/>
                  </a:lnTo>
                  <a:lnTo>
                    <a:pt x="144" y="6"/>
                  </a:lnTo>
                  <a:lnTo>
                    <a:pt x="152" y="8"/>
                  </a:lnTo>
                  <a:lnTo>
                    <a:pt x="160" y="12"/>
                  </a:lnTo>
                  <a:lnTo>
                    <a:pt x="166" y="14"/>
                  </a:lnTo>
                  <a:lnTo>
                    <a:pt x="172" y="16"/>
                  </a:lnTo>
                  <a:lnTo>
                    <a:pt x="178" y="22"/>
                  </a:lnTo>
                  <a:lnTo>
                    <a:pt x="184" y="26"/>
                  </a:lnTo>
                  <a:lnTo>
                    <a:pt x="190" y="30"/>
                  </a:lnTo>
                  <a:lnTo>
                    <a:pt x="196" y="34"/>
                  </a:lnTo>
                  <a:lnTo>
                    <a:pt x="200" y="42"/>
                  </a:lnTo>
                  <a:lnTo>
                    <a:pt x="206" y="47"/>
                  </a:lnTo>
                  <a:lnTo>
                    <a:pt x="208" y="51"/>
                  </a:lnTo>
                  <a:lnTo>
                    <a:pt x="211" y="57"/>
                  </a:lnTo>
                  <a:lnTo>
                    <a:pt x="215" y="63"/>
                  </a:lnTo>
                  <a:lnTo>
                    <a:pt x="219" y="69"/>
                  </a:lnTo>
                  <a:lnTo>
                    <a:pt x="221" y="75"/>
                  </a:lnTo>
                  <a:lnTo>
                    <a:pt x="223" y="83"/>
                  </a:lnTo>
                  <a:lnTo>
                    <a:pt x="225" y="89"/>
                  </a:lnTo>
                  <a:lnTo>
                    <a:pt x="227" y="97"/>
                  </a:lnTo>
                  <a:lnTo>
                    <a:pt x="227" y="103"/>
                  </a:lnTo>
                  <a:lnTo>
                    <a:pt x="227" y="111"/>
                  </a:lnTo>
                  <a:lnTo>
                    <a:pt x="227" y="117"/>
                  </a:lnTo>
                  <a:lnTo>
                    <a:pt x="227" y="124"/>
                  </a:lnTo>
                  <a:lnTo>
                    <a:pt x="225" y="132"/>
                  </a:lnTo>
                  <a:lnTo>
                    <a:pt x="223" y="140"/>
                  </a:lnTo>
                  <a:lnTo>
                    <a:pt x="219" y="148"/>
                  </a:lnTo>
                  <a:lnTo>
                    <a:pt x="217" y="156"/>
                  </a:lnTo>
                  <a:lnTo>
                    <a:pt x="213" y="162"/>
                  </a:lnTo>
                  <a:lnTo>
                    <a:pt x="209" y="168"/>
                  </a:lnTo>
                  <a:lnTo>
                    <a:pt x="204" y="174"/>
                  </a:lnTo>
                  <a:lnTo>
                    <a:pt x="200" y="180"/>
                  </a:lnTo>
                  <a:lnTo>
                    <a:pt x="196" y="186"/>
                  </a:lnTo>
                  <a:lnTo>
                    <a:pt x="190" y="190"/>
                  </a:lnTo>
                  <a:lnTo>
                    <a:pt x="184" y="195"/>
                  </a:lnTo>
                  <a:lnTo>
                    <a:pt x="180" y="199"/>
                  </a:lnTo>
                  <a:lnTo>
                    <a:pt x="174" y="203"/>
                  </a:lnTo>
                  <a:lnTo>
                    <a:pt x="166" y="205"/>
                  </a:lnTo>
                  <a:lnTo>
                    <a:pt x="160" y="209"/>
                  </a:lnTo>
                  <a:lnTo>
                    <a:pt x="156" y="213"/>
                  </a:lnTo>
                  <a:lnTo>
                    <a:pt x="148" y="215"/>
                  </a:lnTo>
                  <a:lnTo>
                    <a:pt x="142" y="217"/>
                  </a:lnTo>
                  <a:lnTo>
                    <a:pt x="136" y="219"/>
                  </a:lnTo>
                  <a:lnTo>
                    <a:pt x="133" y="221"/>
                  </a:lnTo>
                  <a:lnTo>
                    <a:pt x="125" y="221"/>
                  </a:lnTo>
                  <a:lnTo>
                    <a:pt x="119" y="221"/>
                  </a:lnTo>
                  <a:lnTo>
                    <a:pt x="113" y="221"/>
                  </a:lnTo>
                  <a:lnTo>
                    <a:pt x="107" y="221"/>
                  </a:lnTo>
                  <a:lnTo>
                    <a:pt x="95" y="221"/>
                  </a:lnTo>
                  <a:lnTo>
                    <a:pt x="87" y="219"/>
                  </a:lnTo>
                  <a:lnTo>
                    <a:pt x="77" y="217"/>
                  </a:lnTo>
                  <a:lnTo>
                    <a:pt x="69" y="213"/>
                  </a:lnTo>
                  <a:lnTo>
                    <a:pt x="63" y="209"/>
                  </a:lnTo>
                  <a:lnTo>
                    <a:pt x="57" y="205"/>
                  </a:lnTo>
                  <a:lnTo>
                    <a:pt x="54" y="195"/>
                  </a:lnTo>
                  <a:lnTo>
                    <a:pt x="56" y="193"/>
                  </a:lnTo>
                  <a:lnTo>
                    <a:pt x="57" y="192"/>
                  </a:lnTo>
                  <a:lnTo>
                    <a:pt x="63" y="192"/>
                  </a:lnTo>
                  <a:lnTo>
                    <a:pt x="69" y="192"/>
                  </a:lnTo>
                  <a:lnTo>
                    <a:pt x="77" y="193"/>
                  </a:lnTo>
                  <a:lnTo>
                    <a:pt x="85" y="193"/>
                  </a:lnTo>
                  <a:lnTo>
                    <a:pt x="95" y="193"/>
                  </a:lnTo>
                  <a:lnTo>
                    <a:pt x="103" y="193"/>
                  </a:lnTo>
                  <a:lnTo>
                    <a:pt x="113" y="193"/>
                  </a:lnTo>
                  <a:lnTo>
                    <a:pt x="123" y="190"/>
                  </a:lnTo>
                  <a:lnTo>
                    <a:pt x="133" y="188"/>
                  </a:lnTo>
                  <a:lnTo>
                    <a:pt x="142" y="186"/>
                  </a:lnTo>
                  <a:lnTo>
                    <a:pt x="154" y="182"/>
                  </a:lnTo>
                  <a:lnTo>
                    <a:pt x="162" y="176"/>
                  </a:lnTo>
                  <a:lnTo>
                    <a:pt x="170" y="170"/>
                  </a:lnTo>
                  <a:lnTo>
                    <a:pt x="176" y="160"/>
                  </a:lnTo>
                  <a:lnTo>
                    <a:pt x="182" y="152"/>
                  </a:lnTo>
                  <a:lnTo>
                    <a:pt x="186" y="142"/>
                  </a:lnTo>
                  <a:lnTo>
                    <a:pt x="190" y="132"/>
                  </a:lnTo>
                  <a:lnTo>
                    <a:pt x="192" y="122"/>
                  </a:lnTo>
                  <a:lnTo>
                    <a:pt x="196" y="113"/>
                  </a:lnTo>
                  <a:lnTo>
                    <a:pt x="194" y="101"/>
                  </a:lnTo>
                  <a:lnTo>
                    <a:pt x="194" y="91"/>
                  </a:lnTo>
                  <a:lnTo>
                    <a:pt x="190" y="81"/>
                  </a:lnTo>
                  <a:lnTo>
                    <a:pt x="188" y="71"/>
                  </a:lnTo>
                  <a:lnTo>
                    <a:pt x="184" y="61"/>
                  </a:lnTo>
                  <a:lnTo>
                    <a:pt x="178" y="53"/>
                  </a:lnTo>
                  <a:lnTo>
                    <a:pt x="172" y="47"/>
                  </a:lnTo>
                  <a:lnTo>
                    <a:pt x="164" y="42"/>
                  </a:lnTo>
                  <a:lnTo>
                    <a:pt x="156" y="34"/>
                  </a:lnTo>
                  <a:lnTo>
                    <a:pt x="146" y="30"/>
                  </a:lnTo>
                  <a:lnTo>
                    <a:pt x="136" y="26"/>
                  </a:lnTo>
                  <a:lnTo>
                    <a:pt x="129" y="24"/>
                  </a:lnTo>
                  <a:lnTo>
                    <a:pt x="119" y="20"/>
                  </a:lnTo>
                  <a:lnTo>
                    <a:pt x="111" y="20"/>
                  </a:lnTo>
                  <a:lnTo>
                    <a:pt x="101" y="20"/>
                  </a:lnTo>
                  <a:lnTo>
                    <a:pt x="93" y="24"/>
                  </a:lnTo>
                  <a:lnTo>
                    <a:pt x="83" y="24"/>
                  </a:lnTo>
                  <a:lnTo>
                    <a:pt x="75" y="28"/>
                  </a:lnTo>
                  <a:lnTo>
                    <a:pt x="67" y="32"/>
                  </a:lnTo>
                  <a:lnTo>
                    <a:pt x="59" y="38"/>
                  </a:lnTo>
                  <a:lnTo>
                    <a:pt x="54" y="43"/>
                  </a:lnTo>
                  <a:lnTo>
                    <a:pt x="48" y="51"/>
                  </a:lnTo>
                  <a:lnTo>
                    <a:pt x="44" y="59"/>
                  </a:lnTo>
                  <a:lnTo>
                    <a:pt x="40" y="71"/>
                  </a:lnTo>
                  <a:lnTo>
                    <a:pt x="38" y="79"/>
                  </a:lnTo>
                  <a:lnTo>
                    <a:pt x="36" y="89"/>
                  </a:lnTo>
                  <a:lnTo>
                    <a:pt x="34" y="97"/>
                  </a:lnTo>
                  <a:lnTo>
                    <a:pt x="34" y="105"/>
                  </a:lnTo>
                  <a:lnTo>
                    <a:pt x="34" y="111"/>
                  </a:lnTo>
                  <a:lnTo>
                    <a:pt x="34" y="117"/>
                  </a:lnTo>
                  <a:lnTo>
                    <a:pt x="34" y="122"/>
                  </a:lnTo>
                  <a:lnTo>
                    <a:pt x="34" y="128"/>
                  </a:lnTo>
                  <a:lnTo>
                    <a:pt x="36" y="136"/>
                  </a:lnTo>
                  <a:lnTo>
                    <a:pt x="36" y="142"/>
                  </a:lnTo>
                  <a:lnTo>
                    <a:pt x="36" y="148"/>
                  </a:lnTo>
                  <a:lnTo>
                    <a:pt x="34" y="154"/>
                  </a:lnTo>
                  <a:lnTo>
                    <a:pt x="24" y="158"/>
                  </a:lnTo>
                  <a:lnTo>
                    <a:pt x="16" y="160"/>
                  </a:lnTo>
                  <a:lnTo>
                    <a:pt x="12" y="158"/>
                  </a:lnTo>
                  <a:lnTo>
                    <a:pt x="10" y="156"/>
                  </a:lnTo>
                  <a:lnTo>
                    <a:pt x="6" y="150"/>
                  </a:lnTo>
                  <a:lnTo>
                    <a:pt x="6" y="142"/>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7" name="Google Shape;1287;p116"/>
            <p:cNvSpPr/>
            <p:nvPr/>
          </p:nvSpPr>
          <p:spPr>
            <a:xfrm>
              <a:off x="3362844" y="4018999"/>
              <a:ext cx="349185" cy="435454"/>
            </a:xfrm>
            <a:custGeom>
              <a:rect b="b" l="l" r="r" t="t"/>
              <a:pathLst>
                <a:path extrusionOk="0" h="212" w="170">
                  <a:moveTo>
                    <a:pt x="135" y="121"/>
                  </a:moveTo>
                  <a:lnTo>
                    <a:pt x="137" y="113"/>
                  </a:lnTo>
                  <a:lnTo>
                    <a:pt x="143" y="107"/>
                  </a:lnTo>
                  <a:lnTo>
                    <a:pt x="149" y="99"/>
                  </a:lnTo>
                  <a:lnTo>
                    <a:pt x="156" y="91"/>
                  </a:lnTo>
                  <a:lnTo>
                    <a:pt x="160" y="81"/>
                  </a:lnTo>
                  <a:lnTo>
                    <a:pt x="166" y="71"/>
                  </a:lnTo>
                  <a:lnTo>
                    <a:pt x="168" y="63"/>
                  </a:lnTo>
                  <a:lnTo>
                    <a:pt x="170" y="58"/>
                  </a:lnTo>
                  <a:lnTo>
                    <a:pt x="170" y="52"/>
                  </a:lnTo>
                  <a:lnTo>
                    <a:pt x="170" y="46"/>
                  </a:lnTo>
                  <a:lnTo>
                    <a:pt x="166" y="40"/>
                  </a:lnTo>
                  <a:lnTo>
                    <a:pt x="162" y="34"/>
                  </a:lnTo>
                  <a:lnTo>
                    <a:pt x="158" y="26"/>
                  </a:lnTo>
                  <a:lnTo>
                    <a:pt x="152" y="20"/>
                  </a:lnTo>
                  <a:lnTo>
                    <a:pt x="147" y="14"/>
                  </a:lnTo>
                  <a:lnTo>
                    <a:pt x="139" y="10"/>
                  </a:lnTo>
                  <a:lnTo>
                    <a:pt x="129" y="6"/>
                  </a:lnTo>
                  <a:lnTo>
                    <a:pt x="121" y="4"/>
                  </a:lnTo>
                  <a:lnTo>
                    <a:pt x="111" y="0"/>
                  </a:lnTo>
                  <a:lnTo>
                    <a:pt x="101" y="0"/>
                  </a:lnTo>
                  <a:lnTo>
                    <a:pt x="89" y="0"/>
                  </a:lnTo>
                  <a:lnTo>
                    <a:pt x="79" y="2"/>
                  </a:lnTo>
                  <a:lnTo>
                    <a:pt x="68" y="4"/>
                  </a:lnTo>
                  <a:lnTo>
                    <a:pt x="58" y="10"/>
                  </a:lnTo>
                  <a:lnTo>
                    <a:pt x="48" y="14"/>
                  </a:lnTo>
                  <a:lnTo>
                    <a:pt x="38" y="24"/>
                  </a:lnTo>
                  <a:lnTo>
                    <a:pt x="28" y="32"/>
                  </a:lnTo>
                  <a:lnTo>
                    <a:pt x="20" y="42"/>
                  </a:lnTo>
                  <a:lnTo>
                    <a:pt x="14" y="52"/>
                  </a:lnTo>
                  <a:lnTo>
                    <a:pt x="8" y="60"/>
                  </a:lnTo>
                  <a:lnTo>
                    <a:pt x="4" y="69"/>
                  </a:lnTo>
                  <a:lnTo>
                    <a:pt x="2" y="79"/>
                  </a:lnTo>
                  <a:lnTo>
                    <a:pt x="0" y="87"/>
                  </a:lnTo>
                  <a:lnTo>
                    <a:pt x="0" y="97"/>
                  </a:lnTo>
                  <a:lnTo>
                    <a:pt x="0" y="105"/>
                  </a:lnTo>
                  <a:lnTo>
                    <a:pt x="2" y="115"/>
                  </a:lnTo>
                  <a:lnTo>
                    <a:pt x="4" y="125"/>
                  </a:lnTo>
                  <a:lnTo>
                    <a:pt x="8" y="135"/>
                  </a:lnTo>
                  <a:lnTo>
                    <a:pt x="12" y="142"/>
                  </a:lnTo>
                  <a:lnTo>
                    <a:pt x="16" y="152"/>
                  </a:lnTo>
                  <a:lnTo>
                    <a:pt x="20" y="162"/>
                  </a:lnTo>
                  <a:lnTo>
                    <a:pt x="26" y="170"/>
                  </a:lnTo>
                  <a:lnTo>
                    <a:pt x="30" y="178"/>
                  </a:lnTo>
                  <a:lnTo>
                    <a:pt x="38" y="186"/>
                  </a:lnTo>
                  <a:lnTo>
                    <a:pt x="44" y="192"/>
                  </a:lnTo>
                  <a:lnTo>
                    <a:pt x="50" y="198"/>
                  </a:lnTo>
                  <a:lnTo>
                    <a:pt x="56" y="202"/>
                  </a:lnTo>
                  <a:lnTo>
                    <a:pt x="62" y="206"/>
                  </a:lnTo>
                  <a:lnTo>
                    <a:pt x="68" y="208"/>
                  </a:lnTo>
                  <a:lnTo>
                    <a:pt x="76" y="212"/>
                  </a:lnTo>
                  <a:lnTo>
                    <a:pt x="81" y="212"/>
                  </a:lnTo>
                  <a:lnTo>
                    <a:pt x="87" y="212"/>
                  </a:lnTo>
                  <a:lnTo>
                    <a:pt x="91" y="210"/>
                  </a:lnTo>
                  <a:lnTo>
                    <a:pt x="99" y="208"/>
                  </a:lnTo>
                  <a:lnTo>
                    <a:pt x="107" y="202"/>
                  </a:lnTo>
                  <a:lnTo>
                    <a:pt x="113" y="194"/>
                  </a:lnTo>
                  <a:lnTo>
                    <a:pt x="113" y="188"/>
                  </a:lnTo>
                  <a:lnTo>
                    <a:pt x="115" y="184"/>
                  </a:lnTo>
                  <a:lnTo>
                    <a:pt x="115" y="180"/>
                  </a:lnTo>
                  <a:lnTo>
                    <a:pt x="111" y="180"/>
                  </a:lnTo>
                  <a:lnTo>
                    <a:pt x="107" y="182"/>
                  </a:lnTo>
                  <a:lnTo>
                    <a:pt x="101" y="184"/>
                  </a:lnTo>
                  <a:lnTo>
                    <a:pt x="91" y="182"/>
                  </a:lnTo>
                  <a:lnTo>
                    <a:pt x="85" y="180"/>
                  </a:lnTo>
                  <a:lnTo>
                    <a:pt x="79" y="178"/>
                  </a:lnTo>
                  <a:lnTo>
                    <a:pt x="72" y="172"/>
                  </a:lnTo>
                  <a:lnTo>
                    <a:pt x="66" y="168"/>
                  </a:lnTo>
                  <a:lnTo>
                    <a:pt x="58" y="160"/>
                  </a:lnTo>
                  <a:lnTo>
                    <a:pt x="52" y="152"/>
                  </a:lnTo>
                  <a:lnTo>
                    <a:pt x="46" y="146"/>
                  </a:lnTo>
                  <a:lnTo>
                    <a:pt x="42" y="140"/>
                  </a:lnTo>
                  <a:lnTo>
                    <a:pt x="36" y="135"/>
                  </a:lnTo>
                  <a:lnTo>
                    <a:pt x="34" y="127"/>
                  </a:lnTo>
                  <a:lnTo>
                    <a:pt x="30" y="121"/>
                  </a:lnTo>
                  <a:lnTo>
                    <a:pt x="30" y="115"/>
                  </a:lnTo>
                  <a:lnTo>
                    <a:pt x="28" y="107"/>
                  </a:lnTo>
                  <a:lnTo>
                    <a:pt x="28" y="101"/>
                  </a:lnTo>
                  <a:lnTo>
                    <a:pt x="28" y="95"/>
                  </a:lnTo>
                  <a:lnTo>
                    <a:pt x="32" y="87"/>
                  </a:lnTo>
                  <a:lnTo>
                    <a:pt x="34" y="81"/>
                  </a:lnTo>
                  <a:lnTo>
                    <a:pt x="38" y="75"/>
                  </a:lnTo>
                  <a:lnTo>
                    <a:pt x="42" y="67"/>
                  </a:lnTo>
                  <a:lnTo>
                    <a:pt x="50" y="62"/>
                  </a:lnTo>
                  <a:lnTo>
                    <a:pt x="56" y="54"/>
                  </a:lnTo>
                  <a:lnTo>
                    <a:pt x="62" y="48"/>
                  </a:lnTo>
                  <a:lnTo>
                    <a:pt x="68" y="42"/>
                  </a:lnTo>
                  <a:lnTo>
                    <a:pt x="74" y="38"/>
                  </a:lnTo>
                  <a:lnTo>
                    <a:pt x="81" y="34"/>
                  </a:lnTo>
                  <a:lnTo>
                    <a:pt x="87" y="30"/>
                  </a:lnTo>
                  <a:lnTo>
                    <a:pt x="93" y="26"/>
                  </a:lnTo>
                  <a:lnTo>
                    <a:pt x="101" y="26"/>
                  </a:lnTo>
                  <a:lnTo>
                    <a:pt x="111" y="26"/>
                  </a:lnTo>
                  <a:lnTo>
                    <a:pt x="119" y="30"/>
                  </a:lnTo>
                  <a:lnTo>
                    <a:pt x="127" y="36"/>
                  </a:lnTo>
                  <a:lnTo>
                    <a:pt x="133" y="44"/>
                  </a:lnTo>
                  <a:lnTo>
                    <a:pt x="133" y="56"/>
                  </a:lnTo>
                  <a:lnTo>
                    <a:pt x="131" y="65"/>
                  </a:lnTo>
                  <a:lnTo>
                    <a:pt x="125" y="75"/>
                  </a:lnTo>
                  <a:lnTo>
                    <a:pt x="117" y="87"/>
                  </a:lnTo>
                  <a:lnTo>
                    <a:pt x="109" y="97"/>
                  </a:lnTo>
                  <a:lnTo>
                    <a:pt x="103" y="105"/>
                  </a:lnTo>
                  <a:lnTo>
                    <a:pt x="99" y="115"/>
                  </a:lnTo>
                  <a:lnTo>
                    <a:pt x="101" y="123"/>
                  </a:lnTo>
                  <a:lnTo>
                    <a:pt x="103" y="129"/>
                  </a:lnTo>
                  <a:lnTo>
                    <a:pt x="107" y="135"/>
                  </a:lnTo>
                  <a:lnTo>
                    <a:pt x="111" y="137"/>
                  </a:lnTo>
                  <a:lnTo>
                    <a:pt x="117" y="137"/>
                  </a:lnTo>
                  <a:lnTo>
                    <a:pt x="123" y="135"/>
                  </a:lnTo>
                  <a:lnTo>
                    <a:pt x="129" y="133"/>
                  </a:lnTo>
                  <a:lnTo>
                    <a:pt x="131" y="127"/>
                  </a:lnTo>
                  <a:lnTo>
                    <a:pt x="135" y="121"/>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8" name="Google Shape;1288;p116"/>
            <p:cNvSpPr/>
            <p:nvPr/>
          </p:nvSpPr>
          <p:spPr>
            <a:xfrm>
              <a:off x="3099928" y="3277494"/>
              <a:ext cx="316321" cy="408752"/>
            </a:xfrm>
            <a:custGeom>
              <a:rect b="b" l="l" r="r" t="t"/>
              <a:pathLst>
                <a:path extrusionOk="0" h="199" w="154">
                  <a:moveTo>
                    <a:pt x="18" y="81"/>
                  </a:moveTo>
                  <a:lnTo>
                    <a:pt x="16" y="77"/>
                  </a:lnTo>
                  <a:lnTo>
                    <a:pt x="14" y="73"/>
                  </a:lnTo>
                  <a:lnTo>
                    <a:pt x="12" y="65"/>
                  </a:lnTo>
                  <a:lnTo>
                    <a:pt x="12" y="61"/>
                  </a:lnTo>
                  <a:lnTo>
                    <a:pt x="8" y="55"/>
                  </a:lnTo>
                  <a:lnTo>
                    <a:pt x="6" y="49"/>
                  </a:lnTo>
                  <a:lnTo>
                    <a:pt x="4" y="42"/>
                  </a:lnTo>
                  <a:lnTo>
                    <a:pt x="4" y="38"/>
                  </a:lnTo>
                  <a:lnTo>
                    <a:pt x="4" y="32"/>
                  </a:lnTo>
                  <a:lnTo>
                    <a:pt x="4" y="24"/>
                  </a:lnTo>
                  <a:lnTo>
                    <a:pt x="4" y="20"/>
                  </a:lnTo>
                  <a:lnTo>
                    <a:pt x="6" y="16"/>
                  </a:lnTo>
                  <a:lnTo>
                    <a:pt x="10" y="12"/>
                  </a:lnTo>
                  <a:lnTo>
                    <a:pt x="14" y="8"/>
                  </a:lnTo>
                  <a:lnTo>
                    <a:pt x="20" y="6"/>
                  </a:lnTo>
                  <a:lnTo>
                    <a:pt x="28" y="6"/>
                  </a:lnTo>
                  <a:lnTo>
                    <a:pt x="36" y="4"/>
                  </a:lnTo>
                  <a:lnTo>
                    <a:pt x="44" y="2"/>
                  </a:lnTo>
                  <a:lnTo>
                    <a:pt x="53" y="0"/>
                  </a:lnTo>
                  <a:lnTo>
                    <a:pt x="61" y="0"/>
                  </a:lnTo>
                  <a:lnTo>
                    <a:pt x="69" y="0"/>
                  </a:lnTo>
                  <a:lnTo>
                    <a:pt x="79" y="0"/>
                  </a:lnTo>
                  <a:lnTo>
                    <a:pt x="89" y="2"/>
                  </a:lnTo>
                  <a:lnTo>
                    <a:pt x="99" y="6"/>
                  </a:lnTo>
                  <a:lnTo>
                    <a:pt x="105" y="8"/>
                  </a:lnTo>
                  <a:lnTo>
                    <a:pt x="113" y="12"/>
                  </a:lnTo>
                  <a:lnTo>
                    <a:pt x="121" y="18"/>
                  </a:lnTo>
                  <a:lnTo>
                    <a:pt x="128" y="24"/>
                  </a:lnTo>
                  <a:lnTo>
                    <a:pt x="132" y="28"/>
                  </a:lnTo>
                  <a:lnTo>
                    <a:pt x="134" y="34"/>
                  </a:lnTo>
                  <a:lnTo>
                    <a:pt x="138" y="38"/>
                  </a:lnTo>
                  <a:lnTo>
                    <a:pt x="142" y="44"/>
                  </a:lnTo>
                  <a:lnTo>
                    <a:pt x="144" y="49"/>
                  </a:lnTo>
                  <a:lnTo>
                    <a:pt x="146" y="55"/>
                  </a:lnTo>
                  <a:lnTo>
                    <a:pt x="148" y="61"/>
                  </a:lnTo>
                  <a:lnTo>
                    <a:pt x="150" y="71"/>
                  </a:lnTo>
                  <a:lnTo>
                    <a:pt x="152" y="77"/>
                  </a:lnTo>
                  <a:lnTo>
                    <a:pt x="152" y="83"/>
                  </a:lnTo>
                  <a:lnTo>
                    <a:pt x="154" y="89"/>
                  </a:lnTo>
                  <a:lnTo>
                    <a:pt x="154" y="97"/>
                  </a:lnTo>
                  <a:lnTo>
                    <a:pt x="154" y="103"/>
                  </a:lnTo>
                  <a:lnTo>
                    <a:pt x="154" y="109"/>
                  </a:lnTo>
                  <a:lnTo>
                    <a:pt x="152" y="117"/>
                  </a:lnTo>
                  <a:lnTo>
                    <a:pt x="152" y="122"/>
                  </a:lnTo>
                  <a:lnTo>
                    <a:pt x="150" y="132"/>
                  </a:lnTo>
                  <a:lnTo>
                    <a:pt x="146" y="144"/>
                  </a:lnTo>
                  <a:lnTo>
                    <a:pt x="142" y="152"/>
                  </a:lnTo>
                  <a:lnTo>
                    <a:pt x="136" y="162"/>
                  </a:lnTo>
                  <a:lnTo>
                    <a:pt x="128" y="170"/>
                  </a:lnTo>
                  <a:lnTo>
                    <a:pt x="123" y="178"/>
                  </a:lnTo>
                  <a:lnTo>
                    <a:pt x="113" y="182"/>
                  </a:lnTo>
                  <a:lnTo>
                    <a:pt x="105" y="188"/>
                  </a:lnTo>
                  <a:lnTo>
                    <a:pt x="95" y="192"/>
                  </a:lnTo>
                  <a:lnTo>
                    <a:pt x="87" y="194"/>
                  </a:lnTo>
                  <a:lnTo>
                    <a:pt x="77" y="198"/>
                  </a:lnTo>
                  <a:lnTo>
                    <a:pt x="67" y="199"/>
                  </a:lnTo>
                  <a:lnTo>
                    <a:pt x="57" y="199"/>
                  </a:lnTo>
                  <a:lnTo>
                    <a:pt x="48" y="199"/>
                  </a:lnTo>
                  <a:lnTo>
                    <a:pt x="38" y="198"/>
                  </a:lnTo>
                  <a:lnTo>
                    <a:pt x="32" y="198"/>
                  </a:lnTo>
                  <a:lnTo>
                    <a:pt x="24" y="196"/>
                  </a:lnTo>
                  <a:lnTo>
                    <a:pt x="18" y="194"/>
                  </a:lnTo>
                  <a:lnTo>
                    <a:pt x="12" y="192"/>
                  </a:lnTo>
                  <a:lnTo>
                    <a:pt x="8" y="190"/>
                  </a:lnTo>
                  <a:lnTo>
                    <a:pt x="2" y="186"/>
                  </a:lnTo>
                  <a:lnTo>
                    <a:pt x="0" y="180"/>
                  </a:lnTo>
                  <a:lnTo>
                    <a:pt x="0" y="174"/>
                  </a:lnTo>
                  <a:lnTo>
                    <a:pt x="8" y="170"/>
                  </a:lnTo>
                  <a:lnTo>
                    <a:pt x="16" y="168"/>
                  </a:lnTo>
                  <a:lnTo>
                    <a:pt x="26" y="168"/>
                  </a:lnTo>
                  <a:lnTo>
                    <a:pt x="30" y="168"/>
                  </a:lnTo>
                  <a:lnTo>
                    <a:pt x="36" y="170"/>
                  </a:lnTo>
                  <a:lnTo>
                    <a:pt x="42" y="172"/>
                  </a:lnTo>
                  <a:lnTo>
                    <a:pt x="48" y="176"/>
                  </a:lnTo>
                  <a:lnTo>
                    <a:pt x="53" y="176"/>
                  </a:lnTo>
                  <a:lnTo>
                    <a:pt x="59" y="178"/>
                  </a:lnTo>
                  <a:lnTo>
                    <a:pt x="65" y="178"/>
                  </a:lnTo>
                  <a:lnTo>
                    <a:pt x="71" y="178"/>
                  </a:lnTo>
                  <a:lnTo>
                    <a:pt x="77" y="174"/>
                  </a:lnTo>
                  <a:lnTo>
                    <a:pt x="85" y="172"/>
                  </a:lnTo>
                  <a:lnTo>
                    <a:pt x="91" y="168"/>
                  </a:lnTo>
                  <a:lnTo>
                    <a:pt x="99" y="164"/>
                  </a:lnTo>
                  <a:lnTo>
                    <a:pt x="103" y="156"/>
                  </a:lnTo>
                  <a:lnTo>
                    <a:pt x="109" y="150"/>
                  </a:lnTo>
                  <a:lnTo>
                    <a:pt x="113" y="144"/>
                  </a:lnTo>
                  <a:lnTo>
                    <a:pt x="119" y="138"/>
                  </a:lnTo>
                  <a:lnTo>
                    <a:pt x="123" y="132"/>
                  </a:lnTo>
                  <a:lnTo>
                    <a:pt x="127" y="124"/>
                  </a:lnTo>
                  <a:lnTo>
                    <a:pt x="128" y="119"/>
                  </a:lnTo>
                  <a:lnTo>
                    <a:pt x="130" y="115"/>
                  </a:lnTo>
                  <a:lnTo>
                    <a:pt x="130" y="107"/>
                  </a:lnTo>
                  <a:lnTo>
                    <a:pt x="130" y="101"/>
                  </a:lnTo>
                  <a:lnTo>
                    <a:pt x="130" y="95"/>
                  </a:lnTo>
                  <a:lnTo>
                    <a:pt x="130" y="87"/>
                  </a:lnTo>
                  <a:lnTo>
                    <a:pt x="128" y="81"/>
                  </a:lnTo>
                  <a:lnTo>
                    <a:pt x="127" y="75"/>
                  </a:lnTo>
                  <a:lnTo>
                    <a:pt x="123" y="67"/>
                  </a:lnTo>
                  <a:lnTo>
                    <a:pt x="119" y="61"/>
                  </a:lnTo>
                  <a:lnTo>
                    <a:pt x="113" y="53"/>
                  </a:lnTo>
                  <a:lnTo>
                    <a:pt x="107" y="49"/>
                  </a:lnTo>
                  <a:lnTo>
                    <a:pt x="101" y="42"/>
                  </a:lnTo>
                  <a:lnTo>
                    <a:pt x="95" y="40"/>
                  </a:lnTo>
                  <a:lnTo>
                    <a:pt x="89" y="34"/>
                  </a:lnTo>
                  <a:lnTo>
                    <a:pt x="83" y="32"/>
                  </a:lnTo>
                  <a:lnTo>
                    <a:pt x="77" y="30"/>
                  </a:lnTo>
                  <a:lnTo>
                    <a:pt x="71" y="28"/>
                  </a:lnTo>
                  <a:lnTo>
                    <a:pt x="65" y="26"/>
                  </a:lnTo>
                  <a:lnTo>
                    <a:pt x="59" y="26"/>
                  </a:lnTo>
                  <a:lnTo>
                    <a:pt x="55" y="24"/>
                  </a:lnTo>
                  <a:lnTo>
                    <a:pt x="52" y="28"/>
                  </a:lnTo>
                  <a:lnTo>
                    <a:pt x="44" y="32"/>
                  </a:lnTo>
                  <a:lnTo>
                    <a:pt x="40" y="38"/>
                  </a:lnTo>
                  <a:lnTo>
                    <a:pt x="38" y="46"/>
                  </a:lnTo>
                  <a:lnTo>
                    <a:pt x="38" y="55"/>
                  </a:lnTo>
                  <a:lnTo>
                    <a:pt x="40" y="65"/>
                  </a:lnTo>
                  <a:lnTo>
                    <a:pt x="44" y="77"/>
                  </a:lnTo>
                  <a:lnTo>
                    <a:pt x="46" y="85"/>
                  </a:lnTo>
                  <a:lnTo>
                    <a:pt x="48" y="93"/>
                  </a:lnTo>
                  <a:lnTo>
                    <a:pt x="48" y="101"/>
                  </a:lnTo>
                  <a:lnTo>
                    <a:pt x="46" y="107"/>
                  </a:lnTo>
                  <a:lnTo>
                    <a:pt x="34" y="109"/>
                  </a:lnTo>
                  <a:lnTo>
                    <a:pt x="26" y="105"/>
                  </a:lnTo>
                  <a:lnTo>
                    <a:pt x="22" y="99"/>
                  </a:lnTo>
                  <a:lnTo>
                    <a:pt x="20" y="95"/>
                  </a:lnTo>
                  <a:lnTo>
                    <a:pt x="18" y="87"/>
                  </a:lnTo>
                  <a:lnTo>
                    <a:pt x="18" y="81"/>
                  </a:lnTo>
                  <a:close/>
                </a:path>
              </a:pathLst>
            </a:custGeom>
            <a:solidFill>
              <a:srgbClr val="4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89" name="Google Shape;1289;p116"/>
            <p:cNvSpPr/>
            <p:nvPr/>
          </p:nvSpPr>
          <p:spPr>
            <a:xfrm>
              <a:off x="2754851" y="4047756"/>
              <a:ext cx="657290" cy="515562"/>
            </a:xfrm>
            <a:custGeom>
              <a:rect b="b" l="l" r="r" t="t"/>
              <a:pathLst>
                <a:path extrusionOk="0" h="251" w="320">
                  <a:moveTo>
                    <a:pt x="62" y="48"/>
                  </a:moveTo>
                  <a:lnTo>
                    <a:pt x="71" y="49"/>
                  </a:lnTo>
                  <a:lnTo>
                    <a:pt x="79" y="53"/>
                  </a:lnTo>
                  <a:lnTo>
                    <a:pt x="83" y="61"/>
                  </a:lnTo>
                  <a:lnTo>
                    <a:pt x="89" y="71"/>
                  </a:lnTo>
                  <a:lnTo>
                    <a:pt x="91" y="77"/>
                  </a:lnTo>
                  <a:lnTo>
                    <a:pt x="91" y="83"/>
                  </a:lnTo>
                  <a:lnTo>
                    <a:pt x="93" y="89"/>
                  </a:lnTo>
                  <a:lnTo>
                    <a:pt x="93" y="97"/>
                  </a:lnTo>
                  <a:lnTo>
                    <a:pt x="95" y="105"/>
                  </a:lnTo>
                  <a:lnTo>
                    <a:pt x="95" y="113"/>
                  </a:lnTo>
                  <a:lnTo>
                    <a:pt x="97" y="121"/>
                  </a:lnTo>
                  <a:lnTo>
                    <a:pt x="97" y="128"/>
                  </a:lnTo>
                  <a:lnTo>
                    <a:pt x="97" y="134"/>
                  </a:lnTo>
                  <a:lnTo>
                    <a:pt x="99" y="144"/>
                  </a:lnTo>
                  <a:lnTo>
                    <a:pt x="99" y="150"/>
                  </a:lnTo>
                  <a:lnTo>
                    <a:pt x="101" y="158"/>
                  </a:lnTo>
                  <a:lnTo>
                    <a:pt x="101" y="166"/>
                  </a:lnTo>
                  <a:lnTo>
                    <a:pt x="103" y="174"/>
                  </a:lnTo>
                  <a:lnTo>
                    <a:pt x="107" y="180"/>
                  </a:lnTo>
                  <a:lnTo>
                    <a:pt x="109" y="188"/>
                  </a:lnTo>
                  <a:lnTo>
                    <a:pt x="113" y="194"/>
                  </a:lnTo>
                  <a:lnTo>
                    <a:pt x="115" y="199"/>
                  </a:lnTo>
                  <a:lnTo>
                    <a:pt x="119" y="205"/>
                  </a:lnTo>
                  <a:lnTo>
                    <a:pt x="125" y="211"/>
                  </a:lnTo>
                  <a:lnTo>
                    <a:pt x="129" y="215"/>
                  </a:lnTo>
                  <a:lnTo>
                    <a:pt x="137" y="221"/>
                  </a:lnTo>
                  <a:lnTo>
                    <a:pt x="143" y="223"/>
                  </a:lnTo>
                  <a:lnTo>
                    <a:pt x="150" y="227"/>
                  </a:lnTo>
                  <a:lnTo>
                    <a:pt x="158" y="229"/>
                  </a:lnTo>
                  <a:lnTo>
                    <a:pt x="166" y="231"/>
                  </a:lnTo>
                  <a:lnTo>
                    <a:pt x="172" y="233"/>
                  </a:lnTo>
                  <a:lnTo>
                    <a:pt x="180" y="235"/>
                  </a:lnTo>
                  <a:lnTo>
                    <a:pt x="186" y="237"/>
                  </a:lnTo>
                  <a:lnTo>
                    <a:pt x="192" y="239"/>
                  </a:lnTo>
                  <a:lnTo>
                    <a:pt x="198" y="239"/>
                  </a:lnTo>
                  <a:lnTo>
                    <a:pt x="204" y="241"/>
                  </a:lnTo>
                  <a:lnTo>
                    <a:pt x="214" y="243"/>
                  </a:lnTo>
                  <a:lnTo>
                    <a:pt x="223" y="247"/>
                  </a:lnTo>
                  <a:lnTo>
                    <a:pt x="233" y="247"/>
                  </a:lnTo>
                  <a:lnTo>
                    <a:pt x="243" y="251"/>
                  </a:lnTo>
                  <a:lnTo>
                    <a:pt x="249" y="251"/>
                  </a:lnTo>
                  <a:lnTo>
                    <a:pt x="257" y="251"/>
                  </a:lnTo>
                  <a:lnTo>
                    <a:pt x="265" y="249"/>
                  </a:lnTo>
                  <a:lnTo>
                    <a:pt x="273" y="247"/>
                  </a:lnTo>
                  <a:lnTo>
                    <a:pt x="279" y="245"/>
                  </a:lnTo>
                  <a:lnTo>
                    <a:pt x="287" y="243"/>
                  </a:lnTo>
                  <a:lnTo>
                    <a:pt x="295" y="239"/>
                  </a:lnTo>
                  <a:lnTo>
                    <a:pt x="302" y="237"/>
                  </a:lnTo>
                  <a:lnTo>
                    <a:pt x="308" y="231"/>
                  </a:lnTo>
                  <a:lnTo>
                    <a:pt x="314" y="227"/>
                  </a:lnTo>
                  <a:lnTo>
                    <a:pt x="316" y="223"/>
                  </a:lnTo>
                  <a:lnTo>
                    <a:pt x="320" y="219"/>
                  </a:lnTo>
                  <a:lnTo>
                    <a:pt x="318" y="211"/>
                  </a:lnTo>
                  <a:lnTo>
                    <a:pt x="314" y="203"/>
                  </a:lnTo>
                  <a:lnTo>
                    <a:pt x="308" y="198"/>
                  </a:lnTo>
                  <a:lnTo>
                    <a:pt x="302" y="194"/>
                  </a:lnTo>
                  <a:lnTo>
                    <a:pt x="295" y="188"/>
                  </a:lnTo>
                  <a:lnTo>
                    <a:pt x="289" y="182"/>
                  </a:lnTo>
                  <a:lnTo>
                    <a:pt x="279" y="176"/>
                  </a:lnTo>
                  <a:lnTo>
                    <a:pt x="271" y="170"/>
                  </a:lnTo>
                  <a:lnTo>
                    <a:pt x="261" y="162"/>
                  </a:lnTo>
                  <a:lnTo>
                    <a:pt x="253" y="156"/>
                  </a:lnTo>
                  <a:lnTo>
                    <a:pt x="243" y="148"/>
                  </a:lnTo>
                  <a:lnTo>
                    <a:pt x="235" y="140"/>
                  </a:lnTo>
                  <a:lnTo>
                    <a:pt x="229" y="134"/>
                  </a:lnTo>
                  <a:lnTo>
                    <a:pt x="227" y="128"/>
                  </a:lnTo>
                  <a:lnTo>
                    <a:pt x="223" y="117"/>
                  </a:lnTo>
                  <a:lnTo>
                    <a:pt x="223" y="109"/>
                  </a:lnTo>
                  <a:lnTo>
                    <a:pt x="223" y="97"/>
                  </a:lnTo>
                  <a:lnTo>
                    <a:pt x="225" y="89"/>
                  </a:lnTo>
                  <a:lnTo>
                    <a:pt x="223" y="83"/>
                  </a:lnTo>
                  <a:lnTo>
                    <a:pt x="221" y="77"/>
                  </a:lnTo>
                  <a:lnTo>
                    <a:pt x="220" y="71"/>
                  </a:lnTo>
                  <a:lnTo>
                    <a:pt x="216" y="67"/>
                  </a:lnTo>
                  <a:lnTo>
                    <a:pt x="208" y="59"/>
                  </a:lnTo>
                  <a:lnTo>
                    <a:pt x="202" y="51"/>
                  </a:lnTo>
                  <a:lnTo>
                    <a:pt x="190" y="46"/>
                  </a:lnTo>
                  <a:lnTo>
                    <a:pt x="180" y="40"/>
                  </a:lnTo>
                  <a:lnTo>
                    <a:pt x="174" y="36"/>
                  </a:lnTo>
                  <a:lnTo>
                    <a:pt x="168" y="32"/>
                  </a:lnTo>
                  <a:lnTo>
                    <a:pt x="162" y="30"/>
                  </a:lnTo>
                  <a:lnTo>
                    <a:pt x="156" y="26"/>
                  </a:lnTo>
                  <a:lnTo>
                    <a:pt x="148" y="24"/>
                  </a:lnTo>
                  <a:lnTo>
                    <a:pt x="143" y="20"/>
                  </a:lnTo>
                  <a:lnTo>
                    <a:pt x="137" y="18"/>
                  </a:lnTo>
                  <a:lnTo>
                    <a:pt x="129" y="16"/>
                  </a:lnTo>
                  <a:lnTo>
                    <a:pt x="121" y="12"/>
                  </a:lnTo>
                  <a:lnTo>
                    <a:pt x="115" y="10"/>
                  </a:lnTo>
                  <a:lnTo>
                    <a:pt x="107" y="8"/>
                  </a:lnTo>
                  <a:lnTo>
                    <a:pt x="101" y="6"/>
                  </a:lnTo>
                  <a:lnTo>
                    <a:pt x="93" y="4"/>
                  </a:lnTo>
                  <a:lnTo>
                    <a:pt x="85" y="4"/>
                  </a:lnTo>
                  <a:lnTo>
                    <a:pt x="79" y="2"/>
                  </a:lnTo>
                  <a:lnTo>
                    <a:pt x="73" y="2"/>
                  </a:lnTo>
                  <a:lnTo>
                    <a:pt x="68" y="0"/>
                  </a:lnTo>
                  <a:lnTo>
                    <a:pt x="60" y="0"/>
                  </a:lnTo>
                  <a:lnTo>
                    <a:pt x="54" y="0"/>
                  </a:lnTo>
                  <a:lnTo>
                    <a:pt x="50" y="0"/>
                  </a:lnTo>
                  <a:lnTo>
                    <a:pt x="38" y="0"/>
                  </a:lnTo>
                  <a:lnTo>
                    <a:pt x="30" y="2"/>
                  </a:lnTo>
                  <a:lnTo>
                    <a:pt x="20" y="4"/>
                  </a:lnTo>
                  <a:lnTo>
                    <a:pt x="14" y="6"/>
                  </a:lnTo>
                  <a:lnTo>
                    <a:pt x="8" y="10"/>
                  </a:lnTo>
                  <a:lnTo>
                    <a:pt x="4" y="14"/>
                  </a:lnTo>
                  <a:lnTo>
                    <a:pt x="0" y="22"/>
                  </a:lnTo>
                  <a:lnTo>
                    <a:pt x="4" y="30"/>
                  </a:lnTo>
                  <a:lnTo>
                    <a:pt x="6" y="32"/>
                  </a:lnTo>
                  <a:lnTo>
                    <a:pt x="10" y="36"/>
                  </a:lnTo>
                  <a:lnTo>
                    <a:pt x="16" y="40"/>
                  </a:lnTo>
                  <a:lnTo>
                    <a:pt x="24" y="42"/>
                  </a:lnTo>
                  <a:lnTo>
                    <a:pt x="30" y="44"/>
                  </a:lnTo>
                  <a:lnTo>
                    <a:pt x="40" y="46"/>
                  </a:lnTo>
                  <a:lnTo>
                    <a:pt x="44" y="46"/>
                  </a:lnTo>
                  <a:lnTo>
                    <a:pt x="50" y="48"/>
                  </a:lnTo>
                  <a:lnTo>
                    <a:pt x="56" y="48"/>
                  </a:lnTo>
                  <a:lnTo>
                    <a:pt x="62" y="4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0" name="Google Shape;1290;p116"/>
            <p:cNvSpPr/>
            <p:nvPr/>
          </p:nvSpPr>
          <p:spPr>
            <a:xfrm>
              <a:off x="4909529" y="3739651"/>
              <a:ext cx="351239" cy="620317"/>
            </a:xfrm>
            <a:custGeom>
              <a:rect b="b" l="l" r="r" t="t"/>
              <a:pathLst>
                <a:path extrusionOk="0" h="302" w="171">
                  <a:moveTo>
                    <a:pt x="7" y="81"/>
                  </a:moveTo>
                  <a:lnTo>
                    <a:pt x="11" y="87"/>
                  </a:lnTo>
                  <a:lnTo>
                    <a:pt x="13" y="95"/>
                  </a:lnTo>
                  <a:lnTo>
                    <a:pt x="13" y="101"/>
                  </a:lnTo>
                  <a:lnTo>
                    <a:pt x="13" y="107"/>
                  </a:lnTo>
                  <a:lnTo>
                    <a:pt x="13" y="113"/>
                  </a:lnTo>
                  <a:lnTo>
                    <a:pt x="15" y="119"/>
                  </a:lnTo>
                  <a:lnTo>
                    <a:pt x="13" y="126"/>
                  </a:lnTo>
                  <a:lnTo>
                    <a:pt x="13" y="132"/>
                  </a:lnTo>
                  <a:lnTo>
                    <a:pt x="11" y="140"/>
                  </a:lnTo>
                  <a:lnTo>
                    <a:pt x="11" y="148"/>
                  </a:lnTo>
                  <a:lnTo>
                    <a:pt x="11" y="156"/>
                  </a:lnTo>
                  <a:lnTo>
                    <a:pt x="11" y="164"/>
                  </a:lnTo>
                  <a:lnTo>
                    <a:pt x="9" y="172"/>
                  </a:lnTo>
                  <a:lnTo>
                    <a:pt x="9" y="180"/>
                  </a:lnTo>
                  <a:lnTo>
                    <a:pt x="7" y="188"/>
                  </a:lnTo>
                  <a:lnTo>
                    <a:pt x="7" y="196"/>
                  </a:lnTo>
                  <a:lnTo>
                    <a:pt x="7" y="203"/>
                  </a:lnTo>
                  <a:lnTo>
                    <a:pt x="7" y="213"/>
                  </a:lnTo>
                  <a:lnTo>
                    <a:pt x="5" y="219"/>
                  </a:lnTo>
                  <a:lnTo>
                    <a:pt x="5" y="227"/>
                  </a:lnTo>
                  <a:lnTo>
                    <a:pt x="7" y="237"/>
                  </a:lnTo>
                  <a:lnTo>
                    <a:pt x="7" y="245"/>
                  </a:lnTo>
                  <a:lnTo>
                    <a:pt x="7" y="251"/>
                  </a:lnTo>
                  <a:lnTo>
                    <a:pt x="9" y="257"/>
                  </a:lnTo>
                  <a:lnTo>
                    <a:pt x="11" y="263"/>
                  </a:lnTo>
                  <a:lnTo>
                    <a:pt x="13" y="271"/>
                  </a:lnTo>
                  <a:lnTo>
                    <a:pt x="19" y="280"/>
                  </a:lnTo>
                  <a:lnTo>
                    <a:pt x="29" y="290"/>
                  </a:lnTo>
                  <a:lnTo>
                    <a:pt x="37" y="296"/>
                  </a:lnTo>
                  <a:lnTo>
                    <a:pt x="45" y="300"/>
                  </a:lnTo>
                  <a:lnTo>
                    <a:pt x="57" y="302"/>
                  </a:lnTo>
                  <a:lnTo>
                    <a:pt x="67" y="302"/>
                  </a:lnTo>
                  <a:lnTo>
                    <a:pt x="78" y="300"/>
                  </a:lnTo>
                  <a:lnTo>
                    <a:pt x="88" y="298"/>
                  </a:lnTo>
                  <a:lnTo>
                    <a:pt x="94" y="296"/>
                  </a:lnTo>
                  <a:lnTo>
                    <a:pt x="100" y="294"/>
                  </a:lnTo>
                  <a:lnTo>
                    <a:pt x="106" y="290"/>
                  </a:lnTo>
                  <a:lnTo>
                    <a:pt x="112" y="288"/>
                  </a:lnTo>
                  <a:lnTo>
                    <a:pt x="122" y="282"/>
                  </a:lnTo>
                  <a:lnTo>
                    <a:pt x="132" y="276"/>
                  </a:lnTo>
                  <a:lnTo>
                    <a:pt x="140" y="269"/>
                  </a:lnTo>
                  <a:lnTo>
                    <a:pt x="150" y="261"/>
                  </a:lnTo>
                  <a:lnTo>
                    <a:pt x="155" y="253"/>
                  </a:lnTo>
                  <a:lnTo>
                    <a:pt x="161" y="245"/>
                  </a:lnTo>
                  <a:lnTo>
                    <a:pt x="167" y="237"/>
                  </a:lnTo>
                  <a:lnTo>
                    <a:pt x="171" y="231"/>
                  </a:lnTo>
                  <a:lnTo>
                    <a:pt x="171" y="223"/>
                  </a:lnTo>
                  <a:lnTo>
                    <a:pt x="171" y="217"/>
                  </a:lnTo>
                  <a:lnTo>
                    <a:pt x="167" y="213"/>
                  </a:lnTo>
                  <a:lnTo>
                    <a:pt x="165" y="209"/>
                  </a:lnTo>
                  <a:lnTo>
                    <a:pt x="157" y="205"/>
                  </a:lnTo>
                  <a:lnTo>
                    <a:pt x="152" y="201"/>
                  </a:lnTo>
                  <a:lnTo>
                    <a:pt x="144" y="199"/>
                  </a:lnTo>
                  <a:lnTo>
                    <a:pt x="136" y="198"/>
                  </a:lnTo>
                  <a:lnTo>
                    <a:pt x="126" y="194"/>
                  </a:lnTo>
                  <a:lnTo>
                    <a:pt x="116" y="192"/>
                  </a:lnTo>
                  <a:lnTo>
                    <a:pt x="106" y="188"/>
                  </a:lnTo>
                  <a:lnTo>
                    <a:pt x="98" y="184"/>
                  </a:lnTo>
                  <a:lnTo>
                    <a:pt x="88" y="178"/>
                  </a:lnTo>
                  <a:lnTo>
                    <a:pt x="80" y="172"/>
                  </a:lnTo>
                  <a:lnTo>
                    <a:pt x="75" y="162"/>
                  </a:lnTo>
                  <a:lnTo>
                    <a:pt x="69" y="154"/>
                  </a:lnTo>
                  <a:lnTo>
                    <a:pt x="67" y="148"/>
                  </a:lnTo>
                  <a:lnTo>
                    <a:pt x="63" y="144"/>
                  </a:lnTo>
                  <a:lnTo>
                    <a:pt x="61" y="136"/>
                  </a:lnTo>
                  <a:lnTo>
                    <a:pt x="61" y="132"/>
                  </a:lnTo>
                  <a:lnTo>
                    <a:pt x="57" y="126"/>
                  </a:lnTo>
                  <a:lnTo>
                    <a:pt x="57" y="119"/>
                  </a:lnTo>
                  <a:lnTo>
                    <a:pt x="55" y="113"/>
                  </a:lnTo>
                  <a:lnTo>
                    <a:pt x="55" y="107"/>
                  </a:lnTo>
                  <a:lnTo>
                    <a:pt x="53" y="101"/>
                  </a:lnTo>
                  <a:lnTo>
                    <a:pt x="51" y="93"/>
                  </a:lnTo>
                  <a:lnTo>
                    <a:pt x="51" y="87"/>
                  </a:lnTo>
                  <a:lnTo>
                    <a:pt x="51" y="81"/>
                  </a:lnTo>
                  <a:lnTo>
                    <a:pt x="49" y="73"/>
                  </a:lnTo>
                  <a:lnTo>
                    <a:pt x="47" y="67"/>
                  </a:lnTo>
                  <a:lnTo>
                    <a:pt x="47" y="61"/>
                  </a:lnTo>
                  <a:lnTo>
                    <a:pt x="47" y="55"/>
                  </a:lnTo>
                  <a:lnTo>
                    <a:pt x="47" y="49"/>
                  </a:lnTo>
                  <a:lnTo>
                    <a:pt x="45" y="44"/>
                  </a:lnTo>
                  <a:lnTo>
                    <a:pt x="45" y="38"/>
                  </a:lnTo>
                  <a:lnTo>
                    <a:pt x="45" y="32"/>
                  </a:lnTo>
                  <a:lnTo>
                    <a:pt x="43" y="24"/>
                  </a:lnTo>
                  <a:lnTo>
                    <a:pt x="41" y="16"/>
                  </a:lnTo>
                  <a:lnTo>
                    <a:pt x="39" y="8"/>
                  </a:lnTo>
                  <a:lnTo>
                    <a:pt x="37" y="4"/>
                  </a:lnTo>
                  <a:lnTo>
                    <a:pt x="33" y="0"/>
                  </a:lnTo>
                  <a:lnTo>
                    <a:pt x="29" y="2"/>
                  </a:lnTo>
                  <a:lnTo>
                    <a:pt x="19" y="6"/>
                  </a:lnTo>
                  <a:lnTo>
                    <a:pt x="13" y="14"/>
                  </a:lnTo>
                  <a:lnTo>
                    <a:pt x="9" y="18"/>
                  </a:lnTo>
                  <a:lnTo>
                    <a:pt x="7" y="24"/>
                  </a:lnTo>
                  <a:lnTo>
                    <a:pt x="3" y="30"/>
                  </a:lnTo>
                  <a:lnTo>
                    <a:pt x="2" y="38"/>
                  </a:lnTo>
                  <a:lnTo>
                    <a:pt x="0" y="44"/>
                  </a:lnTo>
                  <a:lnTo>
                    <a:pt x="0" y="49"/>
                  </a:lnTo>
                  <a:lnTo>
                    <a:pt x="0" y="55"/>
                  </a:lnTo>
                  <a:lnTo>
                    <a:pt x="0" y="61"/>
                  </a:lnTo>
                  <a:lnTo>
                    <a:pt x="2" y="71"/>
                  </a:lnTo>
                  <a:lnTo>
                    <a:pt x="7" y="8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1" name="Google Shape;1291;p116"/>
            <p:cNvSpPr/>
            <p:nvPr/>
          </p:nvSpPr>
          <p:spPr>
            <a:xfrm>
              <a:off x="3104036" y="3447979"/>
              <a:ext cx="215673" cy="158160"/>
            </a:xfrm>
            <a:custGeom>
              <a:rect b="b" l="l" r="r" t="t"/>
              <a:pathLst>
                <a:path extrusionOk="0" h="77" w="105">
                  <a:moveTo>
                    <a:pt x="105" y="28"/>
                  </a:moveTo>
                  <a:lnTo>
                    <a:pt x="103" y="36"/>
                  </a:lnTo>
                  <a:lnTo>
                    <a:pt x="101" y="43"/>
                  </a:lnTo>
                  <a:lnTo>
                    <a:pt x="95" y="53"/>
                  </a:lnTo>
                  <a:lnTo>
                    <a:pt x="89" y="61"/>
                  </a:lnTo>
                  <a:lnTo>
                    <a:pt x="81" y="65"/>
                  </a:lnTo>
                  <a:lnTo>
                    <a:pt x="71" y="71"/>
                  </a:lnTo>
                  <a:lnTo>
                    <a:pt x="61" y="75"/>
                  </a:lnTo>
                  <a:lnTo>
                    <a:pt x="51" y="77"/>
                  </a:lnTo>
                  <a:lnTo>
                    <a:pt x="44" y="75"/>
                  </a:lnTo>
                  <a:lnTo>
                    <a:pt x="38" y="75"/>
                  </a:lnTo>
                  <a:lnTo>
                    <a:pt x="32" y="73"/>
                  </a:lnTo>
                  <a:lnTo>
                    <a:pt x="26" y="73"/>
                  </a:lnTo>
                  <a:lnTo>
                    <a:pt x="16" y="67"/>
                  </a:lnTo>
                  <a:lnTo>
                    <a:pt x="10" y="63"/>
                  </a:lnTo>
                  <a:lnTo>
                    <a:pt x="2" y="59"/>
                  </a:lnTo>
                  <a:lnTo>
                    <a:pt x="0" y="55"/>
                  </a:lnTo>
                  <a:lnTo>
                    <a:pt x="2" y="51"/>
                  </a:lnTo>
                  <a:lnTo>
                    <a:pt x="12" y="49"/>
                  </a:lnTo>
                  <a:lnTo>
                    <a:pt x="22" y="45"/>
                  </a:lnTo>
                  <a:lnTo>
                    <a:pt x="32" y="41"/>
                  </a:lnTo>
                  <a:lnTo>
                    <a:pt x="40" y="39"/>
                  </a:lnTo>
                  <a:lnTo>
                    <a:pt x="50" y="38"/>
                  </a:lnTo>
                  <a:lnTo>
                    <a:pt x="57" y="32"/>
                  </a:lnTo>
                  <a:lnTo>
                    <a:pt x="63" y="28"/>
                  </a:lnTo>
                  <a:lnTo>
                    <a:pt x="69" y="22"/>
                  </a:lnTo>
                  <a:lnTo>
                    <a:pt x="73" y="16"/>
                  </a:lnTo>
                  <a:lnTo>
                    <a:pt x="77" y="10"/>
                  </a:lnTo>
                  <a:lnTo>
                    <a:pt x="81" y="4"/>
                  </a:lnTo>
                  <a:lnTo>
                    <a:pt x="87" y="0"/>
                  </a:lnTo>
                  <a:lnTo>
                    <a:pt x="91" y="0"/>
                  </a:lnTo>
                  <a:lnTo>
                    <a:pt x="97" y="2"/>
                  </a:lnTo>
                  <a:lnTo>
                    <a:pt x="101" y="8"/>
                  </a:lnTo>
                  <a:lnTo>
                    <a:pt x="103" y="12"/>
                  </a:lnTo>
                  <a:lnTo>
                    <a:pt x="103" y="16"/>
                  </a:lnTo>
                  <a:lnTo>
                    <a:pt x="105" y="20"/>
                  </a:lnTo>
                  <a:lnTo>
                    <a:pt x="105" y="28"/>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2" name="Google Shape;1292;p116"/>
            <p:cNvSpPr/>
            <p:nvPr/>
          </p:nvSpPr>
          <p:spPr>
            <a:xfrm>
              <a:off x="4122835" y="3209711"/>
              <a:ext cx="170485" cy="238268"/>
            </a:xfrm>
            <a:custGeom>
              <a:rect b="b" l="l" r="r" t="t"/>
              <a:pathLst>
                <a:path extrusionOk="0" h="116" w="83">
                  <a:moveTo>
                    <a:pt x="67" y="4"/>
                  </a:moveTo>
                  <a:lnTo>
                    <a:pt x="61" y="2"/>
                  </a:lnTo>
                  <a:lnTo>
                    <a:pt x="55" y="2"/>
                  </a:lnTo>
                  <a:lnTo>
                    <a:pt x="49" y="0"/>
                  </a:lnTo>
                  <a:lnTo>
                    <a:pt x="43" y="2"/>
                  </a:lnTo>
                  <a:lnTo>
                    <a:pt x="37" y="2"/>
                  </a:lnTo>
                  <a:lnTo>
                    <a:pt x="31" y="2"/>
                  </a:lnTo>
                  <a:lnTo>
                    <a:pt x="25" y="4"/>
                  </a:lnTo>
                  <a:lnTo>
                    <a:pt x="21" y="7"/>
                  </a:lnTo>
                  <a:lnTo>
                    <a:pt x="9" y="13"/>
                  </a:lnTo>
                  <a:lnTo>
                    <a:pt x="4" y="23"/>
                  </a:lnTo>
                  <a:lnTo>
                    <a:pt x="2" y="29"/>
                  </a:lnTo>
                  <a:lnTo>
                    <a:pt x="0" y="37"/>
                  </a:lnTo>
                  <a:lnTo>
                    <a:pt x="0" y="43"/>
                  </a:lnTo>
                  <a:lnTo>
                    <a:pt x="4" y="53"/>
                  </a:lnTo>
                  <a:lnTo>
                    <a:pt x="4" y="61"/>
                  </a:lnTo>
                  <a:lnTo>
                    <a:pt x="8" y="69"/>
                  </a:lnTo>
                  <a:lnTo>
                    <a:pt x="9" y="75"/>
                  </a:lnTo>
                  <a:lnTo>
                    <a:pt x="13" y="84"/>
                  </a:lnTo>
                  <a:lnTo>
                    <a:pt x="17" y="90"/>
                  </a:lnTo>
                  <a:lnTo>
                    <a:pt x="19" y="96"/>
                  </a:lnTo>
                  <a:lnTo>
                    <a:pt x="23" y="102"/>
                  </a:lnTo>
                  <a:lnTo>
                    <a:pt x="27" y="106"/>
                  </a:lnTo>
                  <a:lnTo>
                    <a:pt x="35" y="112"/>
                  </a:lnTo>
                  <a:lnTo>
                    <a:pt x="43" y="116"/>
                  </a:lnTo>
                  <a:lnTo>
                    <a:pt x="47" y="116"/>
                  </a:lnTo>
                  <a:lnTo>
                    <a:pt x="53" y="112"/>
                  </a:lnTo>
                  <a:lnTo>
                    <a:pt x="55" y="102"/>
                  </a:lnTo>
                  <a:lnTo>
                    <a:pt x="53" y="92"/>
                  </a:lnTo>
                  <a:lnTo>
                    <a:pt x="49" y="82"/>
                  </a:lnTo>
                  <a:lnTo>
                    <a:pt x="47" y="73"/>
                  </a:lnTo>
                  <a:lnTo>
                    <a:pt x="43" y="63"/>
                  </a:lnTo>
                  <a:lnTo>
                    <a:pt x="41" y="55"/>
                  </a:lnTo>
                  <a:lnTo>
                    <a:pt x="43" y="49"/>
                  </a:lnTo>
                  <a:lnTo>
                    <a:pt x="49" y="47"/>
                  </a:lnTo>
                  <a:lnTo>
                    <a:pt x="59" y="43"/>
                  </a:lnTo>
                  <a:lnTo>
                    <a:pt x="69" y="39"/>
                  </a:lnTo>
                  <a:lnTo>
                    <a:pt x="75" y="33"/>
                  </a:lnTo>
                  <a:lnTo>
                    <a:pt x="81" y="27"/>
                  </a:lnTo>
                  <a:lnTo>
                    <a:pt x="83" y="19"/>
                  </a:lnTo>
                  <a:lnTo>
                    <a:pt x="83" y="13"/>
                  </a:lnTo>
                  <a:lnTo>
                    <a:pt x="79" y="9"/>
                  </a:lnTo>
                  <a:lnTo>
                    <a:pt x="77" y="7"/>
                  </a:lnTo>
                  <a:lnTo>
                    <a:pt x="73" y="5"/>
                  </a:lnTo>
                  <a:lnTo>
                    <a:pt x="67" y="4"/>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3" name="Google Shape;1293;p116"/>
            <p:cNvSpPr/>
            <p:nvPr/>
          </p:nvSpPr>
          <p:spPr>
            <a:xfrm>
              <a:off x="3453222" y="4101160"/>
              <a:ext cx="133512" cy="238268"/>
            </a:xfrm>
            <a:custGeom>
              <a:rect b="b" l="l" r="r" t="t"/>
              <a:pathLst>
                <a:path extrusionOk="0" h="116" w="65">
                  <a:moveTo>
                    <a:pt x="47" y="4"/>
                  </a:moveTo>
                  <a:lnTo>
                    <a:pt x="35" y="12"/>
                  </a:lnTo>
                  <a:lnTo>
                    <a:pt x="26" y="18"/>
                  </a:lnTo>
                  <a:lnTo>
                    <a:pt x="18" y="25"/>
                  </a:lnTo>
                  <a:lnTo>
                    <a:pt x="10" y="35"/>
                  </a:lnTo>
                  <a:lnTo>
                    <a:pt x="4" y="45"/>
                  </a:lnTo>
                  <a:lnTo>
                    <a:pt x="2" y="55"/>
                  </a:lnTo>
                  <a:lnTo>
                    <a:pt x="0" y="61"/>
                  </a:lnTo>
                  <a:lnTo>
                    <a:pt x="2" y="67"/>
                  </a:lnTo>
                  <a:lnTo>
                    <a:pt x="4" y="73"/>
                  </a:lnTo>
                  <a:lnTo>
                    <a:pt x="6" y="81"/>
                  </a:lnTo>
                  <a:lnTo>
                    <a:pt x="10" y="85"/>
                  </a:lnTo>
                  <a:lnTo>
                    <a:pt x="14" y="91"/>
                  </a:lnTo>
                  <a:lnTo>
                    <a:pt x="18" y="97"/>
                  </a:lnTo>
                  <a:lnTo>
                    <a:pt x="22" y="102"/>
                  </a:lnTo>
                  <a:lnTo>
                    <a:pt x="32" y="110"/>
                  </a:lnTo>
                  <a:lnTo>
                    <a:pt x="41" y="116"/>
                  </a:lnTo>
                  <a:lnTo>
                    <a:pt x="47" y="116"/>
                  </a:lnTo>
                  <a:lnTo>
                    <a:pt x="51" y="112"/>
                  </a:lnTo>
                  <a:lnTo>
                    <a:pt x="51" y="108"/>
                  </a:lnTo>
                  <a:lnTo>
                    <a:pt x="53" y="104"/>
                  </a:lnTo>
                  <a:lnTo>
                    <a:pt x="51" y="98"/>
                  </a:lnTo>
                  <a:lnTo>
                    <a:pt x="49" y="91"/>
                  </a:lnTo>
                  <a:lnTo>
                    <a:pt x="47" y="83"/>
                  </a:lnTo>
                  <a:lnTo>
                    <a:pt x="43" y="75"/>
                  </a:lnTo>
                  <a:lnTo>
                    <a:pt x="41" y="69"/>
                  </a:lnTo>
                  <a:lnTo>
                    <a:pt x="41" y="63"/>
                  </a:lnTo>
                  <a:lnTo>
                    <a:pt x="41" y="51"/>
                  </a:lnTo>
                  <a:lnTo>
                    <a:pt x="43" y="43"/>
                  </a:lnTo>
                  <a:lnTo>
                    <a:pt x="45" y="37"/>
                  </a:lnTo>
                  <a:lnTo>
                    <a:pt x="49" y="31"/>
                  </a:lnTo>
                  <a:lnTo>
                    <a:pt x="53" y="25"/>
                  </a:lnTo>
                  <a:lnTo>
                    <a:pt x="59" y="22"/>
                  </a:lnTo>
                  <a:lnTo>
                    <a:pt x="61" y="18"/>
                  </a:lnTo>
                  <a:lnTo>
                    <a:pt x="63" y="12"/>
                  </a:lnTo>
                  <a:lnTo>
                    <a:pt x="63" y="6"/>
                  </a:lnTo>
                  <a:lnTo>
                    <a:pt x="65" y="4"/>
                  </a:lnTo>
                  <a:lnTo>
                    <a:pt x="61" y="0"/>
                  </a:lnTo>
                  <a:lnTo>
                    <a:pt x="59" y="0"/>
                  </a:lnTo>
                  <a:lnTo>
                    <a:pt x="53" y="0"/>
                  </a:lnTo>
                  <a:lnTo>
                    <a:pt x="47" y="4"/>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4" name="Google Shape;1294;p116"/>
            <p:cNvSpPr/>
            <p:nvPr/>
          </p:nvSpPr>
          <p:spPr>
            <a:xfrm>
              <a:off x="5201201" y="3690354"/>
              <a:ext cx="149944" cy="264970"/>
            </a:xfrm>
            <a:custGeom>
              <a:rect b="b" l="l" r="r" t="t"/>
              <a:pathLst>
                <a:path extrusionOk="0" h="129" w="73">
                  <a:moveTo>
                    <a:pt x="45" y="6"/>
                  </a:moveTo>
                  <a:lnTo>
                    <a:pt x="39" y="10"/>
                  </a:lnTo>
                  <a:lnTo>
                    <a:pt x="31" y="16"/>
                  </a:lnTo>
                  <a:lnTo>
                    <a:pt x="27" y="20"/>
                  </a:lnTo>
                  <a:lnTo>
                    <a:pt x="23" y="26"/>
                  </a:lnTo>
                  <a:lnTo>
                    <a:pt x="17" y="32"/>
                  </a:lnTo>
                  <a:lnTo>
                    <a:pt x="13" y="38"/>
                  </a:lnTo>
                  <a:lnTo>
                    <a:pt x="10" y="44"/>
                  </a:lnTo>
                  <a:lnTo>
                    <a:pt x="8" y="50"/>
                  </a:lnTo>
                  <a:lnTo>
                    <a:pt x="4" y="56"/>
                  </a:lnTo>
                  <a:lnTo>
                    <a:pt x="2" y="62"/>
                  </a:lnTo>
                  <a:lnTo>
                    <a:pt x="0" y="68"/>
                  </a:lnTo>
                  <a:lnTo>
                    <a:pt x="0" y="73"/>
                  </a:lnTo>
                  <a:lnTo>
                    <a:pt x="0" y="79"/>
                  </a:lnTo>
                  <a:lnTo>
                    <a:pt x="2" y="87"/>
                  </a:lnTo>
                  <a:lnTo>
                    <a:pt x="4" y="93"/>
                  </a:lnTo>
                  <a:lnTo>
                    <a:pt x="6" y="99"/>
                  </a:lnTo>
                  <a:lnTo>
                    <a:pt x="11" y="109"/>
                  </a:lnTo>
                  <a:lnTo>
                    <a:pt x="23" y="119"/>
                  </a:lnTo>
                  <a:lnTo>
                    <a:pt x="31" y="125"/>
                  </a:lnTo>
                  <a:lnTo>
                    <a:pt x="43" y="129"/>
                  </a:lnTo>
                  <a:lnTo>
                    <a:pt x="51" y="129"/>
                  </a:lnTo>
                  <a:lnTo>
                    <a:pt x="61" y="129"/>
                  </a:lnTo>
                  <a:lnTo>
                    <a:pt x="67" y="121"/>
                  </a:lnTo>
                  <a:lnTo>
                    <a:pt x="73" y="115"/>
                  </a:lnTo>
                  <a:lnTo>
                    <a:pt x="71" y="105"/>
                  </a:lnTo>
                  <a:lnTo>
                    <a:pt x="65" y="95"/>
                  </a:lnTo>
                  <a:lnTo>
                    <a:pt x="55" y="89"/>
                  </a:lnTo>
                  <a:lnTo>
                    <a:pt x="47" y="83"/>
                  </a:lnTo>
                  <a:lnTo>
                    <a:pt x="39" y="75"/>
                  </a:lnTo>
                  <a:lnTo>
                    <a:pt x="33" y="70"/>
                  </a:lnTo>
                  <a:lnTo>
                    <a:pt x="33" y="62"/>
                  </a:lnTo>
                  <a:lnTo>
                    <a:pt x="41" y="54"/>
                  </a:lnTo>
                  <a:lnTo>
                    <a:pt x="49" y="44"/>
                  </a:lnTo>
                  <a:lnTo>
                    <a:pt x="55" y="34"/>
                  </a:lnTo>
                  <a:lnTo>
                    <a:pt x="59" y="22"/>
                  </a:lnTo>
                  <a:lnTo>
                    <a:pt x="61" y="12"/>
                  </a:lnTo>
                  <a:lnTo>
                    <a:pt x="59" y="4"/>
                  </a:lnTo>
                  <a:lnTo>
                    <a:pt x="57" y="0"/>
                  </a:lnTo>
                  <a:lnTo>
                    <a:pt x="51" y="0"/>
                  </a:lnTo>
                  <a:lnTo>
                    <a:pt x="45" y="6"/>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5" name="Google Shape;1295;p116"/>
            <p:cNvSpPr/>
            <p:nvPr/>
          </p:nvSpPr>
          <p:spPr>
            <a:xfrm>
              <a:off x="4956772" y="3152198"/>
              <a:ext cx="158160" cy="215673"/>
            </a:xfrm>
            <a:custGeom>
              <a:rect b="b" l="l" r="r" t="t"/>
              <a:pathLst>
                <a:path extrusionOk="0" h="105" w="77">
                  <a:moveTo>
                    <a:pt x="57" y="4"/>
                  </a:moveTo>
                  <a:lnTo>
                    <a:pt x="52" y="6"/>
                  </a:lnTo>
                  <a:lnTo>
                    <a:pt x="46" y="8"/>
                  </a:lnTo>
                  <a:lnTo>
                    <a:pt x="40" y="10"/>
                  </a:lnTo>
                  <a:lnTo>
                    <a:pt x="36" y="14"/>
                  </a:lnTo>
                  <a:lnTo>
                    <a:pt x="24" y="20"/>
                  </a:lnTo>
                  <a:lnTo>
                    <a:pt x="16" y="28"/>
                  </a:lnTo>
                  <a:lnTo>
                    <a:pt x="8" y="33"/>
                  </a:lnTo>
                  <a:lnTo>
                    <a:pt x="4" y="45"/>
                  </a:lnTo>
                  <a:lnTo>
                    <a:pt x="0" y="49"/>
                  </a:lnTo>
                  <a:lnTo>
                    <a:pt x="2" y="55"/>
                  </a:lnTo>
                  <a:lnTo>
                    <a:pt x="4" y="63"/>
                  </a:lnTo>
                  <a:lnTo>
                    <a:pt x="6" y="71"/>
                  </a:lnTo>
                  <a:lnTo>
                    <a:pt x="10" y="77"/>
                  </a:lnTo>
                  <a:lnTo>
                    <a:pt x="12" y="85"/>
                  </a:lnTo>
                  <a:lnTo>
                    <a:pt x="16" y="91"/>
                  </a:lnTo>
                  <a:lnTo>
                    <a:pt x="22" y="95"/>
                  </a:lnTo>
                  <a:lnTo>
                    <a:pt x="32" y="101"/>
                  </a:lnTo>
                  <a:lnTo>
                    <a:pt x="42" y="105"/>
                  </a:lnTo>
                  <a:lnTo>
                    <a:pt x="50" y="105"/>
                  </a:lnTo>
                  <a:lnTo>
                    <a:pt x="54" y="103"/>
                  </a:lnTo>
                  <a:lnTo>
                    <a:pt x="55" y="97"/>
                  </a:lnTo>
                  <a:lnTo>
                    <a:pt x="52" y="89"/>
                  </a:lnTo>
                  <a:lnTo>
                    <a:pt x="46" y="79"/>
                  </a:lnTo>
                  <a:lnTo>
                    <a:pt x="42" y="69"/>
                  </a:lnTo>
                  <a:lnTo>
                    <a:pt x="40" y="59"/>
                  </a:lnTo>
                  <a:lnTo>
                    <a:pt x="40" y="53"/>
                  </a:lnTo>
                  <a:lnTo>
                    <a:pt x="42" y="45"/>
                  </a:lnTo>
                  <a:lnTo>
                    <a:pt x="46" y="39"/>
                  </a:lnTo>
                  <a:lnTo>
                    <a:pt x="52" y="33"/>
                  </a:lnTo>
                  <a:lnTo>
                    <a:pt x="57" y="32"/>
                  </a:lnTo>
                  <a:lnTo>
                    <a:pt x="63" y="28"/>
                  </a:lnTo>
                  <a:lnTo>
                    <a:pt x="71" y="24"/>
                  </a:lnTo>
                  <a:lnTo>
                    <a:pt x="75" y="16"/>
                  </a:lnTo>
                  <a:lnTo>
                    <a:pt x="77" y="10"/>
                  </a:lnTo>
                  <a:lnTo>
                    <a:pt x="77" y="4"/>
                  </a:lnTo>
                  <a:lnTo>
                    <a:pt x="73" y="2"/>
                  </a:lnTo>
                  <a:lnTo>
                    <a:pt x="67" y="0"/>
                  </a:lnTo>
                  <a:lnTo>
                    <a:pt x="57" y="4"/>
                  </a:lnTo>
                  <a:close/>
                </a:path>
              </a:pathLst>
            </a:custGeom>
            <a:solidFill>
              <a:srgbClr val="FF3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296" name="Google Shape;1296;p116"/>
          <p:cNvGrpSpPr/>
          <p:nvPr/>
        </p:nvGrpSpPr>
        <p:grpSpPr>
          <a:xfrm>
            <a:off x="2895600" y="3352800"/>
            <a:ext cx="2366962" cy="981075"/>
            <a:chOff x="5156952" y="1752600"/>
            <a:chExt cx="2367357" cy="981380"/>
          </a:xfrm>
        </p:grpSpPr>
        <p:sp>
          <p:nvSpPr>
            <p:cNvPr id="1297" name="Google Shape;1297;p116"/>
            <p:cNvSpPr/>
            <p:nvPr/>
          </p:nvSpPr>
          <p:spPr>
            <a:xfrm rot="5400000">
              <a:off x="5858157" y="1749518"/>
              <a:ext cx="345077" cy="375888"/>
            </a:xfrm>
            <a:custGeom>
              <a:rect b="b" l="l" r="r" t="t"/>
              <a:pathLst>
                <a:path extrusionOk="0" h="183" w="168">
                  <a:moveTo>
                    <a:pt x="81" y="140"/>
                  </a:moveTo>
                  <a:lnTo>
                    <a:pt x="81" y="144"/>
                  </a:lnTo>
                  <a:lnTo>
                    <a:pt x="85" y="150"/>
                  </a:lnTo>
                  <a:lnTo>
                    <a:pt x="89" y="156"/>
                  </a:lnTo>
                  <a:lnTo>
                    <a:pt x="93" y="164"/>
                  </a:lnTo>
                  <a:lnTo>
                    <a:pt x="101" y="171"/>
                  </a:lnTo>
                  <a:lnTo>
                    <a:pt x="113" y="181"/>
                  </a:lnTo>
                  <a:lnTo>
                    <a:pt x="117" y="181"/>
                  </a:lnTo>
                  <a:lnTo>
                    <a:pt x="123" y="183"/>
                  </a:lnTo>
                  <a:lnTo>
                    <a:pt x="129" y="183"/>
                  </a:lnTo>
                  <a:lnTo>
                    <a:pt x="135" y="183"/>
                  </a:lnTo>
                  <a:lnTo>
                    <a:pt x="141" y="181"/>
                  </a:lnTo>
                  <a:lnTo>
                    <a:pt x="148" y="177"/>
                  </a:lnTo>
                  <a:lnTo>
                    <a:pt x="154" y="171"/>
                  </a:lnTo>
                  <a:lnTo>
                    <a:pt x="162" y="168"/>
                  </a:lnTo>
                  <a:lnTo>
                    <a:pt x="166" y="160"/>
                  </a:lnTo>
                  <a:lnTo>
                    <a:pt x="168" y="152"/>
                  </a:lnTo>
                  <a:lnTo>
                    <a:pt x="168" y="146"/>
                  </a:lnTo>
                  <a:lnTo>
                    <a:pt x="166" y="140"/>
                  </a:lnTo>
                  <a:lnTo>
                    <a:pt x="162" y="134"/>
                  </a:lnTo>
                  <a:lnTo>
                    <a:pt x="158" y="128"/>
                  </a:lnTo>
                  <a:lnTo>
                    <a:pt x="150" y="122"/>
                  </a:lnTo>
                  <a:lnTo>
                    <a:pt x="146" y="118"/>
                  </a:lnTo>
                  <a:lnTo>
                    <a:pt x="141" y="112"/>
                  </a:lnTo>
                  <a:lnTo>
                    <a:pt x="135" y="108"/>
                  </a:lnTo>
                  <a:lnTo>
                    <a:pt x="129" y="102"/>
                  </a:lnTo>
                  <a:lnTo>
                    <a:pt x="127" y="98"/>
                  </a:lnTo>
                  <a:lnTo>
                    <a:pt x="123" y="95"/>
                  </a:lnTo>
                  <a:lnTo>
                    <a:pt x="123" y="91"/>
                  </a:lnTo>
                  <a:lnTo>
                    <a:pt x="125" y="85"/>
                  </a:lnTo>
                  <a:lnTo>
                    <a:pt x="133" y="83"/>
                  </a:lnTo>
                  <a:lnTo>
                    <a:pt x="137" y="77"/>
                  </a:lnTo>
                  <a:lnTo>
                    <a:pt x="143" y="73"/>
                  </a:lnTo>
                  <a:lnTo>
                    <a:pt x="146" y="67"/>
                  </a:lnTo>
                  <a:lnTo>
                    <a:pt x="152" y="61"/>
                  </a:lnTo>
                  <a:lnTo>
                    <a:pt x="158" y="49"/>
                  </a:lnTo>
                  <a:lnTo>
                    <a:pt x="164" y="39"/>
                  </a:lnTo>
                  <a:lnTo>
                    <a:pt x="162" y="33"/>
                  </a:lnTo>
                  <a:lnTo>
                    <a:pt x="162" y="27"/>
                  </a:lnTo>
                  <a:lnTo>
                    <a:pt x="160" y="21"/>
                  </a:lnTo>
                  <a:lnTo>
                    <a:pt x="158" y="18"/>
                  </a:lnTo>
                  <a:lnTo>
                    <a:pt x="154" y="14"/>
                  </a:lnTo>
                  <a:lnTo>
                    <a:pt x="148" y="10"/>
                  </a:lnTo>
                  <a:lnTo>
                    <a:pt x="141" y="6"/>
                  </a:lnTo>
                  <a:lnTo>
                    <a:pt x="135" y="6"/>
                  </a:lnTo>
                  <a:lnTo>
                    <a:pt x="123" y="2"/>
                  </a:lnTo>
                  <a:lnTo>
                    <a:pt x="115" y="2"/>
                  </a:lnTo>
                  <a:lnTo>
                    <a:pt x="103" y="0"/>
                  </a:lnTo>
                  <a:lnTo>
                    <a:pt x="95" y="0"/>
                  </a:lnTo>
                  <a:lnTo>
                    <a:pt x="83" y="0"/>
                  </a:lnTo>
                  <a:lnTo>
                    <a:pt x="73" y="0"/>
                  </a:lnTo>
                  <a:lnTo>
                    <a:pt x="64" y="2"/>
                  </a:lnTo>
                  <a:lnTo>
                    <a:pt x="54" y="4"/>
                  </a:lnTo>
                  <a:lnTo>
                    <a:pt x="46" y="8"/>
                  </a:lnTo>
                  <a:lnTo>
                    <a:pt x="36" y="12"/>
                  </a:lnTo>
                  <a:lnTo>
                    <a:pt x="28" y="18"/>
                  </a:lnTo>
                  <a:lnTo>
                    <a:pt x="22" y="25"/>
                  </a:lnTo>
                  <a:lnTo>
                    <a:pt x="18" y="29"/>
                  </a:lnTo>
                  <a:lnTo>
                    <a:pt x="14" y="35"/>
                  </a:lnTo>
                  <a:lnTo>
                    <a:pt x="10" y="39"/>
                  </a:lnTo>
                  <a:lnTo>
                    <a:pt x="8" y="45"/>
                  </a:lnTo>
                  <a:lnTo>
                    <a:pt x="6" y="51"/>
                  </a:lnTo>
                  <a:lnTo>
                    <a:pt x="6" y="57"/>
                  </a:lnTo>
                  <a:lnTo>
                    <a:pt x="4" y="65"/>
                  </a:lnTo>
                  <a:lnTo>
                    <a:pt x="4" y="73"/>
                  </a:lnTo>
                  <a:lnTo>
                    <a:pt x="2" y="79"/>
                  </a:lnTo>
                  <a:lnTo>
                    <a:pt x="0" y="87"/>
                  </a:lnTo>
                  <a:lnTo>
                    <a:pt x="0" y="93"/>
                  </a:lnTo>
                  <a:lnTo>
                    <a:pt x="0" y="100"/>
                  </a:lnTo>
                  <a:lnTo>
                    <a:pt x="0" y="104"/>
                  </a:lnTo>
                  <a:lnTo>
                    <a:pt x="0" y="110"/>
                  </a:lnTo>
                  <a:lnTo>
                    <a:pt x="0" y="116"/>
                  </a:lnTo>
                  <a:lnTo>
                    <a:pt x="0" y="122"/>
                  </a:lnTo>
                  <a:lnTo>
                    <a:pt x="0" y="130"/>
                  </a:lnTo>
                  <a:lnTo>
                    <a:pt x="2" y="138"/>
                  </a:lnTo>
                  <a:lnTo>
                    <a:pt x="4" y="144"/>
                  </a:lnTo>
                  <a:lnTo>
                    <a:pt x="8" y="150"/>
                  </a:lnTo>
                  <a:lnTo>
                    <a:pt x="12" y="156"/>
                  </a:lnTo>
                  <a:lnTo>
                    <a:pt x="22" y="160"/>
                  </a:lnTo>
                  <a:lnTo>
                    <a:pt x="26" y="158"/>
                  </a:lnTo>
                  <a:lnTo>
                    <a:pt x="30" y="158"/>
                  </a:lnTo>
                  <a:lnTo>
                    <a:pt x="36" y="156"/>
                  </a:lnTo>
                  <a:lnTo>
                    <a:pt x="44" y="156"/>
                  </a:lnTo>
                  <a:lnTo>
                    <a:pt x="52" y="150"/>
                  </a:lnTo>
                  <a:lnTo>
                    <a:pt x="62" y="148"/>
                  </a:lnTo>
                  <a:lnTo>
                    <a:pt x="68" y="144"/>
                  </a:lnTo>
                  <a:lnTo>
                    <a:pt x="73" y="142"/>
                  </a:lnTo>
                  <a:lnTo>
                    <a:pt x="79" y="140"/>
                  </a:lnTo>
                  <a:lnTo>
                    <a:pt x="81" y="140"/>
                  </a:lnTo>
                  <a:close/>
                </a:path>
              </a:pathLst>
            </a:custGeom>
            <a:solidFill>
              <a:srgbClr val="B3B3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8" name="Google Shape;1298;p116"/>
            <p:cNvSpPr/>
            <p:nvPr/>
          </p:nvSpPr>
          <p:spPr>
            <a:xfrm rot="5400000">
              <a:off x="5866373" y="1753627"/>
              <a:ext cx="361509" cy="359455"/>
            </a:xfrm>
            <a:custGeom>
              <a:rect b="b" l="l" r="r" t="t"/>
              <a:pathLst>
                <a:path extrusionOk="0" h="175" w="176">
                  <a:moveTo>
                    <a:pt x="66" y="138"/>
                  </a:moveTo>
                  <a:lnTo>
                    <a:pt x="58" y="142"/>
                  </a:lnTo>
                  <a:lnTo>
                    <a:pt x="50" y="150"/>
                  </a:lnTo>
                  <a:lnTo>
                    <a:pt x="40" y="154"/>
                  </a:lnTo>
                  <a:lnTo>
                    <a:pt x="30" y="160"/>
                  </a:lnTo>
                  <a:lnTo>
                    <a:pt x="20" y="158"/>
                  </a:lnTo>
                  <a:lnTo>
                    <a:pt x="12" y="154"/>
                  </a:lnTo>
                  <a:lnTo>
                    <a:pt x="8" y="150"/>
                  </a:lnTo>
                  <a:lnTo>
                    <a:pt x="6" y="144"/>
                  </a:lnTo>
                  <a:lnTo>
                    <a:pt x="4" y="136"/>
                  </a:lnTo>
                  <a:lnTo>
                    <a:pt x="4" y="128"/>
                  </a:lnTo>
                  <a:lnTo>
                    <a:pt x="2" y="118"/>
                  </a:lnTo>
                  <a:lnTo>
                    <a:pt x="0" y="106"/>
                  </a:lnTo>
                  <a:lnTo>
                    <a:pt x="0" y="96"/>
                  </a:lnTo>
                  <a:lnTo>
                    <a:pt x="0" y="87"/>
                  </a:lnTo>
                  <a:lnTo>
                    <a:pt x="0" y="79"/>
                  </a:lnTo>
                  <a:lnTo>
                    <a:pt x="0" y="69"/>
                  </a:lnTo>
                  <a:lnTo>
                    <a:pt x="0" y="59"/>
                  </a:lnTo>
                  <a:lnTo>
                    <a:pt x="2" y="53"/>
                  </a:lnTo>
                  <a:lnTo>
                    <a:pt x="4" y="43"/>
                  </a:lnTo>
                  <a:lnTo>
                    <a:pt x="6" y="35"/>
                  </a:lnTo>
                  <a:lnTo>
                    <a:pt x="8" y="29"/>
                  </a:lnTo>
                  <a:lnTo>
                    <a:pt x="14" y="23"/>
                  </a:lnTo>
                  <a:lnTo>
                    <a:pt x="18" y="17"/>
                  </a:lnTo>
                  <a:lnTo>
                    <a:pt x="24" y="14"/>
                  </a:lnTo>
                  <a:lnTo>
                    <a:pt x="30" y="10"/>
                  </a:lnTo>
                  <a:lnTo>
                    <a:pt x="38" y="8"/>
                  </a:lnTo>
                  <a:lnTo>
                    <a:pt x="46" y="4"/>
                  </a:lnTo>
                  <a:lnTo>
                    <a:pt x="54" y="2"/>
                  </a:lnTo>
                  <a:lnTo>
                    <a:pt x="64" y="0"/>
                  </a:lnTo>
                  <a:lnTo>
                    <a:pt x="75" y="0"/>
                  </a:lnTo>
                  <a:lnTo>
                    <a:pt x="85" y="0"/>
                  </a:lnTo>
                  <a:lnTo>
                    <a:pt x="97" y="0"/>
                  </a:lnTo>
                  <a:lnTo>
                    <a:pt x="103" y="0"/>
                  </a:lnTo>
                  <a:lnTo>
                    <a:pt x="109" y="2"/>
                  </a:lnTo>
                  <a:lnTo>
                    <a:pt x="113" y="2"/>
                  </a:lnTo>
                  <a:lnTo>
                    <a:pt x="119" y="4"/>
                  </a:lnTo>
                  <a:lnTo>
                    <a:pt x="129" y="6"/>
                  </a:lnTo>
                  <a:lnTo>
                    <a:pt x="139" y="10"/>
                  </a:lnTo>
                  <a:lnTo>
                    <a:pt x="146" y="12"/>
                  </a:lnTo>
                  <a:lnTo>
                    <a:pt x="154" y="16"/>
                  </a:lnTo>
                  <a:lnTo>
                    <a:pt x="160" y="19"/>
                  </a:lnTo>
                  <a:lnTo>
                    <a:pt x="164" y="23"/>
                  </a:lnTo>
                  <a:lnTo>
                    <a:pt x="166" y="31"/>
                  </a:lnTo>
                  <a:lnTo>
                    <a:pt x="168" y="37"/>
                  </a:lnTo>
                  <a:lnTo>
                    <a:pt x="164" y="41"/>
                  </a:lnTo>
                  <a:lnTo>
                    <a:pt x="162" y="47"/>
                  </a:lnTo>
                  <a:lnTo>
                    <a:pt x="158" y="53"/>
                  </a:lnTo>
                  <a:lnTo>
                    <a:pt x="156" y="57"/>
                  </a:lnTo>
                  <a:lnTo>
                    <a:pt x="146" y="65"/>
                  </a:lnTo>
                  <a:lnTo>
                    <a:pt x="139" y="73"/>
                  </a:lnTo>
                  <a:lnTo>
                    <a:pt x="131" y="77"/>
                  </a:lnTo>
                  <a:lnTo>
                    <a:pt x="127" y="81"/>
                  </a:lnTo>
                  <a:lnTo>
                    <a:pt x="125" y="85"/>
                  </a:lnTo>
                  <a:lnTo>
                    <a:pt x="131" y="89"/>
                  </a:lnTo>
                  <a:lnTo>
                    <a:pt x="137" y="91"/>
                  </a:lnTo>
                  <a:lnTo>
                    <a:pt x="144" y="94"/>
                  </a:lnTo>
                  <a:lnTo>
                    <a:pt x="152" y="96"/>
                  </a:lnTo>
                  <a:lnTo>
                    <a:pt x="162" y="100"/>
                  </a:lnTo>
                  <a:lnTo>
                    <a:pt x="168" y="102"/>
                  </a:lnTo>
                  <a:lnTo>
                    <a:pt x="174" y="106"/>
                  </a:lnTo>
                  <a:lnTo>
                    <a:pt x="176" y="112"/>
                  </a:lnTo>
                  <a:lnTo>
                    <a:pt x="174" y="122"/>
                  </a:lnTo>
                  <a:lnTo>
                    <a:pt x="170" y="130"/>
                  </a:lnTo>
                  <a:lnTo>
                    <a:pt x="162" y="142"/>
                  </a:lnTo>
                  <a:lnTo>
                    <a:pt x="152" y="150"/>
                  </a:lnTo>
                  <a:lnTo>
                    <a:pt x="142" y="162"/>
                  </a:lnTo>
                  <a:lnTo>
                    <a:pt x="131" y="168"/>
                  </a:lnTo>
                  <a:lnTo>
                    <a:pt x="121" y="173"/>
                  </a:lnTo>
                  <a:lnTo>
                    <a:pt x="111" y="175"/>
                  </a:lnTo>
                  <a:lnTo>
                    <a:pt x="105" y="173"/>
                  </a:lnTo>
                  <a:lnTo>
                    <a:pt x="103" y="168"/>
                  </a:lnTo>
                  <a:lnTo>
                    <a:pt x="105" y="164"/>
                  </a:lnTo>
                  <a:lnTo>
                    <a:pt x="111" y="158"/>
                  </a:lnTo>
                  <a:lnTo>
                    <a:pt x="121" y="154"/>
                  </a:lnTo>
                  <a:lnTo>
                    <a:pt x="129" y="148"/>
                  </a:lnTo>
                  <a:lnTo>
                    <a:pt x="137" y="142"/>
                  </a:lnTo>
                  <a:lnTo>
                    <a:pt x="141" y="138"/>
                  </a:lnTo>
                  <a:lnTo>
                    <a:pt x="139" y="132"/>
                  </a:lnTo>
                  <a:lnTo>
                    <a:pt x="133" y="124"/>
                  </a:lnTo>
                  <a:lnTo>
                    <a:pt x="125" y="118"/>
                  </a:lnTo>
                  <a:lnTo>
                    <a:pt x="117" y="112"/>
                  </a:lnTo>
                  <a:lnTo>
                    <a:pt x="111" y="106"/>
                  </a:lnTo>
                  <a:lnTo>
                    <a:pt x="105" y="100"/>
                  </a:lnTo>
                  <a:lnTo>
                    <a:pt x="101" y="94"/>
                  </a:lnTo>
                  <a:lnTo>
                    <a:pt x="99" y="89"/>
                  </a:lnTo>
                  <a:lnTo>
                    <a:pt x="99" y="83"/>
                  </a:lnTo>
                  <a:lnTo>
                    <a:pt x="101" y="77"/>
                  </a:lnTo>
                  <a:lnTo>
                    <a:pt x="107" y="71"/>
                  </a:lnTo>
                  <a:lnTo>
                    <a:pt x="113" y="65"/>
                  </a:lnTo>
                  <a:lnTo>
                    <a:pt x="121" y="61"/>
                  </a:lnTo>
                  <a:lnTo>
                    <a:pt x="127" y="57"/>
                  </a:lnTo>
                  <a:lnTo>
                    <a:pt x="131" y="51"/>
                  </a:lnTo>
                  <a:lnTo>
                    <a:pt x="131" y="45"/>
                  </a:lnTo>
                  <a:lnTo>
                    <a:pt x="129" y="41"/>
                  </a:lnTo>
                  <a:lnTo>
                    <a:pt x="123" y="37"/>
                  </a:lnTo>
                  <a:lnTo>
                    <a:pt x="119" y="35"/>
                  </a:lnTo>
                  <a:lnTo>
                    <a:pt x="113" y="33"/>
                  </a:lnTo>
                  <a:lnTo>
                    <a:pt x="107" y="31"/>
                  </a:lnTo>
                  <a:lnTo>
                    <a:pt x="99" y="29"/>
                  </a:lnTo>
                  <a:lnTo>
                    <a:pt x="93" y="29"/>
                  </a:lnTo>
                  <a:lnTo>
                    <a:pt x="87" y="29"/>
                  </a:lnTo>
                  <a:lnTo>
                    <a:pt x="81" y="29"/>
                  </a:lnTo>
                  <a:lnTo>
                    <a:pt x="73" y="29"/>
                  </a:lnTo>
                  <a:lnTo>
                    <a:pt x="67" y="31"/>
                  </a:lnTo>
                  <a:lnTo>
                    <a:pt x="62" y="31"/>
                  </a:lnTo>
                  <a:lnTo>
                    <a:pt x="56" y="35"/>
                  </a:lnTo>
                  <a:lnTo>
                    <a:pt x="46" y="39"/>
                  </a:lnTo>
                  <a:lnTo>
                    <a:pt x="40" y="47"/>
                  </a:lnTo>
                  <a:lnTo>
                    <a:pt x="32" y="55"/>
                  </a:lnTo>
                  <a:lnTo>
                    <a:pt x="26" y="65"/>
                  </a:lnTo>
                  <a:lnTo>
                    <a:pt x="24" y="71"/>
                  </a:lnTo>
                  <a:lnTo>
                    <a:pt x="22" y="77"/>
                  </a:lnTo>
                  <a:lnTo>
                    <a:pt x="20" y="83"/>
                  </a:lnTo>
                  <a:lnTo>
                    <a:pt x="20" y="89"/>
                  </a:lnTo>
                  <a:lnTo>
                    <a:pt x="18" y="98"/>
                  </a:lnTo>
                  <a:lnTo>
                    <a:pt x="18" y="108"/>
                  </a:lnTo>
                  <a:lnTo>
                    <a:pt x="20" y="116"/>
                  </a:lnTo>
                  <a:lnTo>
                    <a:pt x="26" y="122"/>
                  </a:lnTo>
                  <a:lnTo>
                    <a:pt x="32" y="122"/>
                  </a:lnTo>
                  <a:lnTo>
                    <a:pt x="38" y="122"/>
                  </a:lnTo>
                  <a:lnTo>
                    <a:pt x="42" y="118"/>
                  </a:lnTo>
                  <a:lnTo>
                    <a:pt x="48" y="116"/>
                  </a:lnTo>
                  <a:lnTo>
                    <a:pt x="58" y="108"/>
                  </a:lnTo>
                  <a:lnTo>
                    <a:pt x="67" y="110"/>
                  </a:lnTo>
                  <a:lnTo>
                    <a:pt x="75" y="116"/>
                  </a:lnTo>
                  <a:lnTo>
                    <a:pt x="79" y="120"/>
                  </a:lnTo>
                  <a:lnTo>
                    <a:pt x="77" y="122"/>
                  </a:lnTo>
                  <a:lnTo>
                    <a:pt x="75" y="124"/>
                  </a:lnTo>
                  <a:lnTo>
                    <a:pt x="71" y="130"/>
                  </a:lnTo>
                  <a:lnTo>
                    <a:pt x="66" y="138"/>
                  </a:lnTo>
                  <a:close/>
                </a:path>
              </a:pathLst>
            </a:custGeom>
            <a:solidFill>
              <a:srgbClr val="4D4D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9" name="Google Shape;1299;p116"/>
            <p:cNvSpPr/>
            <p:nvPr/>
          </p:nvSpPr>
          <p:spPr>
            <a:xfrm rot="10800000">
              <a:off x="7154584" y="2358092"/>
              <a:ext cx="345077" cy="375888"/>
            </a:xfrm>
            <a:custGeom>
              <a:rect b="b" l="l" r="r" t="t"/>
              <a:pathLst>
                <a:path extrusionOk="0" h="183" w="168">
                  <a:moveTo>
                    <a:pt x="81" y="140"/>
                  </a:moveTo>
                  <a:lnTo>
                    <a:pt x="81" y="144"/>
                  </a:lnTo>
                  <a:lnTo>
                    <a:pt x="85" y="150"/>
                  </a:lnTo>
                  <a:lnTo>
                    <a:pt x="89" y="156"/>
                  </a:lnTo>
                  <a:lnTo>
                    <a:pt x="93" y="164"/>
                  </a:lnTo>
                  <a:lnTo>
                    <a:pt x="101" y="171"/>
                  </a:lnTo>
                  <a:lnTo>
                    <a:pt x="113" y="181"/>
                  </a:lnTo>
                  <a:lnTo>
                    <a:pt x="117" y="181"/>
                  </a:lnTo>
                  <a:lnTo>
                    <a:pt x="123" y="183"/>
                  </a:lnTo>
                  <a:lnTo>
                    <a:pt x="129" y="183"/>
                  </a:lnTo>
                  <a:lnTo>
                    <a:pt x="135" y="183"/>
                  </a:lnTo>
                  <a:lnTo>
                    <a:pt x="141" y="181"/>
                  </a:lnTo>
                  <a:lnTo>
                    <a:pt x="148" y="177"/>
                  </a:lnTo>
                  <a:lnTo>
                    <a:pt x="154" y="171"/>
                  </a:lnTo>
                  <a:lnTo>
                    <a:pt x="162" y="168"/>
                  </a:lnTo>
                  <a:lnTo>
                    <a:pt x="166" y="160"/>
                  </a:lnTo>
                  <a:lnTo>
                    <a:pt x="168" y="152"/>
                  </a:lnTo>
                  <a:lnTo>
                    <a:pt x="168" y="146"/>
                  </a:lnTo>
                  <a:lnTo>
                    <a:pt x="166" y="140"/>
                  </a:lnTo>
                  <a:lnTo>
                    <a:pt x="162" y="134"/>
                  </a:lnTo>
                  <a:lnTo>
                    <a:pt x="158" y="128"/>
                  </a:lnTo>
                  <a:lnTo>
                    <a:pt x="150" y="122"/>
                  </a:lnTo>
                  <a:lnTo>
                    <a:pt x="146" y="118"/>
                  </a:lnTo>
                  <a:lnTo>
                    <a:pt x="141" y="112"/>
                  </a:lnTo>
                  <a:lnTo>
                    <a:pt x="135" y="108"/>
                  </a:lnTo>
                  <a:lnTo>
                    <a:pt x="129" y="102"/>
                  </a:lnTo>
                  <a:lnTo>
                    <a:pt x="127" y="98"/>
                  </a:lnTo>
                  <a:lnTo>
                    <a:pt x="123" y="95"/>
                  </a:lnTo>
                  <a:lnTo>
                    <a:pt x="123" y="91"/>
                  </a:lnTo>
                  <a:lnTo>
                    <a:pt x="125" y="85"/>
                  </a:lnTo>
                  <a:lnTo>
                    <a:pt x="133" y="83"/>
                  </a:lnTo>
                  <a:lnTo>
                    <a:pt x="137" y="77"/>
                  </a:lnTo>
                  <a:lnTo>
                    <a:pt x="143" y="73"/>
                  </a:lnTo>
                  <a:lnTo>
                    <a:pt x="146" y="67"/>
                  </a:lnTo>
                  <a:lnTo>
                    <a:pt x="152" y="61"/>
                  </a:lnTo>
                  <a:lnTo>
                    <a:pt x="158" y="49"/>
                  </a:lnTo>
                  <a:lnTo>
                    <a:pt x="164" y="39"/>
                  </a:lnTo>
                  <a:lnTo>
                    <a:pt x="162" y="33"/>
                  </a:lnTo>
                  <a:lnTo>
                    <a:pt x="162" y="27"/>
                  </a:lnTo>
                  <a:lnTo>
                    <a:pt x="160" y="21"/>
                  </a:lnTo>
                  <a:lnTo>
                    <a:pt x="158" y="18"/>
                  </a:lnTo>
                  <a:lnTo>
                    <a:pt x="154" y="14"/>
                  </a:lnTo>
                  <a:lnTo>
                    <a:pt x="148" y="10"/>
                  </a:lnTo>
                  <a:lnTo>
                    <a:pt x="141" y="6"/>
                  </a:lnTo>
                  <a:lnTo>
                    <a:pt x="135" y="6"/>
                  </a:lnTo>
                  <a:lnTo>
                    <a:pt x="123" y="2"/>
                  </a:lnTo>
                  <a:lnTo>
                    <a:pt x="115" y="2"/>
                  </a:lnTo>
                  <a:lnTo>
                    <a:pt x="103" y="0"/>
                  </a:lnTo>
                  <a:lnTo>
                    <a:pt x="95" y="0"/>
                  </a:lnTo>
                  <a:lnTo>
                    <a:pt x="83" y="0"/>
                  </a:lnTo>
                  <a:lnTo>
                    <a:pt x="73" y="0"/>
                  </a:lnTo>
                  <a:lnTo>
                    <a:pt x="64" y="2"/>
                  </a:lnTo>
                  <a:lnTo>
                    <a:pt x="54" y="4"/>
                  </a:lnTo>
                  <a:lnTo>
                    <a:pt x="46" y="8"/>
                  </a:lnTo>
                  <a:lnTo>
                    <a:pt x="36" y="12"/>
                  </a:lnTo>
                  <a:lnTo>
                    <a:pt x="28" y="18"/>
                  </a:lnTo>
                  <a:lnTo>
                    <a:pt x="22" y="25"/>
                  </a:lnTo>
                  <a:lnTo>
                    <a:pt x="18" y="29"/>
                  </a:lnTo>
                  <a:lnTo>
                    <a:pt x="14" y="35"/>
                  </a:lnTo>
                  <a:lnTo>
                    <a:pt x="10" y="39"/>
                  </a:lnTo>
                  <a:lnTo>
                    <a:pt x="8" y="45"/>
                  </a:lnTo>
                  <a:lnTo>
                    <a:pt x="6" y="51"/>
                  </a:lnTo>
                  <a:lnTo>
                    <a:pt x="6" y="57"/>
                  </a:lnTo>
                  <a:lnTo>
                    <a:pt x="4" y="65"/>
                  </a:lnTo>
                  <a:lnTo>
                    <a:pt x="4" y="73"/>
                  </a:lnTo>
                  <a:lnTo>
                    <a:pt x="2" y="79"/>
                  </a:lnTo>
                  <a:lnTo>
                    <a:pt x="0" y="87"/>
                  </a:lnTo>
                  <a:lnTo>
                    <a:pt x="0" y="93"/>
                  </a:lnTo>
                  <a:lnTo>
                    <a:pt x="0" y="100"/>
                  </a:lnTo>
                  <a:lnTo>
                    <a:pt x="0" y="104"/>
                  </a:lnTo>
                  <a:lnTo>
                    <a:pt x="0" y="110"/>
                  </a:lnTo>
                  <a:lnTo>
                    <a:pt x="0" y="116"/>
                  </a:lnTo>
                  <a:lnTo>
                    <a:pt x="0" y="122"/>
                  </a:lnTo>
                  <a:lnTo>
                    <a:pt x="0" y="130"/>
                  </a:lnTo>
                  <a:lnTo>
                    <a:pt x="2" y="138"/>
                  </a:lnTo>
                  <a:lnTo>
                    <a:pt x="4" y="144"/>
                  </a:lnTo>
                  <a:lnTo>
                    <a:pt x="8" y="150"/>
                  </a:lnTo>
                  <a:lnTo>
                    <a:pt x="12" y="156"/>
                  </a:lnTo>
                  <a:lnTo>
                    <a:pt x="22" y="160"/>
                  </a:lnTo>
                  <a:lnTo>
                    <a:pt x="26" y="158"/>
                  </a:lnTo>
                  <a:lnTo>
                    <a:pt x="30" y="158"/>
                  </a:lnTo>
                  <a:lnTo>
                    <a:pt x="36" y="156"/>
                  </a:lnTo>
                  <a:lnTo>
                    <a:pt x="44" y="156"/>
                  </a:lnTo>
                  <a:lnTo>
                    <a:pt x="52" y="150"/>
                  </a:lnTo>
                  <a:lnTo>
                    <a:pt x="62" y="148"/>
                  </a:lnTo>
                  <a:lnTo>
                    <a:pt x="68" y="144"/>
                  </a:lnTo>
                  <a:lnTo>
                    <a:pt x="73" y="142"/>
                  </a:lnTo>
                  <a:lnTo>
                    <a:pt x="79" y="140"/>
                  </a:lnTo>
                  <a:lnTo>
                    <a:pt x="81" y="140"/>
                  </a:lnTo>
                  <a:close/>
                </a:path>
              </a:pathLst>
            </a:custGeom>
            <a:solidFill>
              <a:srgbClr val="B3B3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00" name="Google Shape;1300;p116"/>
            <p:cNvSpPr/>
            <p:nvPr/>
          </p:nvSpPr>
          <p:spPr>
            <a:xfrm rot="10800000">
              <a:off x="7162800" y="2362200"/>
              <a:ext cx="361509" cy="359455"/>
            </a:xfrm>
            <a:custGeom>
              <a:rect b="b" l="l" r="r" t="t"/>
              <a:pathLst>
                <a:path extrusionOk="0" h="175" w="176">
                  <a:moveTo>
                    <a:pt x="66" y="138"/>
                  </a:moveTo>
                  <a:lnTo>
                    <a:pt x="58" y="142"/>
                  </a:lnTo>
                  <a:lnTo>
                    <a:pt x="50" y="150"/>
                  </a:lnTo>
                  <a:lnTo>
                    <a:pt x="40" y="154"/>
                  </a:lnTo>
                  <a:lnTo>
                    <a:pt x="30" y="160"/>
                  </a:lnTo>
                  <a:lnTo>
                    <a:pt x="20" y="158"/>
                  </a:lnTo>
                  <a:lnTo>
                    <a:pt x="12" y="154"/>
                  </a:lnTo>
                  <a:lnTo>
                    <a:pt x="8" y="150"/>
                  </a:lnTo>
                  <a:lnTo>
                    <a:pt x="6" y="144"/>
                  </a:lnTo>
                  <a:lnTo>
                    <a:pt x="4" y="136"/>
                  </a:lnTo>
                  <a:lnTo>
                    <a:pt x="4" y="128"/>
                  </a:lnTo>
                  <a:lnTo>
                    <a:pt x="2" y="118"/>
                  </a:lnTo>
                  <a:lnTo>
                    <a:pt x="0" y="106"/>
                  </a:lnTo>
                  <a:lnTo>
                    <a:pt x="0" y="96"/>
                  </a:lnTo>
                  <a:lnTo>
                    <a:pt x="0" y="87"/>
                  </a:lnTo>
                  <a:lnTo>
                    <a:pt x="0" y="79"/>
                  </a:lnTo>
                  <a:lnTo>
                    <a:pt x="0" y="69"/>
                  </a:lnTo>
                  <a:lnTo>
                    <a:pt x="0" y="59"/>
                  </a:lnTo>
                  <a:lnTo>
                    <a:pt x="2" y="53"/>
                  </a:lnTo>
                  <a:lnTo>
                    <a:pt x="4" y="43"/>
                  </a:lnTo>
                  <a:lnTo>
                    <a:pt x="6" y="35"/>
                  </a:lnTo>
                  <a:lnTo>
                    <a:pt x="8" y="29"/>
                  </a:lnTo>
                  <a:lnTo>
                    <a:pt x="14" y="23"/>
                  </a:lnTo>
                  <a:lnTo>
                    <a:pt x="18" y="17"/>
                  </a:lnTo>
                  <a:lnTo>
                    <a:pt x="24" y="14"/>
                  </a:lnTo>
                  <a:lnTo>
                    <a:pt x="30" y="10"/>
                  </a:lnTo>
                  <a:lnTo>
                    <a:pt x="38" y="8"/>
                  </a:lnTo>
                  <a:lnTo>
                    <a:pt x="46" y="4"/>
                  </a:lnTo>
                  <a:lnTo>
                    <a:pt x="54" y="2"/>
                  </a:lnTo>
                  <a:lnTo>
                    <a:pt x="64" y="0"/>
                  </a:lnTo>
                  <a:lnTo>
                    <a:pt x="75" y="0"/>
                  </a:lnTo>
                  <a:lnTo>
                    <a:pt x="85" y="0"/>
                  </a:lnTo>
                  <a:lnTo>
                    <a:pt x="97" y="0"/>
                  </a:lnTo>
                  <a:lnTo>
                    <a:pt x="103" y="0"/>
                  </a:lnTo>
                  <a:lnTo>
                    <a:pt x="109" y="2"/>
                  </a:lnTo>
                  <a:lnTo>
                    <a:pt x="113" y="2"/>
                  </a:lnTo>
                  <a:lnTo>
                    <a:pt x="119" y="4"/>
                  </a:lnTo>
                  <a:lnTo>
                    <a:pt x="129" y="6"/>
                  </a:lnTo>
                  <a:lnTo>
                    <a:pt x="139" y="10"/>
                  </a:lnTo>
                  <a:lnTo>
                    <a:pt x="146" y="12"/>
                  </a:lnTo>
                  <a:lnTo>
                    <a:pt x="154" y="16"/>
                  </a:lnTo>
                  <a:lnTo>
                    <a:pt x="160" y="19"/>
                  </a:lnTo>
                  <a:lnTo>
                    <a:pt x="164" y="23"/>
                  </a:lnTo>
                  <a:lnTo>
                    <a:pt x="166" y="31"/>
                  </a:lnTo>
                  <a:lnTo>
                    <a:pt x="168" y="37"/>
                  </a:lnTo>
                  <a:lnTo>
                    <a:pt x="164" y="41"/>
                  </a:lnTo>
                  <a:lnTo>
                    <a:pt x="162" y="47"/>
                  </a:lnTo>
                  <a:lnTo>
                    <a:pt x="158" y="53"/>
                  </a:lnTo>
                  <a:lnTo>
                    <a:pt x="156" y="57"/>
                  </a:lnTo>
                  <a:lnTo>
                    <a:pt x="146" y="65"/>
                  </a:lnTo>
                  <a:lnTo>
                    <a:pt x="139" y="73"/>
                  </a:lnTo>
                  <a:lnTo>
                    <a:pt x="131" y="77"/>
                  </a:lnTo>
                  <a:lnTo>
                    <a:pt x="127" y="81"/>
                  </a:lnTo>
                  <a:lnTo>
                    <a:pt x="125" y="85"/>
                  </a:lnTo>
                  <a:lnTo>
                    <a:pt x="131" y="89"/>
                  </a:lnTo>
                  <a:lnTo>
                    <a:pt x="137" y="91"/>
                  </a:lnTo>
                  <a:lnTo>
                    <a:pt x="144" y="94"/>
                  </a:lnTo>
                  <a:lnTo>
                    <a:pt x="152" y="96"/>
                  </a:lnTo>
                  <a:lnTo>
                    <a:pt x="162" y="100"/>
                  </a:lnTo>
                  <a:lnTo>
                    <a:pt x="168" y="102"/>
                  </a:lnTo>
                  <a:lnTo>
                    <a:pt x="174" y="106"/>
                  </a:lnTo>
                  <a:lnTo>
                    <a:pt x="176" y="112"/>
                  </a:lnTo>
                  <a:lnTo>
                    <a:pt x="174" y="122"/>
                  </a:lnTo>
                  <a:lnTo>
                    <a:pt x="170" y="130"/>
                  </a:lnTo>
                  <a:lnTo>
                    <a:pt x="162" y="142"/>
                  </a:lnTo>
                  <a:lnTo>
                    <a:pt x="152" y="150"/>
                  </a:lnTo>
                  <a:lnTo>
                    <a:pt x="142" y="162"/>
                  </a:lnTo>
                  <a:lnTo>
                    <a:pt x="131" y="168"/>
                  </a:lnTo>
                  <a:lnTo>
                    <a:pt x="121" y="173"/>
                  </a:lnTo>
                  <a:lnTo>
                    <a:pt x="111" y="175"/>
                  </a:lnTo>
                  <a:lnTo>
                    <a:pt x="105" y="173"/>
                  </a:lnTo>
                  <a:lnTo>
                    <a:pt x="103" y="168"/>
                  </a:lnTo>
                  <a:lnTo>
                    <a:pt x="105" y="164"/>
                  </a:lnTo>
                  <a:lnTo>
                    <a:pt x="111" y="158"/>
                  </a:lnTo>
                  <a:lnTo>
                    <a:pt x="121" y="154"/>
                  </a:lnTo>
                  <a:lnTo>
                    <a:pt x="129" y="148"/>
                  </a:lnTo>
                  <a:lnTo>
                    <a:pt x="137" y="142"/>
                  </a:lnTo>
                  <a:lnTo>
                    <a:pt x="141" y="138"/>
                  </a:lnTo>
                  <a:lnTo>
                    <a:pt x="139" y="132"/>
                  </a:lnTo>
                  <a:lnTo>
                    <a:pt x="133" y="124"/>
                  </a:lnTo>
                  <a:lnTo>
                    <a:pt x="125" y="118"/>
                  </a:lnTo>
                  <a:lnTo>
                    <a:pt x="117" y="112"/>
                  </a:lnTo>
                  <a:lnTo>
                    <a:pt x="111" y="106"/>
                  </a:lnTo>
                  <a:lnTo>
                    <a:pt x="105" y="100"/>
                  </a:lnTo>
                  <a:lnTo>
                    <a:pt x="101" y="94"/>
                  </a:lnTo>
                  <a:lnTo>
                    <a:pt x="99" y="89"/>
                  </a:lnTo>
                  <a:lnTo>
                    <a:pt x="99" y="83"/>
                  </a:lnTo>
                  <a:lnTo>
                    <a:pt x="101" y="77"/>
                  </a:lnTo>
                  <a:lnTo>
                    <a:pt x="107" y="71"/>
                  </a:lnTo>
                  <a:lnTo>
                    <a:pt x="113" y="65"/>
                  </a:lnTo>
                  <a:lnTo>
                    <a:pt x="121" y="61"/>
                  </a:lnTo>
                  <a:lnTo>
                    <a:pt x="127" y="57"/>
                  </a:lnTo>
                  <a:lnTo>
                    <a:pt x="131" y="51"/>
                  </a:lnTo>
                  <a:lnTo>
                    <a:pt x="131" y="45"/>
                  </a:lnTo>
                  <a:lnTo>
                    <a:pt x="129" y="41"/>
                  </a:lnTo>
                  <a:lnTo>
                    <a:pt x="123" y="37"/>
                  </a:lnTo>
                  <a:lnTo>
                    <a:pt x="119" y="35"/>
                  </a:lnTo>
                  <a:lnTo>
                    <a:pt x="113" y="33"/>
                  </a:lnTo>
                  <a:lnTo>
                    <a:pt x="107" y="31"/>
                  </a:lnTo>
                  <a:lnTo>
                    <a:pt x="99" y="29"/>
                  </a:lnTo>
                  <a:lnTo>
                    <a:pt x="93" y="29"/>
                  </a:lnTo>
                  <a:lnTo>
                    <a:pt x="87" y="29"/>
                  </a:lnTo>
                  <a:lnTo>
                    <a:pt x="81" y="29"/>
                  </a:lnTo>
                  <a:lnTo>
                    <a:pt x="73" y="29"/>
                  </a:lnTo>
                  <a:lnTo>
                    <a:pt x="67" y="31"/>
                  </a:lnTo>
                  <a:lnTo>
                    <a:pt x="62" y="31"/>
                  </a:lnTo>
                  <a:lnTo>
                    <a:pt x="56" y="35"/>
                  </a:lnTo>
                  <a:lnTo>
                    <a:pt x="46" y="39"/>
                  </a:lnTo>
                  <a:lnTo>
                    <a:pt x="40" y="47"/>
                  </a:lnTo>
                  <a:lnTo>
                    <a:pt x="32" y="55"/>
                  </a:lnTo>
                  <a:lnTo>
                    <a:pt x="26" y="65"/>
                  </a:lnTo>
                  <a:lnTo>
                    <a:pt x="24" y="71"/>
                  </a:lnTo>
                  <a:lnTo>
                    <a:pt x="22" y="77"/>
                  </a:lnTo>
                  <a:lnTo>
                    <a:pt x="20" y="83"/>
                  </a:lnTo>
                  <a:lnTo>
                    <a:pt x="20" y="89"/>
                  </a:lnTo>
                  <a:lnTo>
                    <a:pt x="18" y="98"/>
                  </a:lnTo>
                  <a:lnTo>
                    <a:pt x="18" y="108"/>
                  </a:lnTo>
                  <a:lnTo>
                    <a:pt x="20" y="116"/>
                  </a:lnTo>
                  <a:lnTo>
                    <a:pt x="26" y="122"/>
                  </a:lnTo>
                  <a:lnTo>
                    <a:pt x="32" y="122"/>
                  </a:lnTo>
                  <a:lnTo>
                    <a:pt x="38" y="122"/>
                  </a:lnTo>
                  <a:lnTo>
                    <a:pt x="42" y="118"/>
                  </a:lnTo>
                  <a:lnTo>
                    <a:pt x="48" y="116"/>
                  </a:lnTo>
                  <a:lnTo>
                    <a:pt x="58" y="108"/>
                  </a:lnTo>
                  <a:lnTo>
                    <a:pt x="67" y="110"/>
                  </a:lnTo>
                  <a:lnTo>
                    <a:pt x="75" y="116"/>
                  </a:lnTo>
                  <a:lnTo>
                    <a:pt x="79" y="120"/>
                  </a:lnTo>
                  <a:lnTo>
                    <a:pt x="77" y="122"/>
                  </a:lnTo>
                  <a:lnTo>
                    <a:pt x="75" y="124"/>
                  </a:lnTo>
                  <a:lnTo>
                    <a:pt x="71" y="130"/>
                  </a:lnTo>
                  <a:lnTo>
                    <a:pt x="66" y="138"/>
                  </a:lnTo>
                  <a:close/>
                </a:path>
              </a:pathLst>
            </a:custGeom>
            <a:solidFill>
              <a:srgbClr val="4D4D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01" name="Google Shape;1301;p116"/>
            <p:cNvSpPr/>
            <p:nvPr/>
          </p:nvSpPr>
          <p:spPr>
            <a:xfrm rot="-5400000">
              <a:off x="6773584" y="1824691"/>
              <a:ext cx="345077" cy="375888"/>
            </a:xfrm>
            <a:custGeom>
              <a:rect b="b" l="l" r="r" t="t"/>
              <a:pathLst>
                <a:path extrusionOk="0" h="183" w="168">
                  <a:moveTo>
                    <a:pt x="81" y="140"/>
                  </a:moveTo>
                  <a:lnTo>
                    <a:pt x="81" y="144"/>
                  </a:lnTo>
                  <a:lnTo>
                    <a:pt x="85" y="150"/>
                  </a:lnTo>
                  <a:lnTo>
                    <a:pt x="89" y="156"/>
                  </a:lnTo>
                  <a:lnTo>
                    <a:pt x="93" y="164"/>
                  </a:lnTo>
                  <a:lnTo>
                    <a:pt x="101" y="171"/>
                  </a:lnTo>
                  <a:lnTo>
                    <a:pt x="113" y="181"/>
                  </a:lnTo>
                  <a:lnTo>
                    <a:pt x="117" y="181"/>
                  </a:lnTo>
                  <a:lnTo>
                    <a:pt x="123" y="183"/>
                  </a:lnTo>
                  <a:lnTo>
                    <a:pt x="129" y="183"/>
                  </a:lnTo>
                  <a:lnTo>
                    <a:pt x="135" y="183"/>
                  </a:lnTo>
                  <a:lnTo>
                    <a:pt x="141" y="181"/>
                  </a:lnTo>
                  <a:lnTo>
                    <a:pt x="148" y="177"/>
                  </a:lnTo>
                  <a:lnTo>
                    <a:pt x="154" y="171"/>
                  </a:lnTo>
                  <a:lnTo>
                    <a:pt x="162" y="168"/>
                  </a:lnTo>
                  <a:lnTo>
                    <a:pt x="166" y="160"/>
                  </a:lnTo>
                  <a:lnTo>
                    <a:pt x="168" y="152"/>
                  </a:lnTo>
                  <a:lnTo>
                    <a:pt x="168" y="146"/>
                  </a:lnTo>
                  <a:lnTo>
                    <a:pt x="166" y="140"/>
                  </a:lnTo>
                  <a:lnTo>
                    <a:pt x="162" y="134"/>
                  </a:lnTo>
                  <a:lnTo>
                    <a:pt x="158" y="128"/>
                  </a:lnTo>
                  <a:lnTo>
                    <a:pt x="150" y="122"/>
                  </a:lnTo>
                  <a:lnTo>
                    <a:pt x="146" y="118"/>
                  </a:lnTo>
                  <a:lnTo>
                    <a:pt x="141" y="112"/>
                  </a:lnTo>
                  <a:lnTo>
                    <a:pt x="135" y="108"/>
                  </a:lnTo>
                  <a:lnTo>
                    <a:pt x="129" y="102"/>
                  </a:lnTo>
                  <a:lnTo>
                    <a:pt x="127" y="98"/>
                  </a:lnTo>
                  <a:lnTo>
                    <a:pt x="123" y="95"/>
                  </a:lnTo>
                  <a:lnTo>
                    <a:pt x="123" y="91"/>
                  </a:lnTo>
                  <a:lnTo>
                    <a:pt x="125" y="85"/>
                  </a:lnTo>
                  <a:lnTo>
                    <a:pt x="133" y="83"/>
                  </a:lnTo>
                  <a:lnTo>
                    <a:pt x="137" y="77"/>
                  </a:lnTo>
                  <a:lnTo>
                    <a:pt x="143" y="73"/>
                  </a:lnTo>
                  <a:lnTo>
                    <a:pt x="146" y="67"/>
                  </a:lnTo>
                  <a:lnTo>
                    <a:pt x="152" y="61"/>
                  </a:lnTo>
                  <a:lnTo>
                    <a:pt x="158" y="49"/>
                  </a:lnTo>
                  <a:lnTo>
                    <a:pt x="164" y="39"/>
                  </a:lnTo>
                  <a:lnTo>
                    <a:pt x="162" y="33"/>
                  </a:lnTo>
                  <a:lnTo>
                    <a:pt x="162" y="27"/>
                  </a:lnTo>
                  <a:lnTo>
                    <a:pt x="160" y="21"/>
                  </a:lnTo>
                  <a:lnTo>
                    <a:pt x="158" y="18"/>
                  </a:lnTo>
                  <a:lnTo>
                    <a:pt x="154" y="14"/>
                  </a:lnTo>
                  <a:lnTo>
                    <a:pt x="148" y="10"/>
                  </a:lnTo>
                  <a:lnTo>
                    <a:pt x="141" y="6"/>
                  </a:lnTo>
                  <a:lnTo>
                    <a:pt x="135" y="6"/>
                  </a:lnTo>
                  <a:lnTo>
                    <a:pt x="123" y="2"/>
                  </a:lnTo>
                  <a:lnTo>
                    <a:pt x="115" y="2"/>
                  </a:lnTo>
                  <a:lnTo>
                    <a:pt x="103" y="0"/>
                  </a:lnTo>
                  <a:lnTo>
                    <a:pt x="95" y="0"/>
                  </a:lnTo>
                  <a:lnTo>
                    <a:pt x="83" y="0"/>
                  </a:lnTo>
                  <a:lnTo>
                    <a:pt x="73" y="0"/>
                  </a:lnTo>
                  <a:lnTo>
                    <a:pt x="64" y="2"/>
                  </a:lnTo>
                  <a:lnTo>
                    <a:pt x="54" y="4"/>
                  </a:lnTo>
                  <a:lnTo>
                    <a:pt x="46" y="8"/>
                  </a:lnTo>
                  <a:lnTo>
                    <a:pt x="36" y="12"/>
                  </a:lnTo>
                  <a:lnTo>
                    <a:pt x="28" y="18"/>
                  </a:lnTo>
                  <a:lnTo>
                    <a:pt x="22" y="25"/>
                  </a:lnTo>
                  <a:lnTo>
                    <a:pt x="18" y="29"/>
                  </a:lnTo>
                  <a:lnTo>
                    <a:pt x="14" y="35"/>
                  </a:lnTo>
                  <a:lnTo>
                    <a:pt x="10" y="39"/>
                  </a:lnTo>
                  <a:lnTo>
                    <a:pt x="8" y="45"/>
                  </a:lnTo>
                  <a:lnTo>
                    <a:pt x="6" y="51"/>
                  </a:lnTo>
                  <a:lnTo>
                    <a:pt x="6" y="57"/>
                  </a:lnTo>
                  <a:lnTo>
                    <a:pt x="4" y="65"/>
                  </a:lnTo>
                  <a:lnTo>
                    <a:pt x="4" y="73"/>
                  </a:lnTo>
                  <a:lnTo>
                    <a:pt x="2" y="79"/>
                  </a:lnTo>
                  <a:lnTo>
                    <a:pt x="0" y="87"/>
                  </a:lnTo>
                  <a:lnTo>
                    <a:pt x="0" y="93"/>
                  </a:lnTo>
                  <a:lnTo>
                    <a:pt x="0" y="100"/>
                  </a:lnTo>
                  <a:lnTo>
                    <a:pt x="0" y="104"/>
                  </a:lnTo>
                  <a:lnTo>
                    <a:pt x="0" y="110"/>
                  </a:lnTo>
                  <a:lnTo>
                    <a:pt x="0" y="116"/>
                  </a:lnTo>
                  <a:lnTo>
                    <a:pt x="0" y="122"/>
                  </a:lnTo>
                  <a:lnTo>
                    <a:pt x="0" y="130"/>
                  </a:lnTo>
                  <a:lnTo>
                    <a:pt x="2" y="138"/>
                  </a:lnTo>
                  <a:lnTo>
                    <a:pt x="4" y="144"/>
                  </a:lnTo>
                  <a:lnTo>
                    <a:pt x="8" y="150"/>
                  </a:lnTo>
                  <a:lnTo>
                    <a:pt x="12" y="156"/>
                  </a:lnTo>
                  <a:lnTo>
                    <a:pt x="22" y="160"/>
                  </a:lnTo>
                  <a:lnTo>
                    <a:pt x="26" y="158"/>
                  </a:lnTo>
                  <a:lnTo>
                    <a:pt x="30" y="158"/>
                  </a:lnTo>
                  <a:lnTo>
                    <a:pt x="36" y="156"/>
                  </a:lnTo>
                  <a:lnTo>
                    <a:pt x="44" y="156"/>
                  </a:lnTo>
                  <a:lnTo>
                    <a:pt x="52" y="150"/>
                  </a:lnTo>
                  <a:lnTo>
                    <a:pt x="62" y="148"/>
                  </a:lnTo>
                  <a:lnTo>
                    <a:pt x="68" y="144"/>
                  </a:lnTo>
                  <a:lnTo>
                    <a:pt x="73" y="142"/>
                  </a:lnTo>
                  <a:lnTo>
                    <a:pt x="79" y="140"/>
                  </a:lnTo>
                  <a:lnTo>
                    <a:pt x="81" y="140"/>
                  </a:lnTo>
                  <a:close/>
                </a:path>
              </a:pathLst>
            </a:custGeom>
            <a:solidFill>
              <a:srgbClr val="B3B3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02" name="Google Shape;1302;p116"/>
            <p:cNvSpPr/>
            <p:nvPr/>
          </p:nvSpPr>
          <p:spPr>
            <a:xfrm rot="-5400000">
              <a:off x="6781800" y="1828800"/>
              <a:ext cx="361509" cy="359455"/>
            </a:xfrm>
            <a:custGeom>
              <a:rect b="b" l="l" r="r" t="t"/>
              <a:pathLst>
                <a:path extrusionOk="0" h="175" w="176">
                  <a:moveTo>
                    <a:pt x="66" y="138"/>
                  </a:moveTo>
                  <a:lnTo>
                    <a:pt x="58" y="142"/>
                  </a:lnTo>
                  <a:lnTo>
                    <a:pt x="50" y="150"/>
                  </a:lnTo>
                  <a:lnTo>
                    <a:pt x="40" y="154"/>
                  </a:lnTo>
                  <a:lnTo>
                    <a:pt x="30" y="160"/>
                  </a:lnTo>
                  <a:lnTo>
                    <a:pt x="20" y="158"/>
                  </a:lnTo>
                  <a:lnTo>
                    <a:pt x="12" y="154"/>
                  </a:lnTo>
                  <a:lnTo>
                    <a:pt x="8" y="150"/>
                  </a:lnTo>
                  <a:lnTo>
                    <a:pt x="6" y="144"/>
                  </a:lnTo>
                  <a:lnTo>
                    <a:pt x="4" y="136"/>
                  </a:lnTo>
                  <a:lnTo>
                    <a:pt x="4" y="128"/>
                  </a:lnTo>
                  <a:lnTo>
                    <a:pt x="2" y="118"/>
                  </a:lnTo>
                  <a:lnTo>
                    <a:pt x="0" y="106"/>
                  </a:lnTo>
                  <a:lnTo>
                    <a:pt x="0" y="96"/>
                  </a:lnTo>
                  <a:lnTo>
                    <a:pt x="0" y="87"/>
                  </a:lnTo>
                  <a:lnTo>
                    <a:pt x="0" y="79"/>
                  </a:lnTo>
                  <a:lnTo>
                    <a:pt x="0" y="69"/>
                  </a:lnTo>
                  <a:lnTo>
                    <a:pt x="0" y="59"/>
                  </a:lnTo>
                  <a:lnTo>
                    <a:pt x="2" y="53"/>
                  </a:lnTo>
                  <a:lnTo>
                    <a:pt x="4" y="43"/>
                  </a:lnTo>
                  <a:lnTo>
                    <a:pt x="6" y="35"/>
                  </a:lnTo>
                  <a:lnTo>
                    <a:pt x="8" y="29"/>
                  </a:lnTo>
                  <a:lnTo>
                    <a:pt x="14" y="23"/>
                  </a:lnTo>
                  <a:lnTo>
                    <a:pt x="18" y="17"/>
                  </a:lnTo>
                  <a:lnTo>
                    <a:pt x="24" y="14"/>
                  </a:lnTo>
                  <a:lnTo>
                    <a:pt x="30" y="10"/>
                  </a:lnTo>
                  <a:lnTo>
                    <a:pt x="38" y="8"/>
                  </a:lnTo>
                  <a:lnTo>
                    <a:pt x="46" y="4"/>
                  </a:lnTo>
                  <a:lnTo>
                    <a:pt x="54" y="2"/>
                  </a:lnTo>
                  <a:lnTo>
                    <a:pt x="64" y="0"/>
                  </a:lnTo>
                  <a:lnTo>
                    <a:pt x="75" y="0"/>
                  </a:lnTo>
                  <a:lnTo>
                    <a:pt x="85" y="0"/>
                  </a:lnTo>
                  <a:lnTo>
                    <a:pt x="97" y="0"/>
                  </a:lnTo>
                  <a:lnTo>
                    <a:pt x="103" y="0"/>
                  </a:lnTo>
                  <a:lnTo>
                    <a:pt x="109" y="2"/>
                  </a:lnTo>
                  <a:lnTo>
                    <a:pt x="113" y="2"/>
                  </a:lnTo>
                  <a:lnTo>
                    <a:pt x="119" y="4"/>
                  </a:lnTo>
                  <a:lnTo>
                    <a:pt x="129" y="6"/>
                  </a:lnTo>
                  <a:lnTo>
                    <a:pt x="139" y="10"/>
                  </a:lnTo>
                  <a:lnTo>
                    <a:pt x="146" y="12"/>
                  </a:lnTo>
                  <a:lnTo>
                    <a:pt x="154" y="16"/>
                  </a:lnTo>
                  <a:lnTo>
                    <a:pt x="160" y="19"/>
                  </a:lnTo>
                  <a:lnTo>
                    <a:pt x="164" y="23"/>
                  </a:lnTo>
                  <a:lnTo>
                    <a:pt x="166" y="31"/>
                  </a:lnTo>
                  <a:lnTo>
                    <a:pt x="168" y="37"/>
                  </a:lnTo>
                  <a:lnTo>
                    <a:pt x="164" y="41"/>
                  </a:lnTo>
                  <a:lnTo>
                    <a:pt x="162" y="47"/>
                  </a:lnTo>
                  <a:lnTo>
                    <a:pt x="158" y="53"/>
                  </a:lnTo>
                  <a:lnTo>
                    <a:pt x="156" y="57"/>
                  </a:lnTo>
                  <a:lnTo>
                    <a:pt x="146" y="65"/>
                  </a:lnTo>
                  <a:lnTo>
                    <a:pt x="139" y="73"/>
                  </a:lnTo>
                  <a:lnTo>
                    <a:pt x="131" y="77"/>
                  </a:lnTo>
                  <a:lnTo>
                    <a:pt x="127" y="81"/>
                  </a:lnTo>
                  <a:lnTo>
                    <a:pt x="125" y="85"/>
                  </a:lnTo>
                  <a:lnTo>
                    <a:pt x="131" y="89"/>
                  </a:lnTo>
                  <a:lnTo>
                    <a:pt x="137" y="91"/>
                  </a:lnTo>
                  <a:lnTo>
                    <a:pt x="144" y="94"/>
                  </a:lnTo>
                  <a:lnTo>
                    <a:pt x="152" y="96"/>
                  </a:lnTo>
                  <a:lnTo>
                    <a:pt x="162" y="100"/>
                  </a:lnTo>
                  <a:lnTo>
                    <a:pt x="168" y="102"/>
                  </a:lnTo>
                  <a:lnTo>
                    <a:pt x="174" y="106"/>
                  </a:lnTo>
                  <a:lnTo>
                    <a:pt x="176" y="112"/>
                  </a:lnTo>
                  <a:lnTo>
                    <a:pt x="174" y="122"/>
                  </a:lnTo>
                  <a:lnTo>
                    <a:pt x="170" y="130"/>
                  </a:lnTo>
                  <a:lnTo>
                    <a:pt x="162" y="142"/>
                  </a:lnTo>
                  <a:lnTo>
                    <a:pt x="152" y="150"/>
                  </a:lnTo>
                  <a:lnTo>
                    <a:pt x="142" y="162"/>
                  </a:lnTo>
                  <a:lnTo>
                    <a:pt x="131" y="168"/>
                  </a:lnTo>
                  <a:lnTo>
                    <a:pt x="121" y="173"/>
                  </a:lnTo>
                  <a:lnTo>
                    <a:pt x="111" y="175"/>
                  </a:lnTo>
                  <a:lnTo>
                    <a:pt x="105" y="173"/>
                  </a:lnTo>
                  <a:lnTo>
                    <a:pt x="103" y="168"/>
                  </a:lnTo>
                  <a:lnTo>
                    <a:pt x="105" y="164"/>
                  </a:lnTo>
                  <a:lnTo>
                    <a:pt x="111" y="158"/>
                  </a:lnTo>
                  <a:lnTo>
                    <a:pt x="121" y="154"/>
                  </a:lnTo>
                  <a:lnTo>
                    <a:pt x="129" y="148"/>
                  </a:lnTo>
                  <a:lnTo>
                    <a:pt x="137" y="142"/>
                  </a:lnTo>
                  <a:lnTo>
                    <a:pt x="141" y="138"/>
                  </a:lnTo>
                  <a:lnTo>
                    <a:pt x="139" y="132"/>
                  </a:lnTo>
                  <a:lnTo>
                    <a:pt x="133" y="124"/>
                  </a:lnTo>
                  <a:lnTo>
                    <a:pt x="125" y="118"/>
                  </a:lnTo>
                  <a:lnTo>
                    <a:pt x="117" y="112"/>
                  </a:lnTo>
                  <a:lnTo>
                    <a:pt x="111" y="106"/>
                  </a:lnTo>
                  <a:lnTo>
                    <a:pt x="105" y="100"/>
                  </a:lnTo>
                  <a:lnTo>
                    <a:pt x="101" y="94"/>
                  </a:lnTo>
                  <a:lnTo>
                    <a:pt x="99" y="89"/>
                  </a:lnTo>
                  <a:lnTo>
                    <a:pt x="99" y="83"/>
                  </a:lnTo>
                  <a:lnTo>
                    <a:pt x="101" y="77"/>
                  </a:lnTo>
                  <a:lnTo>
                    <a:pt x="107" y="71"/>
                  </a:lnTo>
                  <a:lnTo>
                    <a:pt x="113" y="65"/>
                  </a:lnTo>
                  <a:lnTo>
                    <a:pt x="121" y="61"/>
                  </a:lnTo>
                  <a:lnTo>
                    <a:pt x="127" y="57"/>
                  </a:lnTo>
                  <a:lnTo>
                    <a:pt x="131" y="51"/>
                  </a:lnTo>
                  <a:lnTo>
                    <a:pt x="131" y="45"/>
                  </a:lnTo>
                  <a:lnTo>
                    <a:pt x="129" y="41"/>
                  </a:lnTo>
                  <a:lnTo>
                    <a:pt x="123" y="37"/>
                  </a:lnTo>
                  <a:lnTo>
                    <a:pt x="119" y="35"/>
                  </a:lnTo>
                  <a:lnTo>
                    <a:pt x="113" y="33"/>
                  </a:lnTo>
                  <a:lnTo>
                    <a:pt x="107" y="31"/>
                  </a:lnTo>
                  <a:lnTo>
                    <a:pt x="99" y="29"/>
                  </a:lnTo>
                  <a:lnTo>
                    <a:pt x="93" y="29"/>
                  </a:lnTo>
                  <a:lnTo>
                    <a:pt x="87" y="29"/>
                  </a:lnTo>
                  <a:lnTo>
                    <a:pt x="81" y="29"/>
                  </a:lnTo>
                  <a:lnTo>
                    <a:pt x="73" y="29"/>
                  </a:lnTo>
                  <a:lnTo>
                    <a:pt x="67" y="31"/>
                  </a:lnTo>
                  <a:lnTo>
                    <a:pt x="62" y="31"/>
                  </a:lnTo>
                  <a:lnTo>
                    <a:pt x="56" y="35"/>
                  </a:lnTo>
                  <a:lnTo>
                    <a:pt x="46" y="39"/>
                  </a:lnTo>
                  <a:lnTo>
                    <a:pt x="40" y="47"/>
                  </a:lnTo>
                  <a:lnTo>
                    <a:pt x="32" y="55"/>
                  </a:lnTo>
                  <a:lnTo>
                    <a:pt x="26" y="65"/>
                  </a:lnTo>
                  <a:lnTo>
                    <a:pt x="24" y="71"/>
                  </a:lnTo>
                  <a:lnTo>
                    <a:pt x="22" y="77"/>
                  </a:lnTo>
                  <a:lnTo>
                    <a:pt x="20" y="83"/>
                  </a:lnTo>
                  <a:lnTo>
                    <a:pt x="20" y="89"/>
                  </a:lnTo>
                  <a:lnTo>
                    <a:pt x="18" y="98"/>
                  </a:lnTo>
                  <a:lnTo>
                    <a:pt x="18" y="108"/>
                  </a:lnTo>
                  <a:lnTo>
                    <a:pt x="20" y="116"/>
                  </a:lnTo>
                  <a:lnTo>
                    <a:pt x="26" y="122"/>
                  </a:lnTo>
                  <a:lnTo>
                    <a:pt x="32" y="122"/>
                  </a:lnTo>
                  <a:lnTo>
                    <a:pt x="38" y="122"/>
                  </a:lnTo>
                  <a:lnTo>
                    <a:pt x="42" y="118"/>
                  </a:lnTo>
                  <a:lnTo>
                    <a:pt x="48" y="116"/>
                  </a:lnTo>
                  <a:lnTo>
                    <a:pt x="58" y="108"/>
                  </a:lnTo>
                  <a:lnTo>
                    <a:pt x="67" y="110"/>
                  </a:lnTo>
                  <a:lnTo>
                    <a:pt x="75" y="116"/>
                  </a:lnTo>
                  <a:lnTo>
                    <a:pt x="79" y="120"/>
                  </a:lnTo>
                  <a:lnTo>
                    <a:pt x="77" y="122"/>
                  </a:lnTo>
                  <a:lnTo>
                    <a:pt x="75" y="124"/>
                  </a:lnTo>
                  <a:lnTo>
                    <a:pt x="71" y="130"/>
                  </a:lnTo>
                  <a:lnTo>
                    <a:pt x="66" y="138"/>
                  </a:lnTo>
                  <a:close/>
                </a:path>
              </a:pathLst>
            </a:custGeom>
            <a:solidFill>
              <a:srgbClr val="4D4D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03" name="Google Shape;1303;p116"/>
            <p:cNvSpPr/>
            <p:nvPr/>
          </p:nvSpPr>
          <p:spPr>
            <a:xfrm rot="-5400000">
              <a:off x="5172357" y="2282918"/>
              <a:ext cx="345077" cy="375888"/>
            </a:xfrm>
            <a:custGeom>
              <a:rect b="b" l="l" r="r" t="t"/>
              <a:pathLst>
                <a:path extrusionOk="0" h="183" w="168">
                  <a:moveTo>
                    <a:pt x="81" y="140"/>
                  </a:moveTo>
                  <a:lnTo>
                    <a:pt x="81" y="144"/>
                  </a:lnTo>
                  <a:lnTo>
                    <a:pt x="85" y="150"/>
                  </a:lnTo>
                  <a:lnTo>
                    <a:pt x="89" y="156"/>
                  </a:lnTo>
                  <a:lnTo>
                    <a:pt x="93" y="164"/>
                  </a:lnTo>
                  <a:lnTo>
                    <a:pt x="101" y="171"/>
                  </a:lnTo>
                  <a:lnTo>
                    <a:pt x="113" y="181"/>
                  </a:lnTo>
                  <a:lnTo>
                    <a:pt x="117" y="181"/>
                  </a:lnTo>
                  <a:lnTo>
                    <a:pt x="123" y="183"/>
                  </a:lnTo>
                  <a:lnTo>
                    <a:pt x="129" y="183"/>
                  </a:lnTo>
                  <a:lnTo>
                    <a:pt x="135" y="183"/>
                  </a:lnTo>
                  <a:lnTo>
                    <a:pt x="141" y="181"/>
                  </a:lnTo>
                  <a:lnTo>
                    <a:pt x="148" y="177"/>
                  </a:lnTo>
                  <a:lnTo>
                    <a:pt x="154" y="171"/>
                  </a:lnTo>
                  <a:lnTo>
                    <a:pt x="162" y="168"/>
                  </a:lnTo>
                  <a:lnTo>
                    <a:pt x="166" y="160"/>
                  </a:lnTo>
                  <a:lnTo>
                    <a:pt x="168" y="152"/>
                  </a:lnTo>
                  <a:lnTo>
                    <a:pt x="168" y="146"/>
                  </a:lnTo>
                  <a:lnTo>
                    <a:pt x="166" y="140"/>
                  </a:lnTo>
                  <a:lnTo>
                    <a:pt x="162" y="134"/>
                  </a:lnTo>
                  <a:lnTo>
                    <a:pt x="158" y="128"/>
                  </a:lnTo>
                  <a:lnTo>
                    <a:pt x="150" y="122"/>
                  </a:lnTo>
                  <a:lnTo>
                    <a:pt x="146" y="118"/>
                  </a:lnTo>
                  <a:lnTo>
                    <a:pt x="141" y="112"/>
                  </a:lnTo>
                  <a:lnTo>
                    <a:pt x="135" y="108"/>
                  </a:lnTo>
                  <a:lnTo>
                    <a:pt x="129" y="102"/>
                  </a:lnTo>
                  <a:lnTo>
                    <a:pt x="127" y="98"/>
                  </a:lnTo>
                  <a:lnTo>
                    <a:pt x="123" y="95"/>
                  </a:lnTo>
                  <a:lnTo>
                    <a:pt x="123" y="91"/>
                  </a:lnTo>
                  <a:lnTo>
                    <a:pt x="125" y="85"/>
                  </a:lnTo>
                  <a:lnTo>
                    <a:pt x="133" y="83"/>
                  </a:lnTo>
                  <a:lnTo>
                    <a:pt x="137" y="77"/>
                  </a:lnTo>
                  <a:lnTo>
                    <a:pt x="143" y="73"/>
                  </a:lnTo>
                  <a:lnTo>
                    <a:pt x="146" y="67"/>
                  </a:lnTo>
                  <a:lnTo>
                    <a:pt x="152" y="61"/>
                  </a:lnTo>
                  <a:lnTo>
                    <a:pt x="158" y="49"/>
                  </a:lnTo>
                  <a:lnTo>
                    <a:pt x="164" y="39"/>
                  </a:lnTo>
                  <a:lnTo>
                    <a:pt x="162" y="33"/>
                  </a:lnTo>
                  <a:lnTo>
                    <a:pt x="162" y="27"/>
                  </a:lnTo>
                  <a:lnTo>
                    <a:pt x="160" y="21"/>
                  </a:lnTo>
                  <a:lnTo>
                    <a:pt x="158" y="18"/>
                  </a:lnTo>
                  <a:lnTo>
                    <a:pt x="154" y="14"/>
                  </a:lnTo>
                  <a:lnTo>
                    <a:pt x="148" y="10"/>
                  </a:lnTo>
                  <a:lnTo>
                    <a:pt x="141" y="6"/>
                  </a:lnTo>
                  <a:lnTo>
                    <a:pt x="135" y="6"/>
                  </a:lnTo>
                  <a:lnTo>
                    <a:pt x="123" y="2"/>
                  </a:lnTo>
                  <a:lnTo>
                    <a:pt x="115" y="2"/>
                  </a:lnTo>
                  <a:lnTo>
                    <a:pt x="103" y="0"/>
                  </a:lnTo>
                  <a:lnTo>
                    <a:pt x="95" y="0"/>
                  </a:lnTo>
                  <a:lnTo>
                    <a:pt x="83" y="0"/>
                  </a:lnTo>
                  <a:lnTo>
                    <a:pt x="73" y="0"/>
                  </a:lnTo>
                  <a:lnTo>
                    <a:pt x="64" y="2"/>
                  </a:lnTo>
                  <a:lnTo>
                    <a:pt x="54" y="4"/>
                  </a:lnTo>
                  <a:lnTo>
                    <a:pt x="46" y="8"/>
                  </a:lnTo>
                  <a:lnTo>
                    <a:pt x="36" y="12"/>
                  </a:lnTo>
                  <a:lnTo>
                    <a:pt x="28" y="18"/>
                  </a:lnTo>
                  <a:lnTo>
                    <a:pt x="22" y="25"/>
                  </a:lnTo>
                  <a:lnTo>
                    <a:pt x="18" y="29"/>
                  </a:lnTo>
                  <a:lnTo>
                    <a:pt x="14" y="35"/>
                  </a:lnTo>
                  <a:lnTo>
                    <a:pt x="10" y="39"/>
                  </a:lnTo>
                  <a:lnTo>
                    <a:pt x="8" y="45"/>
                  </a:lnTo>
                  <a:lnTo>
                    <a:pt x="6" y="51"/>
                  </a:lnTo>
                  <a:lnTo>
                    <a:pt x="6" y="57"/>
                  </a:lnTo>
                  <a:lnTo>
                    <a:pt x="4" y="65"/>
                  </a:lnTo>
                  <a:lnTo>
                    <a:pt x="4" y="73"/>
                  </a:lnTo>
                  <a:lnTo>
                    <a:pt x="2" y="79"/>
                  </a:lnTo>
                  <a:lnTo>
                    <a:pt x="0" y="87"/>
                  </a:lnTo>
                  <a:lnTo>
                    <a:pt x="0" y="93"/>
                  </a:lnTo>
                  <a:lnTo>
                    <a:pt x="0" y="100"/>
                  </a:lnTo>
                  <a:lnTo>
                    <a:pt x="0" y="104"/>
                  </a:lnTo>
                  <a:lnTo>
                    <a:pt x="0" y="110"/>
                  </a:lnTo>
                  <a:lnTo>
                    <a:pt x="0" y="116"/>
                  </a:lnTo>
                  <a:lnTo>
                    <a:pt x="0" y="122"/>
                  </a:lnTo>
                  <a:lnTo>
                    <a:pt x="0" y="130"/>
                  </a:lnTo>
                  <a:lnTo>
                    <a:pt x="2" y="138"/>
                  </a:lnTo>
                  <a:lnTo>
                    <a:pt x="4" y="144"/>
                  </a:lnTo>
                  <a:lnTo>
                    <a:pt x="8" y="150"/>
                  </a:lnTo>
                  <a:lnTo>
                    <a:pt x="12" y="156"/>
                  </a:lnTo>
                  <a:lnTo>
                    <a:pt x="22" y="160"/>
                  </a:lnTo>
                  <a:lnTo>
                    <a:pt x="26" y="158"/>
                  </a:lnTo>
                  <a:lnTo>
                    <a:pt x="30" y="158"/>
                  </a:lnTo>
                  <a:lnTo>
                    <a:pt x="36" y="156"/>
                  </a:lnTo>
                  <a:lnTo>
                    <a:pt x="44" y="156"/>
                  </a:lnTo>
                  <a:lnTo>
                    <a:pt x="52" y="150"/>
                  </a:lnTo>
                  <a:lnTo>
                    <a:pt x="62" y="148"/>
                  </a:lnTo>
                  <a:lnTo>
                    <a:pt x="68" y="144"/>
                  </a:lnTo>
                  <a:lnTo>
                    <a:pt x="73" y="142"/>
                  </a:lnTo>
                  <a:lnTo>
                    <a:pt x="79" y="140"/>
                  </a:lnTo>
                  <a:lnTo>
                    <a:pt x="81" y="140"/>
                  </a:lnTo>
                  <a:close/>
                </a:path>
              </a:pathLst>
            </a:custGeom>
            <a:solidFill>
              <a:srgbClr val="B3B3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04" name="Google Shape;1304;p116"/>
            <p:cNvSpPr/>
            <p:nvPr/>
          </p:nvSpPr>
          <p:spPr>
            <a:xfrm rot="-5400000">
              <a:off x="5180573" y="2287027"/>
              <a:ext cx="361509" cy="359455"/>
            </a:xfrm>
            <a:custGeom>
              <a:rect b="b" l="l" r="r" t="t"/>
              <a:pathLst>
                <a:path extrusionOk="0" h="175" w="176">
                  <a:moveTo>
                    <a:pt x="66" y="138"/>
                  </a:moveTo>
                  <a:lnTo>
                    <a:pt x="58" y="142"/>
                  </a:lnTo>
                  <a:lnTo>
                    <a:pt x="50" y="150"/>
                  </a:lnTo>
                  <a:lnTo>
                    <a:pt x="40" y="154"/>
                  </a:lnTo>
                  <a:lnTo>
                    <a:pt x="30" y="160"/>
                  </a:lnTo>
                  <a:lnTo>
                    <a:pt x="20" y="158"/>
                  </a:lnTo>
                  <a:lnTo>
                    <a:pt x="12" y="154"/>
                  </a:lnTo>
                  <a:lnTo>
                    <a:pt x="8" y="150"/>
                  </a:lnTo>
                  <a:lnTo>
                    <a:pt x="6" y="144"/>
                  </a:lnTo>
                  <a:lnTo>
                    <a:pt x="4" y="136"/>
                  </a:lnTo>
                  <a:lnTo>
                    <a:pt x="4" y="128"/>
                  </a:lnTo>
                  <a:lnTo>
                    <a:pt x="2" y="118"/>
                  </a:lnTo>
                  <a:lnTo>
                    <a:pt x="0" y="106"/>
                  </a:lnTo>
                  <a:lnTo>
                    <a:pt x="0" y="96"/>
                  </a:lnTo>
                  <a:lnTo>
                    <a:pt x="0" y="87"/>
                  </a:lnTo>
                  <a:lnTo>
                    <a:pt x="0" y="79"/>
                  </a:lnTo>
                  <a:lnTo>
                    <a:pt x="0" y="69"/>
                  </a:lnTo>
                  <a:lnTo>
                    <a:pt x="0" y="59"/>
                  </a:lnTo>
                  <a:lnTo>
                    <a:pt x="2" y="53"/>
                  </a:lnTo>
                  <a:lnTo>
                    <a:pt x="4" y="43"/>
                  </a:lnTo>
                  <a:lnTo>
                    <a:pt x="6" y="35"/>
                  </a:lnTo>
                  <a:lnTo>
                    <a:pt x="8" y="29"/>
                  </a:lnTo>
                  <a:lnTo>
                    <a:pt x="14" y="23"/>
                  </a:lnTo>
                  <a:lnTo>
                    <a:pt x="18" y="17"/>
                  </a:lnTo>
                  <a:lnTo>
                    <a:pt x="24" y="14"/>
                  </a:lnTo>
                  <a:lnTo>
                    <a:pt x="30" y="10"/>
                  </a:lnTo>
                  <a:lnTo>
                    <a:pt x="38" y="8"/>
                  </a:lnTo>
                  <a:lnTo>
                    <a:pt x="46" y="4"/>
                  </a:lnTo>
                  <a:lnTo>
                    <a:pt x="54" y="2"/>
                  </a:lnTo>
                  <a:lnTo>
                    <a:pt x="64" y="0"/>
                  </a:lnTo>
                  <a:lnTo>
                    <a:pt x="75" y="0"/>
                  </a:lnTo>
                  <a:lnTo>
                    <a:pt x="85" y="0"/>
                  </a:lnTo>
                  <a:lnTo>
                    <a:pt x="97" y="0"/>
                  </a:lnTo>
                  <a:lnTo>
                    <a:pt x="103" y="0"/>
                  </a:lnTo>
                  <a:lnTo>
                    <a:pt x="109" y="2"/>
                  </a:lnTo>
                  <a:lnTo>
                    <a:pt x="113" y="2"/>
                  </a:lnTo>
                  <a:lnTo>
                    <a:pt x="119" y="4"/>
                  </a:lnTo>
                  <a:lnTo>
                    <a:pt x="129" y="6"/>
                  </a:lnTo>
                  <a:lnTo>
                    <a:pt x="139" y="10"/>
                  </a:lnTo>
                  <a:lnTo>
                    <a:pt x="146" y="12"/>
                  </a:lnTo>
                  <a:lnTo>
                    <a:pt x="154" y="16"/>
                  </a:lnTo>
                  <a:lnTo>
                    <a:pt x="160" y="19"/>
                  </a:lnTo>
                  <a:lnTo>
                    <a:pt x="164" y="23"/>
                  </a:lnTo>
                  <a:lnTo>
                    <a:pt x="166" y="31"/>
                  </a:lnTo>
                  <a:lnTo>
                    <a:pt x="168" y="37"/>
                  </a:lnTo>
                  <a:lnTo>
                    <a:pt x="164" y="41"/>
                  </a:lnTo>
                  <a:lnTo>
                    <a:pt x="162" y="47"/>
                  </a:lnTo>
                  <a:lnTo>
                    <a:pt x="158" y="53"/>
                  </a:lnTo>
                  <a:lnTo>
                    <a:pt x="156" y="57"/>
                  </a:lnTo>
                  <a:lnTo>
                    <a:pt x="146" y="65"/>
                  </a:lnTo>
                  <a:lnTo>
                    <a:pt x="139" y="73"/>
                  </a:lnTo>
                  <a:lnTo>
                    <a:pt x="131" y="77"/>
                  </a:lnTo>
                  <a:lnTo>
                    <a:pt x="127" y="81"/>
                  </a:lnTo>
                  <a:lnTo>
                    <a:pt x="125" y="85"/>
                  </a:lnTo>
                  <a:lnTo>
                    <a:pt x="131" y="89"/>
                  </a:lnTo>
                  <a:lnTo>
                    <a:pt x="137" y="91"/>
                  </a:lnTo>
                  <a:lnTo>
                    <a:pt x="144" y="94"/>
                  </a:lnTo>
                  <a:lnTo>
                    <a:pt x="152" y="96"/>
                  </a:lnTo>
                  <a:lnTo>
                    <a:pt x="162" y="100"/>
                  </a:lnTo>
                  <a:lnTo>
                    <a:pt x="168" y="102"/>
                  </a:lnTo>
                  <a:lnTo>
                    <a:pt x="174" y="106"/>
                  </a:lnTo>
                  <a:lnTo>
                    <a:pt x="176" y="112"/>
                  </a:lnTo>
                  <a:lnTo>
                    <a:pt x="174" y="122"/>
                  </a:lnTo>
                  <a:lnTo>
                    <a:pt x="170" y="130"/>
                  </a:lnTo>
                  <a:lnTo>
                    <a:pt x="162" y="142"/>
                  </a:lnTo>
                  <a:lnTo>
                    <a:pt x="152" y="150"/>
                  </a:lnTo>
                  <a:lnTo>
                    <a:pt x="142" y="162"/>
                  </a:lnTo>
                  <a:lnTo>
                    <a:pt x="131" y="168"/>
                  </a:lnTo>
                  <a:lnTo>
                    <a:pt x="121" y="173"/>
                  </a:lnTo>
                  <a:lnTo>
                    <a:pt x="111" y="175"/>
                  </a:lnTo>
                  <a:lnTo>
                    <a:pt x="105" y="173"/>
                  </a:lnTo>
                  <a:lnTo>
                    <a:pt x="103" y="168"/>
                  </a:lnTo>
                  <a:lnTo>
                    <a:pt x="105" y="164"/>
                  </a:lnTo>
                  <a:lnTo>
                    <a:pt x="111" y="158"/>
                  </a:lnTo>
                  <a:lnTo>
                    <a:pt x="121" y="154"/>
                  </a:lnTo>
                  <a:lnTo>
                    <a:pt x="129" y="148"/>
                  </a:lnTo>
                  <a:lnTo>
                    <a:pt x="137" y="142"/>
                  </a:lnTo>
                  <a:lnTo>
                    <a:pt x="141" y="138"/>
                  </a:lnTo>
                  <a:lnTo>
                    <a:pt x="139" y="132"/>
                  </a:lnTo>
                  <a:lnTo>
                    <a:pt x="133" y="124"/>
                  </a:lnTo>
                  <a:lnTo>
                    <a:pt x="125" y="118"/>
                  </a:lnTo>
                  <a:lnTo>
                    <a:pt x="117" y="112"/>
                  </a:lnTo>
                  <a:lnTo>
                    <a:pt x="111" y="106"/>
                  </a:lnTo>
                  <a:lnTo>
                    <a:pt x="105" y="100"/>
                  </a:lnTo>
                  <a:lnTo>
                    <a:pt x="101" y="94"/>
                  </a:lnTo>
                  <a:lnTo>
                    <a:pt x="99" y="89"/>
                  </a:lnTo>
                  <a:lnTo>
                    <a:pt x="99" y="83"/>
                  </a:lnTo>
                  <a:lnTo>
                    <a:pt x="101" y="77"/>
                  </a:lnTo>
                  <a:lnTo>
                    <a:pt x="107" y="71"/>
                  </a:lnTo>
                  <a:lnTo>
                    <a:pt x="113" y="65"/>
                  </a:lnTo>
                  <a:lnTo>
                    <a:pt x="121" y="61"/>
                  </a:lnTo>
                  <a:lnTo>
                    <a:pt x="127" y="57"/>
                  </a:lnTo>
                  <a:lnTo>
                    <a:pt x="131" y="51"/>
                  </a:lnTo>
                  <a:lnTo>
                    <a:pt x="131" y="45"/>
                  </a:lnTo>
                  <a:lnTo>
                    <a:pt x="129" y="41"/>
                  </a:lnTo>
                  <a:lnTo>
                    <a:pt x="123" y="37"/>
                  </a:lnTo>
                  <a:lnTo>
                    <a:pt x="119" y="35"/>
                  </a:lnTo>
                  <a:lnTo>
                    <a:pt x="113" y="33"/>
                  </a:lnTo>
                  <a:lnTo>
                    <a:pt x="107" y="31"/>
                  </a:lnTo>
                  <a:lnTo>
                    <a:pt x="99" y="29"/>
                  </a:lnTo>
                  <a:lnTo>
                    <a:pt x="93" y="29"/>
                  </a:lnTo>
                  <a:lnTo>
                    <a:pt x="87" y="29"/>
                  </a:lnTo>
                  <a:lnTo>
                    <a:pt x="81" y="29"/>
                  </a:lnTo>
                  <a:lnTo>
                    <a:pt x="73" y="29"/>
                  </a:lnTo>
                  <a:lnTo>
                    <a:pt x="67" y="31"/>
                  </a:lnTo>
                  <a:lnTo>
                    <a:pt x="62" y="31"/>
                  </a:lnTo>
                  <a:lnTo>
                    <a:pt x="56" y="35"/>
                  </a:lnTo>
                  <a:lnTo>
                    <a:pt x="46" y="39"/>
                  </a:lnTo>
                  <a:lnTo>
                    <a:pt x="40" y="47"/>
                  </a:lnTo>
                  <a:lnTo>
                    <a:pt x="32" y="55"/>
                  </a:lnTo>
                  <a:lnTo>
                    <a:pt x="26" y="65"/>
                  </a:lnTo>
                  <a:lnTo>
                    <a:pt x="24" y="71"/>
                  </a:lnTo>
                  <a:lnTo>
                    <a:pt x="22" y="77"/>
                  </a:lnTo>
                  <a:lnTo>
                    <a:pt x="20" y="83"/>
                  </a:lnTo>
                  <a:lnTo>
                    <a:pt x="20" y="89"/>
                  </a:lnTo>
                  <a:lnTo>
                    <a:pt x="18" y="98"/>
                  </a:lnTo>
                  <a:lnTo>
                    <a:pt x="18" y="108"/>
                  </a:lnTo>
                  <a:lnTo>
                    <a:pt x="20" y="116"/>
                  </a:lnTo>
                  <a:lnTo>
                    <a:pt x="26" y="122"/>
                  </a:lnTo>
                  <a:lnTo>
                    <a:pt x="32" y="122"/>
                  </a:lnTo>
                  <a:lnTo>
                    <a:pt x="38" y="122"/>
                  </a:lnTo>
                  <a:lnTo>
                    <a:pt x="42" y="118"/>
                  </a:lnTo>
                  <a:lnTo>
                    <a:pt x="48" y="116"/>
                  </a:lnTo>
                  <a:lnTo>
                    <a:pt x="58" y="108"/>
                  </a:lnTo>
                  <a:lnTo>
                    <a:pt x="67" y="110"/>
                  </a:lnTo>
                  <a:lnTo>
                    <a:pt x="75" y="116"/>
                  </a:lnTo>
                  <a:lnTo>
                    <a:pt x="79" y="120"/>
                  </a:lnTo>
                  <a:lnTo>
                    <a:pt x="77" y="122"/>
                  </a:lnTo>
                  <a:lnTo>
                    <a:pt x="75" y="124"/>
                  </a:lnTo>
                  <a:lnTo>
                    <a:pt x="71" y="130"/>
                  </a:lnTo>
                  <a:lnTo>
                    <a:pt x="66" y="138"/>
                  </a:lnTo>
                  <a:close/>
                </a:path>
              </a:pathLst>
            </a:custGeom>
            <a:solidFill>
              <a:srgbClr val="4D4D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305" name="Google Shape;1305;p116"/>
          <p:cNvGrpSpPr/>
          <p:nvPr/>
        </p:nvGrpSpPr>
        <p:grpSpPr>
          <a:xfrm>
            <a:off x="2722562" y="3006725"/>
            <a:ext cx="2078037" cy="1565275"/>
            <a:chOff x="2736365" y="445433"/>
            <a:chExt cx="2078679" cy="1565171"/>
          </a:xfrm>
        </p:grpSpPr>
        <p:grpSp>
          <p:nvGrpSpPr>
            <p:cNvPr id="1306" name="Google Shape;1306;p116"/>
            <p:cNvGrpSpPr/>
            <p:nvPr/>
          </p:nvGrpSpPr>
          <p:grpSpPr>
            <a:xfrm>
              <a:off x="3822947" y="1447800"/>
              <a:ext cx="225943" cy="562804"/>
              <a:chOff x="3822947" y="4142241"/>
              <a:chExt cx="225943" cy="562804"/>
            </a:xfrm>
          </p:grpSpPr>
          <p:sp>
            <p:nvSpPr>
              <p:cNvPr id="1307" name="Google Shape;1307;p116"/>
              <p:cNvSpPr/>
              <p:nvPr/>
            </p:nvSpPr>
            <p:spPr>
              <a:xfrm>
                <a:off x="3827055" y="4156619"/>
                <a:ext cx="217727" cy="548426"/>
              </a:xfrm>
              <a:custGeom>
                <a:rect b="b" l="l" r="r" t="t"/>
                <a:pathLst>
                  <a:path extrusionOk="0" h="267" w="106">
                    <a:moveTo>
                      <a:pt x="23" y="162"/>
                    </a:moveTo>
                    <a:lnTo>
                      <a:pt x="23" y="152"/>
                    </a:lnTo>
                    <a:lnTo>
                      <a:pt x="23" y="143"/>
                    </a:lnTo>
                    <a:lnTo>
                      <a:pt x="23" y="137"/>
                    </a:lnTo>
                    <a:lnTo>
                      <a:pt x="23" y="129"/>
                    </a:lnTo>
                    <a:lnTo>
                      <a:pt x="23" y="123"/>
                    </a:lnTo>
                    <a:lnTo>
                      <a:pt x="25" y="119"/>
                    </a:lnTo>
                    <a:lnTo>
                      <a:pt x="23" y="113"/>
                    </a:lnTo>
                    <a:lnTo>
                      <a:pt x="23" y="105"/>
                    </a:lnTo>
                    <a:lnTo>
                      <a:pt x="23" y="99"/>
                    </a:lnTo>
                    <a:lnTo>
                      <a:pt x="23" y="93"/>
                    </a:lnTo>
                    <a:lnTo>
                      <a:pt x="23" y="87"/>
                    </a:lnTo>
                    <a:lnTo>
                      <a:pt x="23" y="81"/>
                    </a:lnTo>
                    <a:lnTo>
                      <a:pt x="23" y="75"/>
                    </a:lnTo>
                    <a:lnTo>
                      <a:pt x="23" y="70"/>
                    </a:lnTo>
                    <a:lnTo>
                      <a:pt x="23" y="62"/>
                    </a:lnTo>
                    <a:lnTo>
                      <a:pt x="23" y="56"/>
                    </a:lnTo>
                    <a:lnTo>
                      <a:pt x="23" y="50"/>
                    </a:lnTo>
                    <a:lnTo>
                      <a:pt x="23" y="44"/>
                    </a:lnTo>
                    <a:lnTo>
                      <a:pt x="23" y="38"/>
                    </a:lnTo>
                    <a:lnTo>
                      <a:pt x="23" y="34"/>
                    </a:lnTo>
                    <a:lnTo>
                      <a:pt x="23" y="28"/>
                    </a:lnTo>
                    <a:lnTo>
                      <a:pt x="25" y="24"/>
                    </a:lnTo>
                    <a:lnTo>
                      <a:pt x="27" y="14"/>
                    </a:lnTo>
                    <a:lnTo>
                      <a:pt x="31" y="10"/>
                    </a:lnTo>
                    <a:lnTo>
                      <a:pt x="33" y="4"/>
                    </a:lnTo>
                    <a:lnTo>
                      <a:pt x="39" y="2"/>
                    </a:lnTo>
                    <a:lnTo>
                      <a:pt x="43" y="0"/>
                    </a:lnTo>
                    <a:lnTo>
                      <a:pt x="51" y="2"/>
                    </a:lnTo>
                    <a:lnTo>
                      <a:pt x="57" y="6"/>
                    </a:lnTo>
                    <a:lnTo>
                      <a:pt x="63" y="12"/>
                    </a:lnTo>
                    <a:lnTo>
                      <a:pt x="69" y="18"/>
                    </a:lnTo>
                    <a:lnTo>
                      <a:pt x="76" y="28"/>
                    </a:lnTo>
                    <a:lnTo>
                      <a:pt x="80" y="34"/>
                    </a:lnTo>
                    <a:lnTo>
                      <a:pt x="82" y="40"/>
                    </a:lnTo>
                    <a:lnTo>
                      <a:pt x="86" y="46"/>
                    </a:lnTo>
                    <a:lnTo>
                      <a:pt x="90" y="52"/>
                    </a:lnTo>
                    <a:lnTo>
                      <a:pt x="92" y="58"/>
                    </a:lnTo>
                    <a:lnTo>
                      <a:pt x="94" y="64"/>
                    </a:lnTo>
                    <a:lnTo>
                      <a:pt x="96" y="71"/>
                    </a:lnTo>
                    <a:lnTo>
                      <a:pt x="100" y="77"/>
                    </a:lnTo>
                    <a:lnTo>
                      <a:pt x="100" y="83"/>
                    </a:lnTo>
                    <a:lnTo>
                      <a:pt x="102" y="91"/>
                    </a:lnTo>
                    <a:lnTo>
                      <a:pt x="104" y="99"/>
                    </a:lnTo>
                    <a:lnTo>
                      <a:pt x="106" y="107"/>
                    </a:lnTo>
                    <a:lnTo>
                      <a:pt x="106" y="113"/>
                    </a:lnTo>
                    <a:lnTo>
                      <a:pt x="106" y="121"/>
                    </a:lnTo>
                    <a:lnTo>
                      <a:pt x="106" y="127"/>
                    </a:lnTo>
                    <a:lnTo>
                      <a:pt x="106" y="137"/>
                    </a:lnTo>
                    <a:lnTo>
                      <a:pt x="106" y="143"/>
                    </a:lnTo>
                    <a:lnTo>
                      <a:pt x="104" y="150"/>
                    </a:lnTo>
                    <a:lnTo>
                      <a:pt x="102" y="158"/>
                    </a:lnTo>
                    <a:lnTo>
                      <a:pt x="102" y="166"/>
                    </a:lnTo>
                    <a:lnTo>
                      <a:pt x="98" y="172"/>
                    </a:lnTo>
                    <a:lnTo>
                      <a:pt x="96" y="178"/>
                    </a:lnTo>
                    <a:lnTo>
                      <a:pt x="92" y="184"/>
                    </a:lnTo>
                    <a:lnTo>
                      <a:pt x="90" y="192"/>
                    </a:lnTo>
                    <a:lnTo>
                      <a:pt x="88" y="198"/>
                    </a:lnTo>
                    <a:lnTo>
                      <a:pt x="86" y="204"/>
                    </a:lnTo>
                    <a:lnTo>
                      <a:pt x="82" y="210"/>
                    </a:lnTo>
                    <a:lnTo>
                      <a:pt x="80" y="216"/>
                    </a:lnTo>
                    <a:lnTo>
                      <a:pt x="75" y="225"/>
                    </a:lnTo>
                    <a:lnTo>
                      <a:pt x="69" y="235"/>
                    </a:lnTo>
                    <a:lnTo>
                      <a:pt x="65" y="245"/>
                    </a:lnTo>
                    <a:lnTo>
                      <a:pt x="59" y="253"/>
                    </a:lnTo>
                    <a:lnTo>
                      <a:pt x="53" y="257"/>
                    </a:lnTo>
                    <a:lnTo>
                      <a:pt x="49" y="263"/>
                    </a:lnTo>
                    <a:lnTo>
                      <a:pt x="41" y="265"/>
                    </a:lnTo>
                    <a:lnTo>
                      <a:pt x="37" y="267"/>
                    </a:lnTo>
                    <a:lnTo>
                      <a:pt x="31" y="267"/>
                    </a:lnTo>
                    <a:lnTo>
                      <a:pt x="25" y="263"/>
                    </a:lnTo>
                    <a:lnTo>
                      <a:pt x="19" y="259"/>
                    </a:lnTo>
                    <a:lnTo>
                      <a:pt x="15" y="253"/>
                    </a:lnTo>
                    <a:lnTo>
                      <a:pt x="9" y="245"/>
                    </a:lnTo>
                    <a:lnTo>
                      <a:pt x="3" y="237"/>
                    </a:lnTo>
                    <a:lnTo>
                      <a:pt x="1" y="231"/>
                    </a:lnTo>
                    <a:lnTo>
                      <a:pt x="1" y="225"/>
                    </a:lnTo>
                    <a:lnTo>
                      <a:pt x="0" y="218"/>
                    </a:lnTo>
                    <a:lnTo>
                      <a:pt x="1" y="212"/>
                    </a:lnTo>
                    <a:lnTo>
                      <a:pt x="1" y="208"/>
                    </a:lnTo>
                    <a:lnTo>
                      <a:pt x="3" y="202"/>
                    </a:lnTo>
                    <a:lnTo>
                      <a:pt x="9" y="192"/>
                    </a:lnTo>
                    <a:lnTo>
                      <a:pt x="13" y="182"/>
                    </a:lnTo>
                    <a:lnTo>
                      <a:pt x="19" y="172"/>
                    </a:lnTo>
                    <a:lnTo>
                      <a:pt x="23" y="162"/>
                    </a:lnTo>
                    <a:close/>
                  </a:path>
                </a:pathLst>
              </a:custGeom>
              <a:solidFill>
                <a:srgbClr val="7DB81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08" name="Google Shape;1308;p116"/>
              <p:cNvSpPr/>
              <p:nvPr/>
            </p:nvSpPr>
            <p:spPr>
              <a:xfrm>
                <a:off x="3822947" y="4142241"/>
                <a:ext cx="225943" cy="562804"/>
              </a:xfrm>
              <a:custGeom>
                <a:rect b="b" l="l" r="r" t="t"/>
                <a:pathLst>
                  <a:path extrusionOk="0" h="274" w="110">
                    <a:moveTo>
                      <a:pt x="13" y="270"/>
                    </a:moveTo>
                    <a:lnTo>
                      <a:pt x="21" y="272"/>
                    </a:lnTo>
                    <a:lnTo>
                      <a:pt x="31" y="274"/>
                    </a:lnTo>
                    <a:lnTo>
                      <a:pt x="41" y="274"/>
                    </a:lnTo>
                    <a:lnTo>
                      <a:pt x="53" y="274"/>
                    </a:lnTo>
                    <a:lnTo>
                      <a:pt x="61" y="270"/>
                    </a:lnTo>
                    <a:lnTo>
                      <a:pt x="71" y="262"/>
                    </a:lnTo>
                    <a:lnTo>
                      <a:pt x="77" y="258"/>
                    </a:lnTo>
                    <a:lnTo>
                      <a:pt x="80" y="252"/>
                    </a:lnTo>
                    <a:lnTo>
                      <a:pt x="84" y="246"/>
                    </a:lnTo>
                    <a:lnTo>
                      <a:pt x="90" y="236"/>
                    </a:lnTo>
                    <a:lnTo>
                      <a:pt x="92" y="227"/>
                    </a:lnTo>
                    <a:lnTo>
                      <a:pt x="94" y="217"/>
                    </a:lnTo>
                    <a:lnTo>
                      <a:pt x="98" y="207"/>
                    </a:lnTo>
                    <a:lnTo>
                      <a:pt x="102" y="197"/>
                    </a:lnTo>
                    <a:lnTo>
                      <a:pt x="102" y="191"/>
                    </a:lnTo>
                    <a:lnTo>
                      <a:pt x="104" y="187"/>
                    </a:lnTo>
                    <a:lnTo>
                      <a:pt x="104" y="179"/>
                    </a:lnTo>
                    <a:lnTo>
                      <a:pt x="106" y="175"/>
                    </a:lnTo>
                    <a:lnTo>
                      <a:pt x="108" y="163"/>
                    </a:lnTo>
                    <a:lnTo>
                      <a:pt x="110" y="153"/>
                    </a:lnTo>
                    <a:lnTo>
                      <a:pt x="110" y="148"/>
                    </a:lnTo>
                    <a:lnTo>
                      <a:pt x="110" y="142"/>
                    </a:lnTo>
                    <a:lnTo>
                      <a:pt x="110" y="134"/>
                    </a:lnTo>
                    <a:lnTo>
                      <a:pt x="110" y="130"/>
                    </a:lnTo>
                    <a:lnTo>
                      <a:pt x="110" y="118"/>
                    </a:lnTo>
                    <a:lnTo>
                      <a:pt x="110" y="108"/>
                    </a:lnTo>
                    <a:lnTo>
                      <a:pt x="108" y="96"/>
                    </a:lnTo>
                    <a:lnTo>
                      <a:pt x="106" y="86"/>
                    </a:lnTo>
                    <a:lnTo>
                      <a:pt x="104" y="77"/>
                    </a:lnTo>
                    <a:lnTo>
                      <a:pt x="102" y="67"/>
                    </a:lnTo>
                    <a:lnTo>
                      <a:pt x="98" y="57"/>
                    </a:lnTo>
                    <a:lnTo>
                      <a:pt x="92" y="47"/>
                    </a:lnTo>
                    <a:lnTo>
                      <a:pt x="90" y="37"/>
                    </a:lnTo>
                    <a:lnTo>
                      <a:pt x="86" y="31"/>
                    </a:lnTo>
                    <a:lnTo>
                      <a:pt x="84" y="23"/>
                    </a:lnTo>
                    <a:lnTo>
                      <a:pt x="82" y="17"/>
                    </a:lnTo>
                    <a:lnTo>
                      <a:pt x="78" y="11"/>
                    </a:lnTo>
                    <a:lnTo>
                      <a:pt x="77" y="7"/>
                    </a:lnTo>
                    <a:lnTo>
                      <a:pt x="71" y="2"/>
                    </a:lnTo>
                    <a:lnTo>
                      <a:pt x="65" y="0"/>
                    </a:lnTo>
                    <a:lnTo>
                      <a:pt x="59" y="0"/>
                    </a:lnTo>
                    <a:lnTo>
                      <a:pt x="53" y="7"/>
                    </a:lnTo>
                    <a:lnTo>
                      <a:pt x="49" y="11"/>
                    </a:lnTo>
                    <a:lnTo>
                      <a:pt x="45" y="15"/>
                    </a:lnTo>
                    <a:lnTo>
                      <a:pt x="43" y="21"/>
                    </a:lnTo>
                    <a:lnTo>
                      <a:pt x="43" y="27"/>
                    </a:lnTo>
                    <a:lnTo>
                      <a:pt x="39" y="35"/>
                    </a:lnTo>
                    <a:lnTo>
                      <a:pt x="39" y="41"/>
                    </a:lnTo>
                    <a:lnTo>
                      <a:pt x="39" y="47"/>
                    </a:lnTo>
                    <a:lnTo>
                      <a:pt x="39" y="55"/>
                    </a:lnTo>
                    <a:lnTo>
                      <a:pt x="37" y="61"/>
                    </a:lnTo>
                    <a:lnTo>
                      <a:pt x="37" y="69"/>
                    </a:lnTo>
                    <a:lnTo>
                      <a:pt x="37" y="77"/>
                    </a:lnTo>
                    <a:lnTo>
                      <a:pt x="37" y="84"/>
                    </a:lnTo>
                    <a:lnTo>
                      <a:pt x="35" y="90"/>
                    </a:lnTo>
                    <a:lnTo>
                      <a:pt x="35" y="98"/>
                    </a:lnTo>
                    <a:lnTo>
                      <a:pt x="35" y="104"/>
                    </a:lnTo>
                    <a:lnTo>
                      <a:pt x="35" y="110"/>
                    </a:lnTo>
                    <a:lnTo>
                      <a:pt x="31" y="122"/>
                    </a:lnTo>
                    <a:lnTo>
                      <a:pt x="31" y="132"/>
                    </a:lnTo>
                    <a:lnTo>
                      <a:pt x="29" y="140"/>
                    </a:lnTo>
                    <a:lnTo>
                      <a:pt x="31" y="150"/>
                    </a:lnTo>
                    <a:lnTo>
                      <a:pt x="31" y="153"/>
                    </a:lnTo>
                    <a:lnTo>
                      <a:pt x="33" y="155"/>
                    </a:lnTo>
                    <a:lnTo>
                      <a:pt x="37" y="155"/>
                    </a:lnTo>
                    <a:lnTo>
                      <a:pt x="41" y="152"/>
                    </a:lnTo>
                    <a:lnTo>
                      <a:pt x="43" y="148"/>
                    </a:lnTo>
                    <a:lnTo>
                      <a:pt x="45" y="144"/>
                    </a:lnTo>
                    <a:lnTo>
                      <a:pt x="47" y="136"/>
                    </a:lnTo>
                    <a:lnTo>
                      <a:pt x="49" y="132"/>
                    </a:lnTo>
                    <a:lnTo>
                      <a:pt x="51" y="124"/>
                    </a:lnTo>
                    <a:lnTo>
                      <a:pt x="51" y="118"/>
                    </a:lnTo>
                    <a:lnTo>
                      <a:pt x="53" y="110"/>
                    </a:lnTo>
                    <a:lnTo>
                      <a:pt x="53" y="104"/>
                    </a:lnTo>
                    <a:lnTo>
                      <a:pt x="53" y="98"/>
                    </a:lnTo>
                    <a:lnTo>
                      <a:pt x="55" y="90"/>
                    </a:lnTo>
                    <a:lnTo>
                      <a:pt x="57" y="84"/>
                    </a:lnTo>
                    <a:lnTo>
                      <a:pt x="59" y="82"/>
                    </a:lnTo>
                    <a:lnTo>
                      <a:pt x="61" y="77"/>
                    </a:lnTo>
                    <a:lnTo>
                      <a:pt x="67" y="78"/>
                    </a:lnTo>
                    <a:lnTo>
                      <a:pt x="69" y="80"/>
                    </a:lnTo>
                    <a:lnTo>
                      <a:pt x="73" y="86"/>
                    </a:lnTo>
                    <a:lnTo>
                      <a:pt x="75" y="90"/>
                    </a:lnTo>
                    <a:lnTo>
                      <a:pt x="77" y="100"/>
                    </a:lnTo>
                    <a:lnTo>
                      <a:pt x="78" y="108"/>
                    </a:lnTo>
                    <a:lnTo>
                      <a:pt x="78" y="120"/>
                    </a:lnTo>
                    <a:lnTo>
                      <a:pt x="78" y="124"/>
                    </a:lnTo>
                    <a:lnTo>
                      <a:pt x="80" y="130"/>
                    </a:lnTo>
                    <a:lnTo>
                      <a:pt x="80" y="136"/>
                    </a:lnTo>
                    <a:lnTo>
                      <a:pt x="80" y="142"/>
                    </a:lnTo>
                    <a:lnTo>
                      <a:pt x="80" y="152"/>
                    </a:lnTo>
                    <a:lnTo>
                      <a:pt x="80" y="163"/>
                    </a:lnTo>
                    <a:lnTo>
                      <a:pt x="78" y="173"/>
                    </a:lnTo>
                    <a:lnTo>
                      <a:pt x="78" y="185"/>
                    </a:lnTo>
                    <a:lnTo>
                      <a:pt x="77" y="193"/>
                    </a:lnTo>
                    <a:lnTo>
                      <a:pt x="77" y="201"/>
                    </a:lnTo>
                    <a:lnTo>
                      <a:pt x="75" y="209"/>
                    </a:lnTo>
                    <a:lnTo>
                      <a:pt x="75" y="215"/>
                    </a:lnTo>
                    <a:lnTo>
                      <a:pt x="67" y="223"/>
                    </a:lnTo>
                    <a:lnTo>
                      <a:pt x="61" y="232"/>
                    </a:lnTo>
                    <a:lnTo>
                      <a:pt x="55" y="236"/>
                    </a:lnTo>
                    <a:lnTo>
                      <a:pt x="47" y="242"/>
                    </a:lnTo>
                    <a:lnTo>
                      <a:pt x="41" y="246"/>
                    </a:lnTo>
                    <a:lnTo>
                      <a:pt x="37" y="248"/>
                    </a:lnTo>
                    <a:lnTo>
                      <a:pt x="33" y="246"/>
                    </a:lnTo>
                    <a:lnTo>
                      <a:pt x="35" y="240"/>
                    </a:lnTo>
                    <a:lnTo>
                      <a:pt x="33" y="234"/>
                    </a:lnTo>
                    <a:lnTo>
                      <a:pt x="33" y="229"/>
                    </a:lnTo>
                    <a:lnTo>
                      <a:pt x="33" y="221"/>
                    </a:lnTo>
                    <a:lnTo>
                      <a:pt x="33" y="217"/>
                    </a:lnTo>
                    <a:lnTo>
                      <a:pt x="31" y="213"/>
                    </a:lnTo>
                    <a:lnTo>
                      <a:pt x="29" y="211"/>
                    </a:lnTo>
                    <a:lnTo>
                      <a:pt x="23" y="211"/>
                    </a:lnTo>
                    <a:lnTo>
                      <a:pt x="19" y="215"/>
                    </a:lnTo>
                    <a:lnTo>
                      <a:pt x="13" y="219"/>
                    </a:lnTo>
                    <a:lnTo>
                      <a:pt x="7" y="229"/>
                    </a:lnTo>
                    <a:lnTo>
                      <a:pt x="3" y="236"/>
                    </a:lnTo>
                    <a:lnTo>
                      <a:pt x="2" y="246"/>
                    </a:lnTo>
                    <a:lnTo>
                      <a:pt x="0" y="252"/>
                    </a:lnTo>
                    <a:lnTo>
                      <a:pt x="2" y="260"/>
                    </a:lnTo>
                    <a:lnTo>
                      <a:pt x="5" y="264"/>
                    </a:lnTo>
                    <a:lnTo>
                      <a:pt x="13" y="270"/>
                    </a:lnTo>
                    <a:close/>
                  </a:path>
                </a:pathLst>
              </a:custGeom>
              <a:solidFill>
                <a:srgbClr val="2E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309" name="Google Shape;1309;p116"/>
            <p:cNvGrpSpPr/>
            <p:nvPr/>
          </p:nvGrpSpPr>
          <p:grpSpPr>
            <a:xfrm>
              <a:off x="2736365" y="445433"/>
              <a:ext cx="2078679" cy="895558"/>
              <a:chOff x="2736365" y="3139874"/>
              <a:chExt cx="2078679" cy="895558"/>
            </a:xfrm>
          </p:grpSpPr>
          <p:sp>
            <p:nvSpPr>
              <p:cNvPr id="1310" name="Google Shape;1310;p116"/>
              <p:cNvSpPr/>
              <p:nvPr/>
            </p:nvSpPr>
            <p:spPr>
              <a:xfrm>
                <a:off x="2758959" y="3776624"/>
                <a:ext cx="665506" cy="258808"/>
              </a:xfrm>
              <a:custGeom>
                <a:rect b="b" l="l" r="r" t="t"/>
                <a:pathLst>
                  <a:path extrusionOk="0" h="126" w="324">
                    <a:moveTo>
                      <a:pt x="32" y="4"/>
                    </a:moveTo>
                    <a:lnTo>
                      <a:pt x="24" y="0"/>
                    </a:lnTo>
                    <a:lnTo>
                      <a:pt x="14" y="0"/>
                    </a:lnTo>
                    <a:lnTo>
                      <a:pt x="8" y="6"/>
                    </a:lnTo>
                    <a:lnTo>
                      <a:pt x="4" y="16"/>
                    </a:lnTo>
                    <a:lnTo>
                      <a:pt x="0" y="22"/>
                    </a:lnTo>
                    <a:lnTo>
                      <a:pt x="0" y="28"/>
                    </a:lnTo>
                    <a:lnTo>
                      <a:pt x="0" y="33"/>
                    </a:lnTo>
                    <a:lnTo>
                      <a:pt x="2" y="43"/>
                    </a:lnTo>
                    <a:lnTo>
                      <a:pt x="2" y="49"/>
                    </a:lnTo>
                    <a:lnTo>
                      <a:pt x="6" y="59"/>
                    </a:lnTo>
                    <a:lnTo>
                      <a:pt x="10" y="69"/>
                    </a:lnTo>
                    <a:lnTo>
                      <a:pt x="16" y="77"/>
                    </a:lnTo>
                    <a:lnTo>
                      <a:pt x="22" y="85"/>
                    </a:lnTo>
                    <a:lnTo>
                      <a:pt x="30" y="93"/>
                    </a:lnTo>
                    <a:lnTo>
                      <a:pt x="38" y="99"/>
                    </a:lnTo>
                    <a:lnTo>
                      <a:pt x="50" y="106"/>
                    </a:lnTo>
                    <a:lnTo>
                      <a:pt x="56" y="108"/>
                    </a:lnTo>
                    <a:lnTo>
                      <a:pt x="62" y="110"/>
                    </a:lnTo>
                    <a:lnTo>
                      <a:pt x="68" y="112"/>
                    </a:lnTo>
                    <a:lnTo>
                      <a:pt x="73" y="116"/>
                    </a:lnTo>
                    <a:lnTo>
                      <a:pt x="79" y="116"/>
                    </a:lnTo>
                    <a:lnTo>
                      <a:pt x="87" y="118"/>
                    </a:lnTo>
                    <a:lnTo>
                      <a:pt x="95" y="120"/>
                    </a:lnTo>
                    <a:lnTo>
                      <a:pt x="103" y="124"/>
                    </a:lnTo>
                    <a:lnTo>
                      <a:pt x="109" y="124"/>
                    </a:lnTo>
                    <a:lnTo>
                      <a:pt x="117" y="124"/>
                    </a:lnTo>
                    <a:lnTo>
                      <a:pt x="125" y="124"/>
                    </a:lnTo>
                    <a:lnTo>
                      <a:pt x="133" y="126"/>
                    </a:lnTo>
                    <a:lnTo>
                      <a:pt x="141" y="126"/>
                    </a:lnTo>
                    <a:lnTo>
                      <a:pt x="148" y="126"/>
                    </a:lnTo>
                    <a:lnTo>
                      <a:pt x="156" y="126"/>
                    </a:lnTo>
                    <a:lnTo>
                      <a:pt x="164" y="126"/>
                    </a:lnTo>
                    <a:lnTo>
                      <a:pt x="172" y="124"/>
                    </a:lnTo>
                    <a:lnTo>
                      <a:pt x="180" y="124"/>
                    </a:lnTo>
                    <a:lnTo>
                      <a:pt x="188" y="120"/>
                    </a:lnTo>
                    <a:lnTo>
                      <a:pt x="196" y="120"/>
                    </a:lnTo>
                    <a:lnTo>
                      <a:pt x="204" y="118"/>
                    </a:lnTo>
                    <a:lnTo>
                      <a:pt x="214" y="116"/>
                    </a:lnTo>
                    <a:lnTo>
                      <a:pt x="221" y="114"/>
                    </a:lnTo>
                    <a:lnTo>
                      <a:pt x="229" y="114"/>
                    </a:lnTo>
                    <a:lnTo>
                      <a:pt x="237" y="110"/>
                    </a:lnTo>
                    <a:lnTo>
                      <a:pt x="245" y="108"/>
                    </a:lnTo>
                    <a:lnTo>
                      <a:pt x="251" y="106"/>
                    </a:lnTo>
                    <a:lnTo>
                      <a:pt x="259" y="103"/>
                    </a:lnTo>
                    <a:lnTo>
                      <a:pt x="265" y="101"/>
                    </a:lnTo>
                    <a:lnTo>
                      <a:pt x="271" y="97"/>
                    </a:lnTo>
                    <a:lnTo>
                      <a:pt x="277" y="95"/>
                    </a:lnTo>
                    <a:lnTo>
                      <a:pt x="285" y="93"/>
                    </a:lnTo>
                    <a:lnTo>
                      <a:pt x="294" y="87"/>
                    </a:lnTo>
                    <a:lnTo>
                      <a:pt x="304" y="79"/>
                    </a:lnTo>
                    <a:lnTo>
                      <a:pt x="312" y="73"/>
                    </a:lnTo>
                    <a:lnTo>
                      <a:pt x="318" y="69"/>
                    </a:lnTo>
                    <a:lnTo>
                      <a:pt x="322" y="63"/>
                    </a:lnTo>
                    <a:lnTo>
                      <a:pt x="324" y="55"/>
                    </a:lnTo>
                    <a:lnTo>
                      <a:pt x="324" y="49"/>
                    </a:lnTo>
                    <a:lnTo>
                      <a:pt x="324" y="45"/>
                    </a:lnTo>
                    <a:lnTo>
                      <a:pt x="320" y="37"/>
                    </a:lnTo>
                    <a:lnTo>
                      <a:pt x="314" y="33"/>
                    </a:lnTo>
                    <a:lnTo>
                      <a:pt x="308" y="30"/>
                    </a:lnTo>
                    <a:lnTo>
                      <a:pt x="304" y="28"/>
                    </a:lnTo>
                    <a:lnTo>
                      <a:pt x="298" y="26"/>
                    </a:lnTo>
                    <a:lnTo>
                      <a:pt x="294" y="24"/>
                    </a:lnTo>
                    <a:lnTo>
                      <a:pt x="289" y="22"/>
                    </a:lnTo>
                    <a:lnTo>
                      <a:pt x="281" y="20"/>
                    </a:lnTo>
                    <a:lnTo>
                      <a:pt x="275" y="18"/>
                    </a:lnTo>
                    <a:lnTo>
                      <a:pt x="269" y="16"/>
                    </a:lnTo>
                    <a:lnTo>
                      <a:pt x="263" y="16"/>
                    </a:lnTo>
                    <a:lnTo>
                      <a:pt x="257" y="16"/>
                    </a:lnTo>
                    <a:lnTo>
                      <a:pt x="251" y="16"/>
                    </a:lnTo>
                    <a:lnTo>
                      <a:pt x="245" y="16"/>
                    </a:lnTo>
                    <a:lnTo>
                      <a:pt x="239" y="16"/>
                    </a:lnTo>
                    <a:lnTo>
                      <a:pt x="233" y="16"/>
                    </a:lnTo>
                    <a:lnTo>
                      <a:pt x="227" y="16"/>
                    </a:lnTo>
                    <a:lnTo>
                      <a:pt x="223" y="18"/>
                    </a:lnTo>
                    <a:lnTo>
                      <a:pt x="218" y="20"/>
                    </a:lnTo>
                    <a:lnTo>
                      <a:pt x="210" y="22"/>
                    </a:lnTo>
                    <a:lnTo>
                      <a:pt x="206" y="22"/>
                    </a:lnTo>
                    <a:lnTo>
                      <a:pt x="200" y="24"/>
                    </a:lnTo>
                    <a:lnTo>
                      <a:pt x="194" y="26"/>
                    </a:lnTo>
                    <a:lnTo>
                      <a:pt x="188" y="26"/>
                    </a:lnTo>
                    <a:lnTo>
                      <a:pt x="182" y="28"/>
                    </a:lnTo>
                    <a:lnTo>
                      <a:pt x="178" y="30"/>
                    </a:lnTo>
                    <a:lnTo>
                      <a:pt x="170" y="30"/>
                    </a:lnTo>
                    <a:lnTo>
                      <a:pt x="164" y="31"/>
                    </a:lnTo>
                    <a:lnTo>
                      <a:pt x="160" y="33"/>
                    </a:lnTo>
                    <a:lnTo>
                      <a:pt x="154" y="35"/>
                    </a:lnTo>
                    <a:lnTo>
                      <a:pt x="148" y="35"/>
                    </a:lnTo>
                    <a:lnTo>
                      <a:pt x="143" y="35"/>
                    </a:lnTo>
                    <a:lnTo>
                      <a:pt x="137" y="37"/>
                    </a:lnTo>
                    <a:lnTo>
                      <a:pt x="133" y="37"/>
                    </a:lnTo>
                    <a:lnTo>
                      <a:pt x="121" y="37"/>
                    </a:lnTo>
                    <a:lnTo>
                      <a:pt x="111" y="37"/>
                    </a:lnTo>
                    <a:lnTo>
                      <a:pt x="103" y="35"/>
                    </a:lnTo>
                    <a:lnTo>
                      <a:pt x="99" y="35"/>
                    </a:lnTo>
                    <a:lnTo>
                      <a:pt x="93" y="33"/>
                    </a:lnTo>
                    <a:lnTo>
                      <a:pt x="89" y="33"/>
                    </a:lnTo>
                    <a:lnTo>
                      <a:pt x="79" y="31"/>
                    </a:lnTo>
                    <a:lnTo>
                      <a:pt x="73" y="31"/>
                    </a:lnTo>
                    <a:lnTo>
                      <a:pt x="68" y="28"/>
                    </a:lnTo>
                    <a:lnTo>
                      <a:pt x="64" y="28"/>
                    </a:lnTo>
                    <a:lnTo>
                      <a:pt x="60" y="26"/>
                    </a:lnTo>
                    <a:lnTo>
                      <a:pt x="56" y="24"/>
                    </a:lnTo>
                    <a:lnTo>
                      <a:pt x="50" y="20"/>
                    </a:lnTo>
                    <a:lnTo>
                      <a:pt x="46" y="14"/>
                    </a:lnTo>
                    <a:lnTo>
                      <a:pt x="38" y="10"/>
                    </a:lnTo>
                    <a:lnTo>
                      <a:pt x="32" y="4"/>
                    </a:lnTo>
                    <a:close/>
                  </a:path>
                </a:pathLst>
              </a:custGeom>
              <a:solidFill>
                <a:srgbClr val="7DB81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11" name="Google Shape;1311;p116"/>
              <p:cNvSpPr/>
              <p:nvPr/>
            </p:nvSpPr>
            <p:spPr>
              <a:xfrm>
                <a:off x="2736365" y="3788948"/>
                <a:ext cx="655236" cy="238268"/>
              </a:xfrm>
              <a:custGeom>
                <a:rect b="b" l="l" r="r" t="t"/>
                <a:pathLst>
                  <a:path extrusionOk="0" h="116" w="319">
                    <a:moveTo>
                      <a:pt x="7" y="39"/>
                    </a:moveTo>
                    <a:lnTo>
                      <a:pt x="9" y="45"/>
                    </a:lnTo>
                    <a:lnTo>
                      <a:pt x="13" y="51"/>
                    </a:lnTo>
                    <a:lnTo>
                      <a:pt x="13" y="57"/>
                    </a:lnTo>
                    <a:lnTo>
                      <a:pt x="17" y="63"/>
                    </a:lnTo>
                    <a:lnTo>
                      <a:pt x="19" y="69"/>
                    </a:lnTo>
                    <a:lnTo>
                      <a:pt x="23" y="75"/>
                    </a:lnTo>
                    <a:lnTo>
                      <a:pt x="25" y="81"/>
                    </a:lnTo>
                    <a:lnTo>
                      <a:pt x="33" y="85"/>
                    </a:lnTo>
                    <a:lnTo>
                      <a:pt x="37" y="89"/>
                    </a:lnTo>
                    <a:lnTo>
                      <a:pt x="43" y="93"/>
                    </a:lnTo>
                    <a:lnTo>
                      <a:pt x="51" y="97"/>
                    </a:lnTo>
                    <a:lnTo>
                      <a:pt x="61" y="102"/>
                    </a:lnTo>
                    <a:lnTo>
                      <a:pt x="65" y="102"/>
                    </a:lnTo>
                    <a:lnTo>
                      <a:pt x="69" y="104"/>
                    </a:lnTo>
                    <a:lnTo>
                      <a:pt x="77" y="106"/>
                    </a:lnTo>
                    <a:lnTo>
                      <a:pt x="82" y="108"/>
                    </a:lnTo>
                    <a:lnTo>
                      <a:pt x="88" y="108"/>
                    </a:lnTo>
                    <a:lnTo>
                      <a:pt x="94" y="110"/>
                    </a:lnTo>
                    <a:lnTo>
                      <a:pt x="102" y="110"/>
                    </a:lnTo>
                    <a:lnTo>
                      <a:pt x="110" y="112"/>
                    </a:lnTo>
                    <a:lnTo>
                      <a:pt x="116" y="112"/>
                    </a:lnTo>
                    <a:lnTo>
                      <a:pt x="124" y="114"/>
                    </a:lnTo>
                    <a:lnTo>
                      <a:pt x="132" y="114"/>
                    </a:lnTo>
                    <a:lnTo>
                      <a:pt x="140" y="114"/>
                    </a:lnTo>
                    <a:lnTo>
                      <a:pt x="146" y="114"/>
                    </a:lnTo>
                    <a:lnTo>
                      <a:pt x="154" y="114"/>
                    </a:lnTo>
                    <a:lnTo>
                      <a:pt x="161" y="114"/>
                    </a:lnTo>
                    <a:lnTo>
                      <a:pt x="169" y="116"/>
                    </a:lnTo>
                    <a:lnTo>
                      <a:pt x="177" y="116"/>
                    </a:lnTo>
                    <a:lnTo>
                      <a:pt x="183" y="116"/>
                    </a:lnTo>
                    <a:lnTo>
                      <a:pt x="191" y="116"/>
                    </a:lnTo>
                    <a:lnTo>
                      <a:pt x="199" y="116"/>
                    </a:lnTo>
                    <a:lnTo>
                      <a:pt x="205" y="114"/>
                    </a:lnTo>
                    <a:lnTo>
                      <a:pt x="213" y="114"/>
                    </a:lnTo>
                    <a:lnTo>
                      <a:pt x="221" y="114"/>
                    </a:lnTo>
                    <a:lnTo>
                      <a:pt x="229" y="114"/>
                    </a:lnTo>
                    <a:lnTo>
                      <a:pt x="232" y="112"/>
                    </a:lnTo>
                    <a:lnTo>
                      <a:pt x="238" y="110"/>
                    </a:lnTo>
                    <a:lnTo>
                      <a:pt x="244" y="110"/>
                    </a:lnTo>
                    <a:lnTo>
                      <a:pt x="252" y="108"/>
                    </a:lnTo>
                    <a:lnTo>
                      <a:pt x="256" y="106"/>
                    </a:lnTo>
                    <a:lnTo>
                      <a:pt x="262" y="106"/>
                    </a:lnTo>
                    <a:lnTo>
                      <a:pt x="268" y="104"/>
                    </a:lnTo>
                    <a:lnTo>
                      <a:pt x="272" y="104"/>
                    </a:lnTo>
                    <a:lnTo>
                      <a:pt x="282" y="100"/>
                    </a:lnTo>
                    <a:lnTo>
                      <a:pt x="288" y="97"/>
                    </a:lnTo>
                    <a:lnTo>
                      <a:pt x="294" y="93"/>
                    </a:lnTo>
                    <a:lnTo>
                      <a:pt x="300" y="89"/>
                    </a:lnTo>
                    <a:lnTo>
                      <a:pt x="304" y="83"/>
                    </a:lnTo>
                    <a:lnTo>
                      <a:pt x="305" y="79"/>
                    </a:lnTo>
                    <a:lnTo>
                      <a:pt x="309" y="71"/>
                    </a:lnTo>
                    <a:lnTo>
                      <a:pt x="311" y="67"/>
                    </a:lnTo>
                    <a:lnTo>
                      <a:pt x="313" y="61"/>
                    </a:lnTo>
                    <a:lnTo>
                      <a:pt x="315" y="55"/>
                    </a:lnTo>
                    <a:lnTo>
                      <a:pt x="317" y="47"/>
                    </a:lnTo>
                    <a:lnTo>
                      <a:pt x="319" y="43"/>
                    </a:lnTo>
                    <a:lnTo>
                      <a:pt x="317" y="37"/>
                    </a:lnTo>
                    <a:lnTo>
                      <a:pt x="317" y="29"/>
                    </a:lnTo>
                    <a:lnTo>
                      <a:pt x="317" y="25"/>
                    </a:lnTo>
                    <a:lnTo>
                      <a:pt x="317" y="20"/>
                    </a:lnTo>
                    <a:lnTo>
                      <a:pt x="311" y="10"/>
                    </a:lnTo>
                    <a:lnTo>
                      <a:pt x="305" y="4"/>
                    </a:lnTo>
                    <a:lnTo>
                      <a:pt x="296" y="0"/>
                    </a:lnTo>
                    <a:lnTo>
                      <a:pt x="286" y="0"/>
                    </a:lnTo>
                    <a:lnTo>
                      <a:pt x="282" y="0"/>
                    </a:lnTo>
                    <a:lnTo>
                      <a:pt x="276" y="0"/>
                    </a:lnTo>
                    <a:lnTo>
                      <a:pt x="270" y="2"/>
                    </a:lnTo>
                    <a:lnTo>
                      <a:pt x="264" y="6"/>
                    </a:lnTo>
                    <a:lnTo>
                      <a:pt x="258" y="8"/>
                    </a:lnTo>
                    <a:lnTo>
                      <a:pt x="252" y="10"/>
                    </a:lnTo>
                    <a:lnTo>
                      <a:pt x="244" y="14"/>
                    </a:lnTo>
                    <a:lnTo>
                      <a:pt x="236" y="18"/>
                    </a:lnTo>
                    <a:lnTo>
                      <a:pt x="229" y="20"/>
                    </a:lnTo>
                    <a:lnTo>
                      <a:pt x="221" y="24"/>
                    </a:lnTo>
                    <a:lnTo>
                      <a:pt x="213" y="25"/>
                    </a:lnTo>
                    <a:lnTo>
                      <a:pt x="205" y="29"/>
                    </a:lnTo>
                    <a:lnTo>
                      <a:pt x="195" y="29"/>
                    </a:lnTo>
                    <a:lnTo>
                      <a:pt x="187" y="29"/>
                    </a:lnTo>
                    <a:lnTo>
                      <a:pt x="177" y="29"/>
                    </a:lnTo>
                    <a:lnTo>
                      <a:pt x="167" y="31"/>
                    </a:lnTo>
                    <a:lnTo>
                      <a:pt x="157" y="29"/>
                    </a:lnTo>
                    <a:lnTo>
                      <a:pt x="150" y="29"/>
                    </a:lnTo>
                    <a:lnTo>
                      <a:pt x="142" y="29"/>
                    </a:lnTo>
                    <a:lnTo>
                      <a:pt x="134" y="29"/>
                    </a:lnTo>
                    <a:lnTo>
                      <a:pt x="126" y="27"/>
                    </a:lnTo>
                    <a:lnTo>
                      <a:pt x="120" y="27"/>
                    </a:lnTo>
                    <a:lnTo>
                      <a:pt x="114" y="27"/>
                    </a:lnTo>
                    <a:lnTo>
                      <a:pt x="110" y="27"/>
                    </a:lnTo>
                    <a:lnTo>
                      <a:pt x="104" y="31"/>
                    </a:lnTo>
                    <a:lnTo>
                      <a:pt x="104" y="39"/>
                    </a:lnTo>
                    <a:lnTo>
                      <a:pt x="106" y="45"/>
                    </a:lnTo>
                    <a:lnTo>
                      <a:pt x="114" y="51"/>
                    </a:lnTo>
                    <a:lnTo>
                      <a:pt x="120" y="55"/>
                    </a:lnTo>
                    <a:lnTo>
                      <a:pt x="128" y="57"/>
                    </a:lnTo>
                    <a:lnTo>
                      <a:pt x="134" y="59"/>
                    </a:lnTo>
                    <a:lnTo>
                      <a:pt x="144" y="61"/>
                    </a:lnTo>
                    <a:lnTo>
                      <a:pt x="152" y="63"/>
                    </a:lnTo>
                    <a:lnTo>
                      <a:pt x="159" y="63"/>
                    </a:lnTo>
                    <a:lnTo>
                      <a:pt x="169" y="63"/>
                    </a:lnTo>
                    <a:lnTo>
                      <a:pt x="177" y="63"/>
                    </a:lnTo>
                    <a:lnTo>
                      <a:pt x="187" y="63"/>
                    </a:lnTo>
                    <a:lnTo>
                      <a:pt x="195" y="63"/>
                    </a:lnTo>
                    <a:lnTo>
                      <a:pt x="203" y="61"/>
                    </a:lnTo>
                    <a:lnTo>
                      <a:pt x="213" y="61"/>
                    </a:lnTo>
                    <a:lnTo>
                      <a:pt x="221" y="57"/>
                    </a:lnTo>
                    <a:lnTo>
                      <a:pt x="229" y="55"/>
                    </a:lnTo>
                    <a:lnTo>
                      <a:pt x="234" y="53"/>
                    </a:lnTo>
                    <a:lnTo>
                      <a:pt x="242" y="51"/>
                    </a:lnTo>
                    <a:lnTo>
                      <a:pt x="248" y="47"/>
                    </a:lnTo>
                    <a:lnTo>
                      <a:pt x="254" y="45"/>
                    </a:lnTo>
                    <a:lnTo>
                      <a:pt x="260" y="43"/>
                    </a:lnTo>
                    <a:lnTo>
                      <a:pt x="266" y="43"/>
                    </a:lnTo>
                    <a:lnTo>
                      <a:pt x="274" y="41"/>
                    </a:lnTo>
                    <a:lnTo>
                      <a:pt x="282" y="43"/>
                    </a:lnTo>
                    <a:lnTo>
                      <a:pt x="288" y="47"/>
                    </a:lnTo>
                    <a:lnTo>
                      <a:pt x="290" y="55"/>
                    </a:lnTo>
                    <a:lnTo>
                      <a:pt x="288" y="63"/>
                    </a:lnTo>
                    <a:lnTo>
                      <a:pt x="282" y="73"/>
                    </a:lnTo>
                    <a:lnTo>
                      <a:pt x="278" y="77"/>
                    </a:lnTo>
                    <a:lnTo>
                      <a:pt x="272" y="81"/>
                    </a:lnTo>
                    <a:lnTo>
                      <a:pt x="266" y="85"/>
                    </a:lnTo>
                    <a:lnTo>
                      <a:pt x="262" y="89"/>
                    </a:lnTo>
                    <a:lnTo>
                      <a:pt x="254" y="91"/>
                    </a:lnTo>
                    <a:lnTo>
                      <a:pt x="244" y="93"/>
                    </a:lnTo>
                    <a:lnTo>
                      <a:pt x="234" y="95"/>
                    </a:lnTo>
                    <a:lnTo>
                      <a:pt x="225" y="97"/>
                    </a:lnTo>
                    <a:lnTo>
                      <a:pt x="215" y="97"/>
                    </a:lnTo>
                    <a:lnTo>
                      <a:pt x="203" y="97"/>
                    </a:lnTo>
                    <a:lnTo>
                      <a:pt x="197" y="95"/>
                    </a:lnTo>
                    <a:lnTo>
                      <a:pt x="191" y="95"/>
                    </a:lnTo>
                    <a:lnTo>
                      <a:pt x="185" y="95"/>
                    </a:lnTo>
                    <a:lnTo>
                      <a:pt x="179" y="95"/>
                    </a:lnTo>
                    <a:lnTo>
                      <a:pt x="171" y="93"/>
                    </a:lnTo>
                    <a:lnTo>
                      <a:pt x="165" y="91"/>
                    </a:lnTo>
                    <a:lnTo>
                      <a:pt x="159" y="89"/>
                    </a:lnTo>
                    <a:lnTo>
                      <a:pt x="154" y="89"/>
                    </a:lnTo>
                    <a:lnTo>
                      <a:pt x="148" y="89"/>
                    </a:lnTo>
                    <a:lnTo>
                      <a:pt x="142" y="87"/>
                    </a:lnTo>
                    <a:lnTo>
                      <a:pt x="136" y="87"/>
                    </a:lnTo>
                    <a:lnTo>
                      <a:pt x="132" y="87"/>
                    </a:lnTo>
                    <a:lnTo>
                      <a:pt x="120" y="87"/>
                    </a:lnTo>
                    <a:lnTo>
                      <a:pt x="110" y="85"/>
                    </a:lnTo>
                    <a:lnTo>
                      <a:pt x="102" y="85"/>
                    </a:lnTo>
                    <a:lnTo>
                      <a:pt x="94" y="85"/>
                    </a:lnTo>
                    <a:lnTo>
                      <a:pt x="84" y="83"/>
                    </a:lnTo>
                    <a:lnTo>
                      <a:pt x="79" y="81"/>
                    </a:lnTo>
                    <a:lnTo>
                      <a:pt x="71" y="79"/>
                    </a:lnTo>
                    <a:lnTo>
                      <a:pt x="67" y="77"/>
                    </a:lnTo>
                    <a:lnTo>
                      <a:pt x="61" y="73"/>
                    </a:lnTo>
                    <a:lnTo>
                      <a:pt x="57" y="69"/>
                    </a:lnTo>
                    <a:lnTo>
                      <a:pt x="53" y="65"/>
                    </a:lnTo>
                    <a:lnTo>
                      <a:pt x="49" y="61"/>
                    </a:lnTo>
                    <a:lnTo>
                      <a:pt x="45" y="55"/>
                    </a:lnTo>
                    <a:lnTo>
                      <a:pt x="43" y="47"/>
                    </a:lnTo>
                    <a:lnTo>
                      <a:pt x="41" y="41"/>
                    </a:lnTo>
                    <a:lnTo>
                      <a:pt x="39" y="37"/>
                    </a:lnTo>
                    <a:lnTo>
                      <a:pt x="35" y="25"/>
                    </a:lnTo>
                    <a:lnTo>
                      <a:pt x="31" y="18"/>
                    </a:lnTo>
                    <a:lnTo>
                      <a:pt x="27" y="8"/>
                    </a:lnTo>
                    <a:lnTo>
                      <a:pt x="23" y="4"/>
                    </a:lnTo>
                    <a:lnTo>
                      <a:pt x="19" y="0"/>
                    </a:lnTo>
                    <a:lnTo>
                      <a:pt x="15" y="0"/>
                    </a:lnTo>
                    <a:lnTo>
                      <a:pt x="5" y="2"/>
                    </a:lnTo>
                    <a:lnTo>
                      <a:pt x="2" y="8"/>
                    </a:lnTo>
                    <a:lnTo>
                      <a:pt x="0" y="12"/>
                    </a:lnTo>
                    <a:lnTo>
                      <a:pt x="0" y="20"/>
                    </a:lnTo>
                    <a:lnTo>
                      <a:pt x="0" y="22"/>
                    </a:lnTo>
                    <a:lnTo>
                      <a:pt x="2" y="27"/>
                    </a:lnTo>
                    <a:lnTo>
                      <a:pt x="5" y="31"/>
                    </a:lnTo>
                    <a:lnTo>
                      <a:pt x="7" y="39"/>
                    </a:lnTo>
                    <a:close/>
                  </a:path>
                </a:pathLst>
              </a:custGeom>
              <a:solidFill>
                <a:srgbClr val="2E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312" name="Google Shape;1312;p116"/>
              <p:cNvGrpSpPr/>
              <p:nvPr/>
            </p:nvGrpSpPr>
            <p:grpSpPr>
              <a:xfrm>
                <a:off x="4552128" y="3139874"/>
                <a:ext cx="262916" cy="704532"/>
                <a:chOff x="4552128" y="3139874"/>
                <a:chExt cx="262916" cy="704532"/>
              </a:xfrm>
            </p:grpSpPr>
            <p:sp>
              <p:nvSpPr>
                <p:cNvPr id="1313" name="Google Shape;1313;p116"/>
                <p:cNvSpPr/>
                <p:nvPr/>
              </p:nvSpPr>
              <p:spPr>
                <a:xfrm>
                  <a:off x="4552128" y="3156306"/>
                  <a:ext cx="262916" cy="688100"/>
                </a:xfrm>
                <a:custGeom>
                  <a:rect b="b" l="l" r="r" t="t"/>
                  <a:pathLst>
                    <a:path extrusionOk="0" h="335" w="128">
                      <a:moveTo>
                        <a:pt x="93" y="24"/>
                      </a:moveTo>
                      <a:lnTo>
                        <a:pt x="89" y="14"/>
                      </a:lnTo>
                      <a:lnTo>
                        <a:pt x="87" y="8"/>
                      </a:lnTo>
                      <a:lnTo>
                        <a:pt x="83" y="2"/>
                      </a:lnTo>
                      <a:lnTo>
                        <a:pt x="79" y="0"/>
                      </a:lnTo>
                      <a:lnTo>
                        <a:pt x="69" y="0"/>
                      </a:lnTo>
                      <a:lnTo>
                        <a:pt x="59" y="6"/>
                      </a:lnTo>
                      <a:lnTo>
                        <a:pt x="53" y="12"/>
                      </a:lnTo>
                      <a:lnTo>
                        <a:pt x="49" y="18"/>
                      </a:lnTo>
                      <a:lnTo>
                        <a:pt x="41" y="28"/>
                      </a:lnTo>
                      <a:lnTo>
                        <a:pt x="37" y="37"/>
                      </a:lnTo>
                      <a:lnTo>
                        <a:pt x="33" y="43"/>
                      </a:lnTo>
                      <a:lnTo>
                        <a:pt x="31" y="49"/>
                      </a:lnTo>
                      <a:lnTo>
                        <a:pt x="27" y="57"/>
                      </a:lnTo>
                      <a:lnTo>
                        <a:pt x="25" y="65"/>
                      </a:lnTo>
                      <a:lnTo>
                        <a:pt x="22" y="71"/>
                      </a:lnTo>
                      <a:lnTo>
                        <a:pt x="20" y="79"/>
                      </a:lnTo>
                      <a:lnTo>
                        <a:pt x="18" y="87"/>
                      </a:lnTo>
                      <a:lnTo>
                        <a:pt x="16" y="97"/>
                      </a:lnTo>
                      <a:lnTo>
                        <a:pt x="12" y="103"/>
                      </a:lnTo>
                      <a:lnTo>
                        <a:pt x="10" y="112"/>
                      </a:lnTo>
                      <a:lnTo>
                        <a:pt x="8" y="118"/>
                      </a:lnTo>
                      <a:lnTo>
                        <a:pt x="8" y="128"/>
                      </a:lnTo>
                      <a:lnTo>
                        <a:pt x="6" y="134"/>
                      </a:lnTo>
                      <a:lnTo>
                        <a:pt x="4" y="142"/>
                      </a:lnTo>
                      <a:lnTo>
                        <a:pt x="4" y="148"/>
                      </a:lnTo>
                      <a:lnTo>
                        <a:pt x="4" y="156"/>
                      </a:lnTo>
                      <a:lnTo>
                        <a:pt x="2" y="162"/>
                      </a:lnTo>
                      <a:lnTo>
                        <a:pt x="0" y="170"/>
                      </a:lnTo>
                      <a:lnTo>
                        <a:pt x="0" y="178"/>
                      </a:lnTo>
                      <a:lnTo>
                        <a:pt x="2" y="183"/>
                      </a:lnTo>
                      <a:lnTo>
                        <a:pt x="2" y="191"/>
                      </a:lnTo>
                      <a:lnTo>
                        <a:pt x="2" y="197"/>
                      </a:lnTo>
                      <a:lnTo>
                        <a:pt x="4" y="203"/>
                      </a:lnTo>
                      <a:lnTo>
                        <a:pt x="6" y="211"/>
                      </a:lnTo>
                      <a:lnTo>
                        <a:pt x="6" y="217"/>
                      </a:lnTo>
                      <a:lnTo>
                        <a:pt x="8" y="223"/>
                      </a:lnTo>
                      <a:lnTo>
                        <a:pt x="8" y="229"/>
                      </a:lnTo>
                      <a:lnTo>
                        <a:pt x="12" y="235"/>
                      </a:lnTo>
                      <a:lnTo>
                        <a:pt x="14" y="241"/>
                      </a:lnTo>
                      <a:lnTo>
                        <a:pt x="16" y="247"/>
                      </a:lnTo>
                      <a:lnTo>
                        <a:pt x="20" y="253"/>
                      </a:lnTo>
                      <a:lnTo>
                        <a:pt x="24" y="258"/>
                      </a:lnTo>
                      <a:lnTo>
                        <a:pt x="29" y="268"/>
                      </a:lnTo>
                      <a:lnTo>
                        <a:pt x="39" y="280"/>
                      </a:lnTo>
                      <a:lnTo>
                        <a:pt x="43" y="286"/>
                      </a:lnTo>
                      <a:lnTo>
                        <a:pt x="49" y="292"/>
                      </a:lnTo>
                      <a:lnTo>
                        <a:pt x="55" y="298"/>
                      </a:lnTo>
                      <a:lnTo>
                        <a:pt x="61" y="304"/>
                      </a:lnTo>
                      <a:lnTo>
                        <a:pt x="71" y="312"/>
                      </a:lnTo>
                      <a:lnTo>
                        <a:pt x="81" y="320"/>
                      </a:lnTo>
                      <a:lnTo>
                        <a:pt x="89" y="326"/>
                      </a:lnTo>
                      <a:lnTo>
                        <a:pt x="99" y="332"/>
                      </a:lnTo>
                      <a:lnTo>
                        <a:pt x="104" y="333"/>
                      </a:lnTo>
                      <a:lnTo>
                        <a:pt x="110" y="335"/>
                      </a:lnTo>
                      <a:lnTo>
                        <a:pt x="116" y="335"/>
                      </a:lnTo>
                      <a:lnTo>
                        <a:pt x="122" y="335"/>
                      </a:lnTo>
                      <a:lnTo>
                        <a:pt x="124" y="333"/>
                      </a:lnTo>
                      <a:lnTo>
                        <a:pt x="126" y="330"/>
                      </a:lnTo>
                      <a:lnTo>
                        <a:pt x="126" y="326"/>
                      </a:lnTo>
                      <a:lnTo>
                        <a:pt x="128" y="320"/>
                      </a:lnTo>
                      <a:lnTo>
                        <a:pt x="126" y="312"/>
                      </a:lnTo>
                      <a:lnTo>
                        <a:pt x="124" y="304"/>
                      </a:lnTo>
                      <a:lnTo>
                        <a:pt x="120" y="294"/>
                      </a:lnTo>
                      <a:lnTo>
                        <a:pt x="116" y="286"/>
                      </a:lnTo>
                      <a:lnTo>
                        <a:pt x="112" y="280"/>
                      </a:lnTo>
                      <a:lnTo>
                        <a:pt x="108" y="274"/>
                      </a:lnTo>
                      <a:lnTo>
                        <a:pt x="106" y="268"/>
                      </a:lnTo>
                      <a:lnTo>
                        <a:pt x="102" y="262"/>
                      </a:lnTo>
                      <a:lnTo>
                        <a:pt x="97" y="251"/>
                      </a:lnTo>
                      <a:lnTo>
                        <a:pt x="93" y="241"/>
                      </a:lnTo>
                      <a:lnTo>
                        <a:pt x="89" y="235"/>
                      </a:lnTo>
                      <a:lnTo>
                        <a:pt x="85" y="229"/>
                      </a:lnTo>
                      <a:lnTo>
                        <a:pt x="83" y="223"/>
                      </a:lnTo>
                      <a:lnTo>
                        <a:pt x="81" y="217"/>
                      </a:lnTo>
                      <a:lnTo>
                        <a:pt x="79" y="211"/>
                      </a:lnTo>
                      <a:lnTo>
                        <a:pt x="77" y="205"/>
                      </a:lnTo>
                      <a:lnTo>
                        <a:pt x="75" y="199"/>
                      </a:lnTo>
                      <a:lnTo>
                        <a:pt x="75" y="195"/>
                      </a:lnTo>
                      <a:lnTo>
                        <a:pt x="73" y="187"/>
                      </a:lnTo>
                      <a:lnTo>
                        <a:pt x="71" y="181"/>
                      </a:lnTo>
                      <a:lnTo>
                        <a:pt x="69" y="178"/>
                      </a:lnTo>
                      <a:lnTo>
                        <a:pt x="69" y="172"/>
                      </a:lnTo>
                      <a:lnTo>
                        <a:pt x="67" y="160"/>
                      </a:lnTo>
                      <a:lnTo>
                        <a:pt x="67" y="150"/>
                      </a:lnTo>
                      <a:lnTo>
                        <a:pt x="67" y="140"/>
                      </a:lnTo>
                      <a:lnTo>
                        <a:pt x="71" y="130"/>
                      </a:lnTo>
                      <a:lnTo>
                        <a:pt x="75" y="120"/>
                      </a:lnTo>
                      <a:lnTo>
                        <a:pt x="81" y="112"/>
                      </a:lnTo>
                      <a:lnTo>
                        <a:pt x="85" y="103"/>
                      </a:lnTo>
                      <a:lnTo>
                        <a:pt x="89" y="97"/>
                      </a:lnTo>
                      <a:lnTo>
                        <a:pt x="93" y="89"/>
                      </a:lnTo>
                      <a:lnTo>
                        <a:pt x="97" y="83"/>
                      </a:lnTo>
                      <a:lnTo>
                        <a:pt x="97" y="77"/>
                      </a:lnTo>
                      <a:lnTo>
                        <a:pt x="99" y="71"/>
                      </a:lnTo>
                      <a:lnTo>
                        <a:pt x="99" y="65"/>
                      </a:lnTo>
                      <a:lnTo>
                        <a:pt x="101" y="61"/>
                      </a:lnTo>
                      <a:lnTo>
                        <a:pt x="99" y="51"/>
                      </a:lnTo>
                      <a:lnTo>
                        <a:pt x="97" y="43"/>
                      </a:lnTo>
                      <a:lnTo>
                        <a:pt x="95" y="33"/>
                      </a:lnTo>
                      <a:lnTo>
                        <a:pt x="93" y="24"/>
                      </a:lnTo>
                      <a:close/>
                    </a:path>
                  </a:pathLst>
                </a:custGeom>
                <a:solidFill>
                  <a:srgbClr val="7DB81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14" name="Google Shape;1314;p116"/>
                <p:cNvSpPr/>
                <p:nvPr/>
              </p:nvSpPr>
              <p:spPr>
                <a:xfrm>
                  <a:off x="4580884" y="3139874"/>
                  <a:ext cx="197187" cy="665506"/>
                </a:xfrm>
                <a:custGeom>
                  <a:rect b="b" l="l" r="r" t="t"/>
                  <a:pathLst>
                    <a:path extrusionOk="0" h="324" w="96">
                      <a:moveTo>
                        <a:pt x="29" y="24"/>
                      </a:moveTo>
                      <a:lnTo>
                        <a:pt x="27" y="30"/>
                      </a:lnTo>
                      <a:lnTo>
                        <a:pt x="23" y="36"/>
                      </a:lnTo>
                      <a:lnTo>
                        <a:pt x="21" y="43"/>
                      </a:lnTo>
                      <a:lnTo>
                        <a:pt x="19" y="53"/>
                      </a:lnTo>
                      <a:lnTo>
                        <a:pt x="17" y="57"/>
                      </a:lnTo>
                      <a:lnTo>
                        <a:pt x="15" y="63"/>
                      </a:lnTo>
                      <a:lnTo>
                        <a:pt x="13" y="69"/>
                      </a:lnTo>
                      <a:lnTo>
                        <a:pt x="13" y="75"/>
                      </a:lnTo>
                      <a:lnTo>
                        <a:pt x="11" y="81"/>
                      </a:lnTo>
                      <a:lnTo>
                        <a:pt x="11" y="87"/>
                      </a:lnTo>
                      <a:lnTo>
                        <a:pt x="8" y="93"/>
                      </a:lnTo>
                      <a:lnTo>
                        <a:pt x="8" y="101"/>
                      </a:lnTo>
                      <a:lnTo>
                        <a:pt x="6" y="107"/>
                      </a:lnTo>
                      <a:lnTo>
                        <a:pt x="6" y="113"/>
                      </a:lnTo>
                      <a:lnTo>
                        <a:pt x="4" y="118"/>
                      </a:lnTo>
                      <a:lnTo>
                        <a:pt x="4" y="126"/>
                      </a:lnTo>
                      <a:lnTo>
                        <a:pt x="2" y="132"/>
                      </a:lnTo>
                      <a:lnTo>
                        <a:pt x="2" y="140"/>
                      </a:lnTo>
                      <a:lnTo>
                        <a:pt x="2" y="148"/>
                      </a:lnTo>
                      <a:lnTo>
                        <a:pt x="2" y="156"/>
                      </a:lnTo>
                      <a:lnTo>
                        <a:pt x="0" y="164"/>
                      </a:lnTo>
                      <a:lnTo>
                        <a:pt x="0" y="172"/>
                      </a:lnTo>
                      <a:lnTo>
                        <a:pt x="0" y="180"/>
                      </a:lnTo>
                      <a:lnTo>
                        <a:pt x="0" y="188"/>
                      </a:lnTo>
                      <a:lnTo>
                        <a:pt x="0" y="193"/>
                      </a:lnTo>
                      <a:lnTo>
                        <a:pt x="0" y="203"/>
                      </a:lnTo>
                      <a:lnTo>
                        <a:pt x="0" y="209"/>
                      </a:lnTo>
                      <a:lnTo>
                        <a:pt x="0" y="219"/>
                      </a:lnTo>
                      <a:lnTo>
                        <a:pt x="0" y="227"/>
                      </a:lnTo>
                      <a:lnTo>
                        <a:pt x="0" y="233"/>
                      </a:lnTo>
                      <a:lnTo>
                        <a:pt x="2" y="241"/>
                      </a:lnTo>
                      <a:lnTo>
                        <a:pt x="4" y="249"/>
                      </a:lnTo>
                      <a:lnTo>
                        <a:pt x="4" y="255"/>
                      </a:lnTo>
                      <a:lnTo>
                        <a:pt x="8" y="261"/>
                      </a:lnTo>
                      <a:lnTo>
                        <a:pt x="11" y="266"/>
                      </a:lnTo>
                      <a:lnTo>
                        <a:pt x="13" y="274"/>
                      </a:lnTo>
                      <a:lnTo>
                        <a:pt x="19" y="284"/>
                      </a:lnTo>
                      <a:lnTo>
                        <a:pt x="27" y="294"/>
                      </a:lnTo>
                      <a:lnTo>
                        <a:pt x="35" y="302"/>
                      </a:lnTo>
                      <a:lnTo>
                        <a:pt x="43" y="312"/>
                      </a:lnTo>
                      <a:lnTo>
                        <a:pt x="51" y="316"/>
                      </a:lnTo>
                      <a:lnTo>
                        <a:pt x="61" y="320"/>
                      </a:lnTo>
                      <a:lnTo>
                        <a:pt x="67" y="322"/>
                      </a:lnTo>
                      <a:lnTo>
                        <a:pt x="75" y="324"/>
                      </a:lnTo>
                      <a:lnTo>
                        <a:pt x="81" y="324"/>
                      </a:lnTo>
                      <a:lnTo>
                        <a:pt x="87" y="322"/>
                      </a:lnTo>
                      <a:lnTo>
                        <a:pt x="90" y="318"/>
                      </a:lnTo>
                      <a:lnTo>
                        <a:pt x="94" y="314"/>
                      </a:lnTo>
                      <a:lnTo>
                        <a:pt x="94" y="308"/>
                      </a:lnTo>
                      <a:lnTo>
                        <a:pt x="96" y="300"/>
                      </a:lnTo>
                      <a:lnTo>
                        <a:pt x="94" y="294"/>
                      </a:lnTo>
                      <a:lnTo>
                        <a:pt x="94" y="286"/>
                      </a:lnTo>
                      <a:lnTo>
                        <a:pt x="90" y="278"/>
                      </a:lnTo>
                      <a:lnTo>
                        <a:pt x="88" y="270"/>
                      </a:lnTo>
                      <a:lnTo>
                        <a:pt x="87" y="265"/>
                      </a:lnTo>
                      <a:lnTo>
                        <a:pt x="85" y="257"/>
                      </a:lnTo>
                      <a:lnTo>
                        <a:pt x="81" y="249"/>
                      </a:lnTo>
                      <a:lnTo>
                        <a:pt x="77" y="239"/>
                      </a:lnTo>
                      <a:lnTo>
                        <a:pt x="73" y="231"/>
                      </a:lnTo>
                      <a:lnTo>
                        <a:pt x="71" y="225"/>
                      </a:lnTo>
                      <a:lnTo>
                        <a:pt x="69" y="215"/>
                      </a:lnTo>
                      <a:lnTo>
                        <a:pt x="67" y="207"/>
                      </a:lnTo>
                      <a:lnTo>
                        <a:pt x="67" y="199"/>
                      </a:lnTo>
                      <a:lnTo>
                        <a:pt x="67" y="191"/>
                      </a:lnTo>
                      <a:lnTo>
                        <a:pt x="67" y="184"/>
                      </a:lnTo>
                      <a:lnTo>
                        <a:pt x="67" y="176"/>
                      </a:lnTo>
                      <a:lnTo>
                        <a:pt x="69" y="168"/>
                      </a:lnTo>
                      <a:lnTo>
                        <a:pt x="69" y="160"/>
                      </a:lnTo>
                      <a:lnTo>
                        <a:pt x="69" y="152"/>
                      </a:lnTo>
                      <a:lnTo>
                        <a:pt x="71" y="144"/>
                      </a:lnTo>
                      <a:lnTo>
                        <a:pt x="71" y="138"/>
                      </a:lnTo>
                      <a:lnTo>
                        <a:pt x="73" y="132"/>
                      </a:lnTo>
                      <a:lnTo>
                        <a:pt x="71" y="124"/>
                      </a:lnTo>
                      <a:lnTo>
                        <a:pt x="71" y="120"/>
                      </a:lnTo>
                      <a:lnTo>
                        <a:pt x="67" y="120"/>
                      </a:lnTo>
                      <a:lnTo>
                        <a:pt x="63" y="128"/>
                      </a:lnTo>
                      <a:lnTo>
                        <a:pt x="59" y="132"/>
                      </a:lnTo>
                      <a:lnTo>
                        <a:pt x="53" y="140"/>
                      </a:lnTo>
                      <a:lnTo>
                        <a:pt x="51" y="146"/>
                      </a:lnTo>
                      <a:lnTo>
                        <a:pt x="49" y="152"/>
                      </a:lnTo>
                      <a:lnTo>
                        <a:pt x="45" y="160"/>
                      </a:lnTo>
                      <a:lnTo>
                        <a:pt x="43" y="168"/>
                      </a:lnTo>
                      <a:lnTo>
                        <a:pt x="41" y="174"/>
                      </a:lnTo>
                      <a:lnTo>
                        <a:pt x="41" y="184"/>
                      </a:lnTo>
                      <a:lnTo>
                        <a:pt x="39" y="189"/>
                      </a:lnTo>
                      <a:lnTo>
                        <a:pt x="39" y="197"/>
                      </a:lnTo>
                      <a:lnTo>
                        <a:pt x="39" y="205"/>
                      </a:lnTo>
                      <a:lnTo>
                        <a:pt x="39" y="213"/>
                      </a:lnTo>
                      <a:lnTo>
                        <a:pt x="39" y="219"/>
                      </a:lnTo>
                      <a:lnTo>
                        <a:pt x="41" y="227"/>
                      </a:lnTo>
                      <a:lnTo>
                        <a:pt x="41" y="233"/>
                      </a:lnTo>
                      <a:lnTo>
                        <a:pt x="45" y="241"/>
                      </a:lnTo>
                      <a:lnTo>
                        <a:pt x="45" y="247"/>
                      </a:lnTo>
                      <a:lnTo>
                        <a:pt x="47" y="251"/>
                      </a:lnTo>
                      <a:lnTo>
                        <a:pt x="49" y="257"/>
                      </a:lnTo>
                      <a:lnTo>
                        <a:pt x="51" y="263"/>
                      </a:lnTo>
                      <a:lnTo>
                        <a:pt x="53" y="272"/>
                      </a:lnTo>
                      <a:lnTo>
                        <a:pt x="53" y="280"/>
                      </a:lnTo>
                      <a:lnTo>
                        <a:pt x="53" y="284"/>
                      </a:lnTo>
                      <a:lnTo>
                        <a:pt x="51" y="288"/>
                      </a:lnTo>
                      <a:lnTo>
                        <a:pt x="45" y="286"/>
                      </a:lnTo>
                      <a:lnTo>
                        <a:pt x="39" y="280"/>
                      </a:lnTo>
                      <a:lnTo>
                        <a:pt x="35" y="274"/>
                      </a:lnTo>
                      <a:lnTo>
                        <a:pt x="31" y="268"/>
                      </a:lnTo>
                      <a:lnTo>
                        <a:pt x="27" y="261"/>
                      </a:lnTo>
                      <a:lnTo>
                        <a:pt x="25" y="253"/>
                      </a:lnTo>
                      <a:lnTo>
                        <a:pt x="23" y="245"/>
                      </a:lnTo>
                      <a:lnTo>
                        <a:pt x="21" y="235"/>
                      </a:lnTo>
                      <a:lnTo>
                        <a:pt x="21" y="225"/>
                      </a:lnTo>
                      <a:lnTo>
                        <a:pt x="21" y="213"/>
                      </a:lnTo>
                      <a:lnTo>
                        <a:pt x="19" y="203"/>
                      </a:lnTo>
                      <a:lnTo>
                        <a:pt x="19" y="191"/>
                      </a:lnTo>
                      <a:lnTo>
                        <a:pt x="19" y="182"/>
                      </a:lnTo>
                      <a:lnTo>
                        <a:pt x="19" y="170"/>
                      </a:lnTo>
                      <a:lnTo>
                        <a:pt x="19" y="160"/>
                      </a:lnTo>
                      <a:lnTo>
                        <a:pt x="21" y="150"/>
                      </a:lnTo>
                      <a:lnTo>
                        <a:pt x="21" y="142"/>
                      </a:lnTo>
                      <a:lnTo>
                        <a:pt x="23" y="134"/>
                      </a:lnTo>
                      <a:lnTo>
                        <a:pt x="23" y="126"/>
                      </a:lnTo>
                      <a:lnTo>
                        <a:pt x="25" y="118"/>
                      </a:lnTo>
                      <a:lnTo>
                        <a:pt x="27" y="111"/>
                      </a:lnTo>
                      <a:lnTo>
                        <a:pt x="29" y="105"/>
                      </a:lnTo>
                      <a:lnTo>
                        <a:pt x="29" y="97"/>
                      </a:lnTo>
                      <a:lnTo>
                        <a:pt x="31" y="91"/>
                      </a:lnTo>
                      <a:lnTo>
                        <a:pt x="33" y="85"/>
                      </a:lnTo>
                      <a:lnTo>
                        <a:pt x="37" y="79"/>
                      </a:lnTo>
                      <a:lnTo>
                        <a:pt x="39" y="71"/>
                      </a:lnTo>
                      <a:lnTo>
                        <a:pt x="41" y="65"/>
                      </a:lnTo>
                      <a:lnTo>
                        <a:pt x="43" y="59"/>
                      </a:lnTo>
                      <a:lnTo>
                        <a:pt x="45" y="53"/>
                      </a:lnTo>
                      <a:lnTo>
                        <a:pt x="51" y="41"/>
                      </a:lnTo>
                      <a:lnTo>
                        <a:pt x="59" y="32"/>
                      </a:lnTo>
                      <a:lnTo>
                        <a:pt x="63" y="20"/>
                      </a:lnTo>
                      <a:lnTo>
                        <a:pt x="63" y="12"/>
                      </a:lnTo>
                      <a:lnTo>
                        <a:pt x="61" y="6"/>
                      </a:lnTo>
                      <a:lnTo>
                        <a:pt x="59" y="0"/>
                      </a:lnTo>
                      <a:lnTo>
                        <a:pt x="51" y="0"/>
                      </a:lnTo>
                      <a:lnTo>
                        <a:pt x="45" y="2"/>
                      </a:lnTo>
                      <a:lnTo>
                        <a:pt x="41" y="6"/>
                      </a:lnTo>
                      <a:lnTo>
                        <a:pt x="37" y="10"/>
                      </a:lnTo>
                      <a:lnTo>
                        <a:pt x="33" y="16"/>
                      </a:lnTo>
                      <a:lnTo>
                        <a:pt x="29" y="24"/>
                      </a:lnTo>
                      <a:close/>
                    </a:path>
                  </a:pathLst>
                </a:custGeom>
                <a:solidFill>
                  <a:srgbClr val="2E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grpSp>
      <p:sp>
        <p:nvSpPr>
          <p:cNvPr id="1315" name="Google Shape;1315;p116"/>
          <p:cNvSpPr txBox="1"/>
          <p:nvPr/>
        </p:nvSpPr>
        <p:spPr>
          <a:xfrm>
            <a:off x="304800" y="1219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JUVENILE and JUMPING JUVENILE</a:t>
            </a:r>
            <a:endParaRPr/>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11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Accidental Death Rider &amp; Dismemberment Rider</a:t>
            </a:r>
            <a:endParaRPr b="1" i="0" sz="4000" u="none" cap="none" strike="noStrike">
              <a:solidFill>
                <a:srgbClr val="FFFFD1"/>
              </a:solidFill>
              <a:latin typeface="Constantia"/>
              <a:ea typeface="Constantia"/>
              <a:cs typeface="Constantia"/>
              <a:sym typeface="Constantia"/>
            </a:endParaRPr>
          </a:p>
        </p:txBody>
      </p:sp>
      <p:sp>
        <p:nvSpPr>
          <p:cNvPr id="1322" name="Google Shape;1322;p11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Accidental Death Rider- </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Pays double the face amount</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Loss must be due to accident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Must occur within 90 days of the accident</a:t>
            </a:r>
            <a:endParaRPr/>
          </a:p>
        </p:txBody>
      </p:sp>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18"/>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Accelerated (Living) Benefits Rider</a:t>
            </a:r>
            <a:endParaRPr/>
          </a:p>
        </p:txBody>
      </p:sp>
      <p:sp>
        <p:nvSpPr>
          <p:cNvPr id="1329" name="Google Shape;1329;p118"/>
          <p:cNvSpPr txBox="1"/>
          <p:nvPr>
            <p:ph idx="1" type="body"/>
          </p:nvPr>
        </p:nvSpPr>
        <p:spPr>
          <a:xfrm>
            <a:off x="381000" y="1981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Provides cash benefits from the policy prior to death</a:t>
            </a:r>
            <a:endParaRPr/>
          </a:p>
          <a:p>
            <a:pPr indent="-319087" lvl="0" marL="319087"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Terminal illness, long-term care, or permanent confinement in nursing home</a:t>
            </a:r>
            <a:endParaRPr/>
          </a:p>
          <a:p>
            <a:pPr indent="-319087" lvl="0" marL="319087"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Will pay a percentage before death; balance is paid to the beneficiary upon death</a:t>
            </a:r>
            <a:endParaRPr/>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119"/>
          <p:cNvSpPr txBox="1"/>
          <p:nvPr>
            <p:ph idx="4294967295" type="title"/>
          </p:nvPr>
        </p:nvSpPr>
        <p:spPr>
          <a:xfrm>
            <a:off x="609600" y="3810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COST OF LIVING RIDER</a:t>
            </a:r>
            <a:endParaRPr b="1" i="0" sz="4000" u="none" cap="none" strike="noStrike">
              <a:solidFill>
                <a:srgbClr val="FFFFD1"/>
              </a:solidFill>
              <a:latin typeface="Constantia"/>
              <a:ea typeface="Constantia"/>
              <a:cs typeface="Constantia"/>
              <a:sym typeface="Constantia"/>
            </a:endParaRPr>
          </a:p>
        </p:txBody>
      </p:sp>
      <p:sp>
        <p:nvSpPr>
          <p:cNvPr id="1336" name="Google Shape;1336;p119"/>
          <p:cNvSpPr txBox="1"/>
          <p:nvPr>
            <p:ph idx="1" type="body"/>
          </p:nvPr>
        </p:nvSpPr>
        <p:spPr>
          <a:xfrm>
            <a:off x="381000" y="1371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Inflation protection</a:t>
            </a:r>
            <a:endParaRPr/>
          </a:p>
          <a:p>
            <a:pPr indent="-319087" lvl="0" marL="319087" marR="0" rtl="0" algn="l">
              <a:lnSpc>
                <a:spcPct val="100000"/>
              </a:lnSpc>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Increase in premium due to increased protection</a:t>
            </a:r>
            <a:endParaRPr/>
          </a:p>
          <a:p>
            <a:pPr indent="-319087" lvl="0" marL="319087" marR="0" rtl="0" algn="l">
              <a:lnSpc>
                <a:spcPct val="100000"/>
              </a:lnSpc>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No proof of insurability required</a:t>
            </a:r>
            <a:endParaRPr/>
          </a:p>
          <a:p>
            <a:pPr indent="-319087" lvl="0" marL="319087" marR="0" rtl="0" algn="l">
              <a:lnSpc>
                <a:spcPct val="100000"/>
              </a:lnSpc>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Face amount rises with cost of living or by a set percentage.</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2"/>
          <p:cNvSpPr txBox="1"/>
          <p:nvPr>
            <p:ph idx="4294967295" type="title"/>
          </p:nvPr>
        </p:nvSpPr>
        <p:spPr>
          <a:xfrm>
            <a:off x="457200" y="3810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Types of Insurers</a:t>
            </a:r>
            <a:endParaRPr b="1" i="0" sz="4800" u="none" cap="none" strike="noStrike">
              <a:solidFill>
                <a:srgbClr val="FFFFD2"/>
              </a:solidFill>
              <a:latin typeface="Constantia"/>
              <a:ea typeface="Constantia"/>
              <a:cs typeface="Constantia"/>
              <a:sym typeface="Constantia"/>
            </a:endParaRPr>
          </a:p>
        </p:txBody>
      </p:sp>
      <p:sp>
        <p:nvSpPr>
          <p:cNvPr id="276" name="Google Shape;276;p12"/>
          <p:cNvSpPr txBox="1"/>
          <p:nvPr>
            <p:ph idx="1" type="body"/>
          </p:nvPr>
        </p:nvSpPr>
        <p:spPr>
          <a:xfrm>
            <a:off x="457200" y="1752600"/>
            <a:ext cx="4038600" cy="4160837"/>
          </a:xfrm>
          <a:prstGeom prst="rect">
            <a:avLst/>
          </a:prstGeom>
          <a:noFill/>
          <a:ln>
            <a:noFill/>
          </a:ln>
        </p:spPr>
        <p:txBody>
          <a:bodyPr anchorCtr="0" anchor="t" bIns="45700" lIns="91425" spcFirstLastPara="1" rIns="91425" wrap="square" tIns="45700">
            <a:noAutofit/>
          </a:bodyPr>
          <a:lstStyle/>
          <a:p>
            <a:pPr indent="-319087" lvl="0" marL="319087" marR="0" rtl="0" algn="r">
              <a:lnSpc>
                <a:spcPct val="100000"/>
              </a:lnSpc>
              <a:spcBef>
                <a:spcPts val="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Mutual</a:t>
            </a:r>
            <a:endParaRPr/>
          </a:p>
          <a:p>
            <a:pPr indent="-319087" lvl="0" marL="319087" marR="0" rtl="0" algn="r">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Stock</a:t>
            </a:r>
            <a:endParaRPr/>
          </a:p>
          <a:p>
            <a:pPr indent="-319087" lvl="0" marL="319087" marR="0" rtl="0" algn="r">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Reinsurer</a:t>
            </a:r>
            <a:br>
              <a:rPr b="0" i="0" lang="en-US" sz="2800" u="none" cap="none" strike="noStrike">
                <a:solidFill>
                  <a:schemeClr val="lt1"/>
                </a:solidFill>
                <a:latin typeface="Cambria"/>
                <a:ea typeface="Cambria"/>
                <a:cs typeface="Cambria"/>
                <a:sym typeface="Cambria"/>
              </a:rPr>
            </a:br>
            <a:endParaRPr/>
          </a:p>
          <a:p>
            <a:pPr indent="-319087" lvl="0" marL="319087" marR="0" rtl="0" algn="r">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Self Insurers</a:t>
            </a:r>
            <a:endParaRPr/>
          </a:p>
        </p:txBody>
      </p:sp>
      <p:sp>
        <p:nvSpPr>
          <p:cNvPr id="277" name="Google Shape;277;p12"/>
          <p:cNvSpPr txBox="1"/>
          <p:nvPr>
            <p:ph idx="2" type="body"/>
          </p:nvPr>
        </p:nvSpPr>
        <p:spPr>
          <a:xfrm>
            <a:off x="4648200" y="1752600"/>
            <a:ext cx="4038600" cy="4160837"/>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rgbClr val="DDE7F2"/>
              </a:buClr>
              <a:buSzPts val="4200"/>
              <a:buFont typeface="Calibri"/>
              <a:buChar char="="/>
            </a:pPr>
            <a:r>
              <a:rPr b="0" i="0" lang="en-US" sz="2800" u="none" cap="none" strike="noStrike">
                <a:solidFill>
                  <a:schemeClr val="lt1"/>
                </a:solidFill>
                <a:latin typeface="Cambria"/>
                <a:ea typeface="Cambria"/>
                <a:cs typeface="Cambria"/>
                <a:sym typeface="Cambria"/>
              </a:rPr>
              <a:t>Participating</a:t>
            </a:r>
            <a:endParaRPr/>
          </a:p>
          <a:p>
            <a:pPr indent="-319087" lvl="0" marL="319087" marR="0" rtl="0" algn="l">
              <a:lnSpc>
                <a:spcPct val="100000"/>
              </a:lnSpc>
              <a:spcBef>
                <a:spcPts val="560"/>
              </a:spcBef>
              <a:spcAft>
                <a:spcPts val="0"/>
              </a:spcAft>
              <a:buClr>
                <a:srgbClr val="DDE7F2"/>
              </a:buClr>
              <a:buSzPts val="4200"/>
              <a:buFont typeface="Calibri"/>
              <a:buChar char="="/>
            </a:pPr>
            <a:r>
              <a:rPr b="0" i="0" lang="en-US" sz="2800" u="none" cap="none" strike="noStrike">
                <a:solidFill>
                  <a:schemeClr val="lt1"/>
                </a:solidFill>
                <a:latin typeface="Cambria"/>
                <a:ea typeface="Cambria"/>
                <a:cs typeface="Cambria"/>
                <a:sym typeface="Cambria"/>
              </a:rPr>
              <a:t>Non-Participating</a:t>
            </a:r>
            <a:endParaRPr/>
          </a:p>
          <a:p>
            <a:pPr indent="-319087" lvl="0" marL="319087" marR="0" rtl="0" algn="l">
              <a:lnSpc>
                <a:spcPct val="100000"/>
              </a:lnSpc>
              <a:spcBef>
                <a:spcPts val="560"/>
              </a:spcBef>
              <a:spcAft>
                <a:spcPts val="0"/>
              </a:spcAft>
              <a:buClr>
                <a:srgbClr val="DDE7F2"/>
              </a:buClr>
              <a:buSzPts val="4200"/>
              <a:buFont typeface="Calibri"/>
              <a:buChar char="="/>
            </a:pPr>
            <a:r>
              <a:rPr b="0" i="0" lang="en-US" sz="2800" u="none" cap="none" strike="noStrike">
                <a:solidFill>
                  <a:schemeClr val="lt1"/>
                </a:solidFill>
                <a:latin typeface="Cambria"/>
                <a:ea typeface="Cambria"/>
                <a:cs typeface="Cambria"/>
                <a:sym typeface="Cambria"/>
              </a:rPr>
              <a:t>Insurance Company’s Insurer</a:t>
            </a:r>
            <a:endParaRPr/>
          </a:p>
          <a:p>
            <a:pPr indent="-319087" lvl="0" marL="319087" marR="0" rtl="0" algn="l">
              <a:lnSpc>
                <a:spcPct val="100000"/>
              </a:lnSpc>
              <a:spcBef>
                <a:spcPts val="560"/>
              </a:spcBef>
              <a:spcAft>
                <a:spcPts val="0"/>
              </a:spcAft>
              <a:buClr>
                <a:srgbClr val="DDE7F2"/>
              </a:buClr>
              <a:buSzPts val="4200"/>
              <a:buFont typeface="Calibri"/>
              <a:buChar char="="/>
            </a:pPr>
            <a:r>
              <a:rPr b="0" i="0" lang="en-US" sz="2800" u="none" cap="none" strike="noStrike">
                <a:solidFill>
                  <a:schemeClr val="lt1"/>
                </a:solidFill>
                <a:latin typeface="Cambria"/>
                <a:ea typeface="Cambria"/>
                <a:cs typeface="Cambria"/>
                <a:sym typeface="Cambria"/>
              </a:rPr>
              <a:t>Retain own risk</a:t>
            </a:r>
            <a:endParaRPr/>
          </a:p>
        </p:txBody>
      </p:sp>
      <p:sp>
        <p:nvSpPr>
          <p:cNvPr id="278" name="Google Shape;278;p12"/>
          <p:cNvSpPr/>
          <p:nvPr/>
        </p:nvSpPr>
        <p:spPr>
          <a:xfrm>
            <a:off x="2743200" y="4572000"/>
            <a:ext cx="1905000" cy="1754326"/>
          </a:xfrm>
          <a:prstGeom prst="rect">
            <a:avLst/>
          </a:prstGeom>
          <a:solidFill>
            <a:srgbClr val="DCE7F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06900"/>
              </a:buClr>
              <a:buSzPts val="3600"/>
              <a:buFont typeface="Arial"/>
              <a:buNone/>
            </a:pPr>
            <a:r>
              <a:rPr b="1" i="0" lang="en-US" sz="3600" u="none" cap="none" strike="noStrike">
                <a:solidFill>
                  <a:srgbClr val="B06900"/>
                </a:solidFill>
                <a:latin typeface="Arial"/>
                <a:ea typeface="Arial"/>
                <a:cs typeface="Arial"/>
                <a:sym typeface="Arial"/>
              </a:rPr>
              <a:t>Lloyds </a:t>
            </a:r>
            <a:br>
              <a:rPr b="1" i="0" lang="en-US" sz="3600" u="none" cap="none" strike="noStrike">
                <a:solidFill>
                  <a:srgbClr val="B06900"/>
                </a:solidFill>
                <a:latin typeface="Arial"/>
                <a:ea typeface="Arial"/>
                <a:cs typeface="Arial"/>
                <a:sym typeface="Arial"/>
              </a:rPr>
            </a:br>
            <a:r>
              <a:rPr b="1" i="0" lang="en-US" sz="3600" u="none" cap="none" strike="noStrike">
                <a:solidFill>
                  <a:srgbClr val="B06900"/>
                </a:solidFill>
                <a:latin typeface="Arial"/>
                <a:ea typeface="Arial"/>
                <a:cs typeface="Arial"/>
                <a:sym typeface="Arial"/>
              </a:rPr>
              <a:t>of </a:t>
            </a:r>
            <a:br>
              <a:rPr b="1" i="0" lang="en-US" sz="3600" u="none" cap="none" strike="noStrike">
                <a:solidFill>
                  <a:srgbClr val="B06900"/>
                </a:solidFill>
                <a:latin typeface="Arial"/>
                <a:ea typeface="Arial"/>
                <a:cs typeface="Arial"/>
                <a:sym typeface="Arial"/>
              </a:rPr>
            </a:br>
            <a:r>
              <a:rPr b="1" i="0" lang="en-US" sz="3600" u="none" cap="none" strike="noStrike">
                <a:solidFill>
                  <a:srgbClr val="B06900"/>
                </a:solidFill>
                <a:latin typeface="Arial"/>
                <a:ea typeface="Arial"/>
                <a:cs typeface="Arial"/>
                <a:sym typeface="Arial"/>
              </a:rPr>
              <a:t>London</a:t>
            </a:r>
            <a:endParaRPr/>
          </a:p>
        </p:txBody>
      </p:sp>
      <p:sp>
        <p:nvSpPr>
          <p:cNvPr id="279" name="Google Shape;279;p12"/>
          <p:cNvSpPr/>
          <p:nvPr/>
        </p:nvSpPr>
        <p:spPr>
          <a:xfrm>
            <a:off x="2590800" y="4343400"/>
            <a:ext cx="2286000" cy="2209800"/>
          </a:xfrm>
          <a:custGeom>
            <a:rect b="b" l="l" r="r" t="t"/>
            <a:pathLst>
              <a:path extrusionOk="0" h="2209800" w="2286000">
                <a:moveTo>
                  <a:pt x="0" y="1104900"/>
                </a:moveTo>
                <a:cubicBezTo>
                  <a:pt x="0" y="494681"/>
                  <a:pt x="511739" y="0"/>
                  <a:pt x="1143000" y="0"/>
                </a:cubicBezTo>
                <a:cubicBezTo>
                  <a:pt x="1774261" y="0"/>
                  <a:pt x="2286000" y="494681"/>
                  <a:pt x="2286000" y="1104900"/>
                </a:cubicBezTo>
                <a:cubicBezTo>
                  <a:pt x="2286000" y="1715119"/>
                  <a:pt x="1774261" y="2209800"/>
                  <a:pt x="1143000" y="2209800"/>
                </a:cubicBezTo>
                <a:cubicBezTo>
                  <a:pt x="511739" y="2209800"/>
                  <a:pt x="0" y="1715119"/>
                  <a:pt x="0" y="1104900"/>
                </a:cubicBezTo>
                <a:close/>
                <a:moveTo>
                  <a:pt x="1780066" y="1440096"/>
                </a:moveTo>
                <a:cubicBezTo>
                  <a:pt x="1943701" y="1160767"/>
                  <a:pt x="1883791" y="811528"/>
                  <a:pt x="1635216" y="595710"/>
                </a:cubicBezTo>
                <a:cubicBezTo>
                  <a:pt x="1406311" y="396970"/>
                  <a:pt x="1069677" y="357499"/>
                  <a:pt x="796567" y="497377"/>
                </a:cubicBezTo>
                <a:lnTo>
                  <a:pt x="1780066" y="1440096"/>
                </a:lnTo>
                <a:close/>
                <a:moveTo>
                  <a:pt x="505934" y="769704"/>
                </a:moveTo>
                <a:cubicBezTo>
                  <a:pt x="342299" y="1049033"/>
                  <a:pt x="402209" y="1398272"/>
                  <a:pt x="650784" y="1614090"/>
                </a:cubicBezTo>
                <a:cubicBezTo>
                  <a:pt x="879689" y="1812830"/>
                  <a:pt x="1216323" y="1852301"/>
                  <a:pt x="1489433" y="1712423"/>
                </a:cubicBezTo>
                <a:lnTo>
                  <a:pt x="505934" y="769704"/>
                </a:lnTo>
                <a:close/>
              </a:path>
            </a:pathLst>
          </a:custGeom>
          <a:noFill/>
          <a:ln cap="flat" cmpd="sng" w="5715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1822"/>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1822"/>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1822"/>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1822"/>
                                        <p:tgtEl>
                                          <p:spTgt spid="276">
                                            <p:txEl>
                                              <p:pRg end="3" st="3"/>
                                            </p:txEl>
                                          </p:spTgt>
                                        </p:tgtEl>
                                      </p:cBhvr>
                                    </p:animEffect>
                                  </p:childTnLst>
                                </p:cTn>
                              </p:par>
                              <p:par>
                                <p:cTn fill="hold" nodeType="withEffect" presetClass="entr" presetID="1"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2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20"/>
          <p:cNvSpPr txBox="1"/>
          <p:nvPr>
            <p:ph type="title"/>
          </p:nvPr>
        </p:nvSpPr>
        <p:spPr>
          <a:xfrm>
            <a:off x="457200" y="533400"/>
            <a:ext cx="8229600" cy="1524000"/>
          </a:xfrm>
          <a:prstGeom prst="rect">
            <a:avLst/>
          </a:prstGeom>
          <a:noFill/>
          <a:ln>
            <a:noFill/>
          </a:ln>
        </p:spPr>
        <p:txBody>
          <a:bodyPr anchorCtr="0" anchor="b" bIns="9125" lIns="0" spcFirstLastPara="1" rIns="0" wrap="square" tIns="9125">
            <a:noAutofit/>
          </a:bodyPr>
          <a:lstStyle/>
          <a:p>
            <a:pPr indent="0" lvl="0" marL="0" rtl="0" algn="l">
              <a:lnSpc>
                <a:spcPct val="100000"/>
              </a:lnSpc>
              <a:spcBef>
                <a:spcPts val="0"/>
              </a:spcBef>
              <a:spcAft>
                <a:spcPts val="0"/>
              </a:spcAft>
              <a:buClr>
                <a:srgbClr val="FFFFD2"/>
              </a:buClr>
              <a:buSzPts val="4800"/>
              <a:buFont typeface="Constantia"/>
              <a:buNone/>
            </a:pPr>
            <a:r>
              <a:rPr b="1" i="0" lang="en-US" sz="4800" u="none">
                <a:solidFill>
                  <a:srgbClr val="FFFFD2"/>
                </a:solidFill>
                <a:latin typeface="Constantia"/>
                <a:ea typeface="Constantia"/>
                <a:cs typeface="Constantia"/>
                <a:sym typeface="Constantia"/>
              </a:rPr>
              <a:t>Common Policy Options</a:t>
            </a:r>
            <a:endParaRPr/>
          </a:p>
        </p:txBody>
      </p:sp>
      <p:sp>
        <p:nvSpPr>
          <p:cNvPr id="1342" name="Google Shape;1342;p12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rtl="0" algn="l">
              <a:lnSpc>
                <a:spcPct val="100000"/>
              </a:lnSpc>
              <a:spcBef>
                <a:spcPts val="0"/>
              </a:spcBef>
              <a:spcAft>
                <a:spcPts val="0"/>
              </a:spcAft>
              <a:buClr>
                <a:schemeClr val="accent1"/>
              </a:buClr>
              <a:buSzPts val="2800"/>
              <a:buFont typeface="Noto Sans Symbols"/>
              <a:buChar char="◆"/>
            </a:pPr>
            <a:r>
              <a:rPr b="0" i="0" lang="en-US" sz="4000" u="none">
                <a:solidFill>
                  <a:schemeClr val="lt1"/>
                </a:solidFill>
                <a:latin typeface="Cambria"/>
                <a:ea typeface="Cambria"/>
                <a:cs typeface="Cambria"/>
                <a:sym typeface="Cambria"/>
              </a:rPr>
              <a:t>How do you want to get your money back? You have more than one option how do you want your crust?  More options!</a:t>
            </a:r>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121"/>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Nonforfeiture - Cash Surrender Value</a:t>
            </a:r>
            <a:endParaRPr/>
          </a:p>
        </p:txBody>
      </p:sp>
      <p:sp>
        <p:nvSpPr>
          <p:cNvPr id="1349" name="Google Shape;1349;p121"/>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$100,000 policy                    			</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$13,000 cash value</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Cancel/surrender/lapsed policy</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$13,000 surrender value paid to owner </a:t>
            </a:r>
            <a:endParaRPr/>
          </a:p>
        </p:txBody>
      </p:sp>
      <p:sp>
        <p:nvSpPr>
          <p:cNvPr id="1350" name="Google Shape;1350;p121"/>
          <p:cNvSpPr/>
          <p:nvPr/>
        </p:nvSpPr>
        <p:spPr>
          <a:xfrm>
            <a:off x="2133600" y="3200400"/>
            <a:ext cx="304800" cy="685800"/>
          </a:xfrm>
          <a:prstGeom prst="downArrow">
            <a:avLst>
              <a:gd fmla="val 50000" name="adj1"/>
              <a:gd fmla="val 50000"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21"/>
          <p:cNvSpPr txBox="1"/>
          <p:nvPr/>
        </p:nvSpPr>
        <p:spPr>
          <a:xfrm rot="5400000">
            <a:off x="1981200" y="3429000"/>
            <a:ext cx="609600" cy="15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52" name="Google Shape;1352;p121"/>
          <p:cNvSpPr/>
          <p:nvPr/>
        </p:nvSpPr>
        <p:spPr>
          <a:xfrm>
            <a:off x="3581400" y="4343400"/>
            <a:ext cx="304800" cy="685800"/>
          </a:xfrm>
          <a:prstGeom prst="downArrow">
            <a:avLst>
              <a:gd fmla="val 50000" name="adj1"/>
              <a:gd fmla="val 50000"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21"/>
          <p:cNvSpPr txBox="1"/>
          <p:nvPr/>
        </p:nvSpPr>
        <p:spPr>
          <a:xfrm rot="5400000">
            <a:off x="3429000" y="4572000"/>
            <a:ext cx="609600" cy="15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22"/>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Nonforfeiture -Extended Term Option	</a:t>
            </a:r>
            <a:endParaRPr/>
          </a:p>
        </p:txBody>
      </p:sp>
      <p:pic>
        <p:nvPicPr>
          <p:cNvPr id="1360" name="Google Shape;1360;p122"/>
          <p:cNvPicPr preferRelativeResize="0"/>
          <p:nvPr>
            <p:ph idx="1" type="body"/>
          </p:nvPr>
        </p:nvPicPr>
        <p:blipFill rotWithShape="1">
          <a:blip r:embed="rId3">
            <a:alphaModFix/>
          </a:blip>
          <a:srcRect b="25000" l="20312" r="24217" t="50000"/>
          <a:stretch/>
        </p:blipFill>
        <p:spPr>
          <a:xfrm>
            <a:off x="762000" y="1981200"/>
            <a:ext cx="7046912" cy="4048125"/>
          </a:xfrm>
          <a:prstGeom prst="rect">
            <a:avLst/>
          </a:prstGeom>
          <a:noFill/>
          <a:ln>
            <a:noFill/>
          </a:ln>
        </p:spPr>
      </p:pic>
    </p:spTree>
  </p:cSld>
  <p:clrMapOvr>
    <a:masterClrMapping/>
  </p:clrMapOvr>
  <p:transition spd="slow">
    <p:fade/>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23"/>
          <p:cNvSpPr txBox="1"/>
          <p:nvPr>
            <p:ph idx="4294967295" type="title"/>
          </p:nvPr>
        </p:nvSpPr>
        <p:spPr>
          <a:xfrm>
            <a:off x="6096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Nonforfeiture - Extended Term Option</a:t>
            </a:r>
            <a:endParaRPr/>
          </a:p>
        </p:txBody>
      </p:sp>
      <p:sp>
        <p:nvSpPr>
          <p:cNvPr id="1367" name="Google Shape;1367;p123"/>
          <p:cNvSpPr/>
          <p:nvPr/>
        </p:nvSpPr>
        <p:spPr>
          <a:xfrm>
            <a:off x="3352800" y="2895600"/>
            <a:ext cx="533400" cy="304800"/>
          </a:xfrm>
          <a:prstGeom prst="rightArrow">
            <a:avLst>
              <a:gd fmla="val 50000" name="adj1"/>
              <a:gd fmla="val 50000"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68" name="Google Shape;1368;p123"/>
          <p:cNvSpPr txBox="1"/>
          <p:nvPr/>
        </p:nvSpPr>
        <p:spPr>
          <a:xfrm>
            <a:off x="457200" y="2209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lt1"/>
              </a:buClr>
              <a:buSzPts val="3000"/>
              <a:buFont typeface="Arial"/>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r>
              <a:rPr b="0" i="0" lang="en-US" sz="3000" u="sng">
                <a:solidFill>
                  <a:schemeClr val="lt1"/>
                </a:solidFill>
                <a:latin typeface="Cambria"/>
                <a:ea typeface="Cambria"/>
                <a:cs typeface="Cambria"/>
                <a:sym typeface="Cambria"/>
              </a:rPr>
              <a:t>$100,000 policy</a:t>
            </a:r>
            <a:r>
              <a:rPr b="0" i="0" lang="en-US" sz="3000" u="none">
                <a:solidFill>
                  <a:schemeClr val="lt1"/>
                </a:solidFill>
                <a:latin typeface="Cambria"/>
                <a:ea typeface="Cambria"/>
                <a:cs typeface="Cambria"/>
                <a:sym typeface="Cambria"/>
              </a:rPr>
              <a:t>         </a:t>
            </a:r>
            <a:r>
              <a:rPr b="0" i="0" lang="en-US" sz="3000" u="sng">
                <a:solidFill>
                  <a:schemeClr val="lt1"/>
                </a:solidFill>
                <a:latin typeface="Cambria"/>
                <a:ea typeface="Cambria"/>
                <a:cs typeface="Cambria"/>
                <a:sym typeface="Cambria"/>
              </a:rPr>
              <a:t>$100,000 added term policy</a:t>
            </a:r>
            <a:endParaRPr/>
          </a:p>
          <a:p>
            <a:pPr indent="-319087" lvl="0" marL="319087"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$13,000 cash value       no cash value</a:t>
            </a:r>
            <a:endParaRPr/>
          </a:p>
          <a:p>
            <a:pPr indent="-319087" lvl="0" marL="319087"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(only for specified number of years TERM) </a:t>
            </a:r>
            <a:endParaRPr/>
          </a:p>
        </p:txBody>
      </p:sp>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124"/>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Nonforfeiture - Reduced Paid Up Option</a:t>
            </a:r>
            <a:endParaRPr/>
          </a:p>
        </p:txBody>
      </p:sp>
      <p:pic>
        <p:nvPicPr>
          <p:cNvPr id="1375" name="Google Shape;1375;p124"/>
          <p:cNvPicPr preferRelativeResize="0"/>
          <p:nvPr>
            <p:ph idx="1" type="body"/>
          </p:nvPr>
        </p:nvPicPr>
        <p:blipFill rotWithShape="1">
          <a:blip r:embed="rId3">
            <a:alphaModFix/>
          </a:blip>
          <a:srcRect b="55207" l="33593" r="12500" t="26042"/>
          <a:stretch/>
        </p:blipFill>
        <p:spPr>
          <a:xfrm>
            <a:off x="658812" y="1912937"/>
            <a:ext cx="7500937" cy="2963862"/>
          </a:xfrm>
          <a:prstGeom prst="rect">
            <a:avLst/>
          </a:prstGeom>
          <a:noFill/>
          <a:ln>
            <a:noFill/>
          </a:ln>
        </p:spPr>
      </p:pic>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125"/>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Nonforfeiture – Reduced Paid Up</a:t>
            </a:r>
            <a:endParaRPr/>
          </a:p>
        </p:txBody>
      </p:sp>
      <p:sp>
        <p:nvSpPr>
          <p:cNvPr id="1382" name="Google Shape;1382;p125"/>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a:t>
            </a:r>
            <a:r>
              <a:rPr b="0" i="0" lang="en-US" sz="3000" u="sng">
                <a:solidFill>
                  <a:schemeClr val="lt1"/>
                </a:solidFill>
                <a:latin typeface="Cambria"/>
                <a:ea typeface="Cambria"/>
                <a:cs typeface="Cambria"/>
                <a:sym typeface="Cambria"/>
              </a:rPr>
              <a:t>$100,000 policy</a:t>
            </a:r>
            <a:r>
              <a:rPr b="0" i="0" lang="en-US" sz="3000" u="none">
                <a:solidFill>
                  <a:schemeClr val="lt1"/>
                </a:solidFill>
                <a:latin typeface="Cambria"/>
                <a:ea typeface="Cambria"/>
                <a:cs typeface="Cambria"/>
                <a:sym typeface="Cambria"/>
              </a:rPr>
              <a:t>         </a:t>
            </a:r>
            <a:r>
              <a:rPr b="0" i="0" lang="en-US" sz="3000" u="sng">
                <a:solidFill>
                  <a:schemeClr val="lt1"/>
                </a:solidFill>
                <a:latin typeface="Cambria"/>
                <a:ea typeface="Cambria"/>
                <a:cs typeface="Cambria"/>
                <a:sym typeface="Cambria"/>
              </a:rPr>
              <a:t>Reduced face value policy</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$13,000 cash value     $13,000 cash value				          continues to earn 				          interest to age 100</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WHAT HAPPENS TO THE INTEREST!?</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a:t>
            </a:r>
            <a:endParaRPr/>
          </a:p>
        </p:txBody>
      </p:sp>
      <p:sp>
        <p:nvSpPr>
          <p:cNvPr id="1383" name="Google Shape;1383;p125"/>
          <p:cNvSpPr/>
          <p:nvPr/>
        </p:nvSpPr>
        <p:spPr>
          <a:xfrm>
            <a:off x="3352800" y="2590800"/>
            <a:ext cx="533400" cy="304800"/>
          </a:xfrm>
          <a:prstGeom prst="rightArrow">
            <a:avLst>
              <a:gd fmla="val 50000" name="adj1"/>
              <a:gd fmla="val 50000"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126"/>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Dividend Options</a:t>
            </a:r>
            <a:endParaRPr/>
          </a:p>
        </p:txBody>
      </p:sp>
      <p:sp>
        <p:nvSpPr>
          <p:cNvPr id="1390" name="Google Shape;1390;p12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 C</a:t>
            </a:r>
            <a:r>
              <a:rPr b="0" i="0" lang="en-US" sz="3000" u="none">
                <a:solidFill>
                  <a:schemeClr val="lt1"/>
                </a:solidFill>
                <a:latin typeface="Cambria"/>
                <a:ea typeface="Cambria"/>
                <a:cs typeface="Cambria"/>
                <a:sym typeface="Cambria"/>
              </a:rPr>
              <a:t>ash</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a:t>
            </a:r>
            <a:r>
              <a:rPr b="1" i="0" lang="en-US" sz="3000" u="none">
                <a:solidFill>
                  <a:schemeClr val="lt1"/>
                </a:solidFill>
                <a:latin typeface="Cambria"/>
                <a:ea typeface="Cambria"/>
                <a:cs typeface="Cambria"/>
                <a:sym typeface="Cambria"/>
              </a:rPr>
              <a:t>A</a:t>
            </a:r>
            <a:r>
              <a:rPr b="0" i="0" lang="en-US" sz="3000" u="none">
                <a:solidFill>
                  <a:schemeClr val="lt1"/>
                </a:solidFill>
                <a:latin typeface="Cambria"/>
                <a:ea typeface="Cambria"/>
                <a:cs typeface="Cambria"/>
                <a:sym typeface="Cambria"/>
              </a:rPr>
              <a:t>ccumulation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a:t>
            </a:r>
            <a:r>
              <a:rPr b="1" i="0" lang="en-US" sz="3000" u="none">
                <a:solidFill>
                  <a:schemeClr val="lt1"/>
                </a:solidFill>
                <a:latin typeface="Cambria"/>
                <a:ea typeface="Cambria"/>
                <a:cs typeface="Cambria"/>
                <a:sym typeface="Cambria"/>
              </a:rPr>
              <a:t>P</a:t>
            </a:r>
            <a:r>
              <a:rPr b="0" i="0" lang="en-US" sz="3000" u="none">
                <a:solidFill>
                  <a:schemeClr val="lt1"/>
                </a:solidFill>
                <a:latin typeface="Cambria"/>
                <a:ea typeface="Cambria"/>
                <a:cs typeface="Cambria"/>
                <a:sym typeface="Cambria"/>
              </a:rPr>
              <a:t>aid-up Additions or </a:t>
            </a:r>
            <a:r>
              <a:rPr b="1" i="0" lang="en-US" sz="3000" u="none">
                <a:solidFill>
                  <a:schemeClr val="lt1"/>
                </a:solidFill>
                <a:latin typeface="Cambria"/>
                <a:ea typeface="Cambria"/>
                <a:cs typeface="Cambria"/>
                <a:sym typeface="Cambria"/>
              </a:rPr>
              <a:t>P</a:t>
            </a:r>
            <a:r>
              <a:rPr b="0" i="0" lang="en-US" sz="3000" u="none">
                <a:solidFill>
                  <a:schemeClr val="lt1"/>
                </a:solidFill>
                <a:latin typeface="Cambria"/>
                <a:ea typeface="Cambria"/>
                <a:cs typeface="Cambria"/>
                <a:sym typeface="Cambria"/>
              </a:rPr>
              <a:t>aid-up Life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a:t>
            </a:r>
            <a:r>
              <a:rPr b="1" i="0" lang="en-US" sz="3000" u="none">
                <a:solidFill>
                  <a:schemeClr val="lt1"/>
                </a:solidFill>
                <a:latin typeface="Cambria"/>
                <a:ea typeface="Cambria"/>
                <a:cs typeface="Cambria"/>
                <a:sym typeface="Cambria"/>
              </a:rPr>
              <a:t>R</a:t>
            </a:r>
            <a:r>
              <a:rPr b="0" i="0" lang="en-US" sz="3000" u="none">
                <a:solidFill>
                  <a:schemeClr val="lt1"/>
                </a:solidFill>
                <a:latin typeface="Cambria"/>
                <a:ea typeface="Cambria"/>
                <a:cs typeface="Cambria"/>
                <a:sym typeface="Cambria"/>
              </a:rPr>
              <a:t>educed Premiums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a:t>
            </a:r>
            <a:r>
              <a:rPr b="1" i="0" lang="en-US" sz="3000" u="none">
                <a:solidFill>
                  <a:schemeClr val="lt1"/>
                </a:solidFill>
                <a:latin typeface="Cambria"/>
                <a:ea typeface="Cambria"/>
                <a:cs typeface="Cambria"/>
                <a:sym typeface="Cambria"/>
              </a:rPr>
              <a:t>O</a:t>
            </a:r>
            <a:r>
              <a:rPr b="0" i="0" lang="en-US" sz="3000" u="none">
                <a:solidFill>
                  <a:schemeClr val="lt1"/>
                </a:solidFill>
                <a:latin typeface="Cambria"/>
                <a:ea typeface="Cambria"/>
                <a:cs typeface="Cambria"/>
                <a:sym typeface="Cambria"/>
              </a:rPr>
              <a:t>ne Year Term</a:t>
            </a:r>
            <a:endParaRPr/>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12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Settlement Options –death benefit options</a:t>
            </a:r>
            <a:endParaRPr b="1" i="0" sz="4800" u="none" cap="none" strike="noStrike">
              <a:solidFill>
                <a:srgbClr val="FFFFD1"/>
              </a:solidFill>
              <a:latin typeface="Constantia"/>
              <a:ea typeface="Constantia"/>
              <a:cs typeface="Constantia"/>
              <a:sym typeface="Constantia"/>
            </a:endParaRPr>
          </a:p>
        </p:txBody>
      </p:sp>
      <p:sp>
        <p:nvSpPr>
          <p:cNvPr id="1397" name="Google Shape;1397;p127"/>
          <p:cNvSpPr txBox="1"/>
          <p:nvPr>
            <p:ph idx="1" type="body"/>
          </p:nvPr>
        </p:nvSpPr>
        <p:spPr>
          <a:xfrm>
            <a:off x="381000" y="2133600"/>
            <a:ext cx="8153400" cy="3505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1" i="0" lang="en-US" sz="2800" u="none">
                <a:solidFill>
                  <a:schemeClr val="lt1"/>
                </a:solidFill>
                <a:latin typeface="Cambria"/>
                <a:ea typeface="Cambria"/>
                <a:cs typeface="Cambria"/>
                <a:sym typeface="Cambria"/>
              </a:rPr>
              <a:t>Cash</a:t>
            </a:r>
            <a:r>
              <a:rPr b="0" i="0" lang="en-US" sz="2800" u="none">
                <a:solidFill>
                  <a:schemeClr val="lt1"/>
                </a:solidFill>
                <a:latin typeface="Cambria"/>
                <a:ea typeface="Cambria"/>
                <a:cs typeface="Cambria"/>
                <a:sym typeface="Cambria"/>
              </a:rPr>
              <a:t> – Lump sum</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1" i="0" lang="en-US" sz="2800" u="none">
                <a:solidFill>
                  <a:schemeClr val="lt1"/>
                </a:solidFill>
                <a:latin typeface="Cambria"/>
                <a:ea typeface="Cambria"/>
                <a:cs typeface="Cambria"/>
                <a:sym typeface="Cambria"/>
              </a:rPr>
              <a:t>Fixed Amount</a:t>
            </a:r>
            <a:r>
              <a:rPr b="0" i="0" lang="en-US" sz="2800" u="none">
                <a:solidFill>
                  <a:schemeClr val="lt1"/>
                </a:solidFill>
                <a:latin typeface="Cambria"/>
                <a:ea typeface="Cambria"/>
                <a:cs typeface="Cambria"/>
                <a:sym typeface="Cambria"/>
              </a:rPr>
              <a:t> – benefits pay in specific amounts – insurer calculates for how long</a:t>
            </a:r>
            <a:r>
              <a:rPr b="1" i="0" lang="en-US" sz="2800" u="none">
                <a:solidFill>
                  <a:schemeClr val="lt1"/>
                </a:solidFill>
                <a:latin typeface="Cambria"/>
                <a:ea typeface="Cambria"/>
                <a:cs typeface="Cambria"/>
                <a:sym typeface="Cambria"/>
              </a:rPr>
              <a:t> </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1" i="0" lang="en-US" sz="2800" u="none">
                <a:solidFill>
                  <a:schemeClr val="lt1"/>
                </a:solidFill>
                <a:latin typeface="Cambria"/>
                <a:ea typeface="Cambria"/>
                <a:cs typeface="Cambria"/>
                <a:sym typeface="Cambria"/>
              </a:rPr>
              <a:t>Fixed Period</a:t>
            </a:r>
            <a:r>
              <a:rPr b="0" i="0" lang="en-US" sz="2800" u="none">
                <a:solidFill>
                  <a:schemeClr val="lt1"/>
                </a:solidFill>
                <a:latin typeface="Cambria"/>
                <a:ea typeface="Cambria"/>
                <a:cs typeface="Cambria"/>
                <a:sym typeface="Cambria"/>
              </a:rPr>
              <a:t> – benefits pay for a definite period of time (like an annuity)</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1" i="0" lang="en-US" sz="2800" u="none">
                <a:solidFill>
                  <a:schemeClr val="lt1"/>
                </a:solidFill>
                <a:latin typeface="Cambria"/>
                <a:ea typeface="Cambria"/>
                <a:cs typeface="Cambria"/>
                <a:sym typeface="Cambria"/>
              </a:rPr>
              <a:t>Life Income</a:t>
            </a:r>
            <a:r>
              <a:rPr b="0" i="0" lang="en-US" sz="2800" u="none">
                <a:solidFill>
                  <a:schemeClr val="lt1"/>
                </a:solidFill>
                <a:latin typeface="Cambria"/>
                <a:ea typeface="Cambria"/>
                <a:cs typeface="Cambria"/>
                <a:sym typeface="Cambria"/>
              </a:rPr>
              <a:t> – death benefit purchases single premium immediate annuity </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1" i="0" lang="en-US" sz="2800" u="none">
                <a:solidFill>
                  <a:schemeClr val="lt1"/>
                </a:solidFill>
                <a:latin typeface="Cambria"/>
                <a:ea typeface="Cambria"/>
                <a:cs typeface="Cambria"/>
                <a:sym typeface="Cambria"/>
              </a:rPr>
              <a:t>Interest</a:t>
            </a:r>
            <a:r>
              <a:rPr b="0" i="0" lang="en-US" sz="2800" u="none">
                <a:solidFill>
                  <a:schemeClr val="lt1"/>
                </a:solidFill>
                <a:latin typeface="Cambria"/>
                <a:ea typeface="Cambria"/>
                <a:cs typeface="Cambria"/>
                <a:sym typeface="Cambria"/>
              </a:rPr>
              <a:t> – insurer keeps principal and pays periodic interest earned to beneficiary</a:t>
            </a:r>
            <a:endParaRPr/>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128"/>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Living Benefits</a:t>
            </a:r>
            <a:endParaRPr b="1" i="0" sz="4800" u="none" cap="none" strike="noStrike">
              <a:solidFill>
                <a:srgbClr val="FFFFD2"/>
              </a:solidFill>
              <a:latin typeface="Constantia"/>
              <a:ea typeface="Constantia"/>
              <a:cs typeface="Constantia"/>
              <a:sym typeface="Constantia"/>
            </a:endParaRPr>
          </a:p>
        </p:txBody>
      </p:sp>
      <p:sp>
        <p:nvSpPr>
          <p:cNvPr id="1404" name="Google Shape;1404;p128"/>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Accelerated benefit provision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Viatical Settlement</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Sell your policy benefit to another company who will give you a lower amount </a:t>
            </a:r>
            <a:endParaRPr/>
          </a:p>
        </p:txBody>
      </p:sp>
    </p:spTree>
  </p:cSld>
  <p:clrMapOvr>
    <a:masterClrMapping/>
  </p:clrMapOvr>
  <p:transition spd="slow">
    <p:fade/>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129"/>
          <p:cNvSpPr txBox="1"/>
          <p:nvPr>
            <p:ph type="title"/>
          </p:nvPr>
        </p:nvSpPr>
        <p:spPr>
          <a:xfrm>
            <a:off x="381000" y="609600"/>
            <a:ext cx="8229600" cy="914400"/>
          </a:xfrm>
          <a:prstGeom prst="rect">
            <a:avLst/>
          </a:prstGeom>
          <a:noFill/>
          <a:ln>
            <a:noFill/>
          </a:ln>
        </p:spPr>
        <p:txBody>
          <a:bodyPr anchorCtr="0" anchor="b" bIns="9125" lIns="0" spcFirstLastPara="1" rIns="0" wrap="square" tIns="9125">
            <a:noAutofit/>
          </a:bodyPr>
          <a:lstStyle/>
          <a:p>
            <a:pPr indent="0" lvl="0" marL="0" rtl="0" algn="l">
              <a:lnSpc>
                <a:spcPct val="100000"/>
              </a:lnSpc>
              <a:spcBef>
                <a:spcPts val="0"/>
              </a:spcBef>
              <a:spcAft>
                <a:spcPts val="0"/>
              </a:spcAft>
              <a:buClr>
                <a:srgbClr val="FFFFD2"/>
              </a:buClr>
              <a:buSzPts val="4800"/>
              <a:buFont typeface="Constantia"/>
              <a:buNone/>
            </a:pPr>
            <a:r>
              <a:rPr b="1" i="0" lang="en-US" sz="4800" u="none">
                <a:solidFill>
                  <a:srgbClr val="FFFFD2"/>
                </a:solidFill>
                <a:latin typeface="Constantia"/>
                <a:ea typeface="Constantia"/>
                <a:cs typeface="Constantia"/>
                <a:sym typeface="Constantia"/>
              </a:rPr>
              <a:t>Common Policy Exclusions</a:t>
            </a:r>
            <a:endParaRPr/>
          </a:p>
        </p:txBody>
      </p:sp>
      <p:sp>
        <p:nvSpPr>
          <p:cNvPr id="1411" name="Google Shape;1411;p12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571500" lvl="0" marL="571500" rtl="0" algn="l">
              <a:lnSpc>
                <a:spcPct val="100000"/>
              </a:lnSpc>
              <a:spcBef>
                <a:spcPts val="0"/>
              </a:spcBef>
              <a:spcAft>
                <a:spcPts val="0"/>
              </a:spcAft>
              <a:buClr>
                <a:schemeClr val="accent1"/>
              </a:buClr>
              <a:buSzPts val="2100"/>
              <a:buFont typeface="Noto Sans Symbols"/>
              <a:buAutoNum type="arabicPeriod"/>
            </a:pPr>
            <a:r>
              <a:rPr b="1" i="0" lang="en-US" sz="3000" u="none">
                <a:solidFill>
                  <a:schemeClr val="lt1"/>
                </a:solidFill>
                <a:latin typeface="Cambria"/>
                <a:ea typeface="Cambria"/>
                <a:cs typeface="Cambria"/>
                <a:sym typeface="Cambria"/>
              </a:rPr>
              <a:t>War exclusion</a:t>
            </a:r>
            <a:r>
              <a:rPr b="0" i="0" lang="en-US" sz="3000" u="none">
                <a:solidFill>
                  <a:schemeClr val="lt1"/>
                </a:solidFill>
                <a:latin typeface="Cambria"/>
                <a:ea typeface="Cambria"/>
                <a:cs typeface="Cambria"/>
                <a:sym typeface="Cambria"/>
              </a:rPr>
              <a:t>: will not pay death benefit if killed in active battle, military has their own coverage usually. Primerica does not have a war exclusion.</a:t>
            </a:r>
            <a:endParaRPr/>
          </a:p>
          <a:p>
            <a:pPr indent="-571500" lvl="0" marL="571500" rtl="0" algn="l">
              <a:lnSpc>
                <a:spcPct val="100000"/>
              </a:lnSpc>
              <a:spcBef>
                <a:spcPts val="600"/>
              </a:spcBef>
              <a:spcAft>
                <a:spcPts val="0"/>
              </a:spcAft>
              <a:buClr>
                <a:schemeClr val="accent1"/>
              </a:buClr>
              <a:buSzPts val="2100"/>
              <a:buFont typeface="Noto Sans Symbols"/>
              <a:buAutoNum type="arabicPeriod"/>
            </a:pPr>
            <a:r>
              <a:rPr b="1" i="0" lang="en-US" sz="3000" u="none">
                <a:solidFill>
                  <a:schemeClr val="lt1"/>
                </a:solidFill>
                <a:latin typeface="Cambria"/>
                <a:ea typeface="Cambria"/>
                <a:cs typeface="Cambria"/>
                <a:sym typeface="Cambria"/>
              </a:rPr>
              <a:t>Aviation exclusion</a:t>
            </a:r>
            <a:r>
              <a:rPr b="0" i="0" lang="en-US" sz="3000" u="none">
                <a:solidFill>
                  <a:schemeClr val="lt1"/>
                </a:solidFill>
                <a:latin typeface="Cambria"/>
                <a:ea typeface="Cambria"/>
                <a:cs typeface="Cambria"/>
                <a:sym typeface="Cambria"/>
              </a:rPr>
              <a:t>: test pilots, private pilots, if they die due to flying this way the death benefit is not paid.</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3"/>
          <p:cNvSpPr txBox="1"/>
          <p:nvPr>
            <p:ph idx="4294967295" type="title"/>
          </p:nvPr>
        </p:nvSpPr>
        <p:spPr>
          <a:xfrm>
            <a:off x="9144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Domestic/Foreign/Alien</a:t>
            </a:r>
            <a:endParaRPr/>
          </a:p>
        </p:txBody>
      </p:sp>
      <p:pic>
        <p:nvPicPr>
          <p:cNvPr descr="http://www.abcteach.com/maps/images/usacan58.gif" id="285" name="Google Shape;285;p13"/>
          <p:cNvPicPr preferRelativeResize="0"/>
          <p:nvPr/>
        </p:nvPicPr>
        <p:blipFill rotWithShape="1">
          <a:blip r:embed="rId3">
            <a:alphaModFix/>
          </a:blip>
          <a:srcRect b="0" l="0" r="0" t="0"/>
          <a:stretch/>
        </p:blipFill>
        <p:spPr>
          <a:xfrm>
            <a:off x="2233853" y="1628776"/>
            <a:ext cx="4700347" cy="439102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spd="slow">
    <p:fade/>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3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418" name="Google Shape;1418;p13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16 . All of the following are common life insurance policy provisions EXCEPT a(n)</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A. entire contract clause</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B. insuring clause</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C. free look period</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D. premium deductibility option</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1419" name="Google Shape;1419;p130"/>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4</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131"/>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426" name="Google Shape;1426;p131"/>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9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17. The insuring clause found in a life insurance contract states</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A. the promise that the insurer will pay a stated amount to a named beneficiary</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B. the location where the insurance company is domiciled</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C. the date coverage is to take effect</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D. that coverage is effective with payment of the first premium</a:t>
            </a:r>
            <a:endParaRPr/>
          </a:p>
          <a:p>
            <a:pPr indent="-194628" lvl="0" marL="319088" marR="0" rtl="0" algn="l">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p:txBody>
      </p:sp>
      <p:sp>
        <p:nvSpPr>
          <p:cNvPr id="1427" name="Google Shape;1427;p131"/>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4</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132"/>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434" name="Google Shape;1434;p132"/>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18. The term used to indicate that a policy beneficiary cannot be changed is</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A. tertiary</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B. contingent</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C. irrevocable</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D. permanent</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1435" name="Google Shape;1435;p132"/>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4</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133"/>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442" name="Google Shape;1442;p13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19. If a primary beneficiary predeceases an insured, the individuals to whom the proceeds are paid are referred to as</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A. contingent/secondary beneficiaries</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B. collateral beneficiaries</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C. revocable beneficiaries</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D. subsequent beneficiaries</a:t>
            </a:r>
            <a:endParaRPr/>
          </a:p>
        </p:txBody>
      </p:sp>
      <p:sp>
        <p:nvSpPr>
          <p:cNvPr id="1443" name="Google Shape;1443;p133"/>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4</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134"/>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450" name="Google Shape;1450;p134"/>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9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20. Kevin takes out a loan from the cash value of his life policy, and subsequently dies. The insurance company will pay</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A. the face amount minus the interest and loan amount</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B. the full death benefit of the policy</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C. no less than $10,000</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D. the full death benefit after receiving the loan balance from the beneficiary</a:t>
            </a:r>
            <a:endParaRPr/>
          </a:p>
          <a:p>
            <a:pPr indent="-194628" lvl="0" marL="319088" marR="0" rtl="0" algn="l">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p:txBody>
      </p:sp>
      <p:sp>
        <p:nvSpPr>
          <p:cNvPr id="1451" name="Google Shape;1451;p134"/>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4</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35"/>
          <p:cNvSpPr txBox="1"/>
          <p:nvPr>
            <p:ph idx="4294967295" type="title"/>
          </p:nvPr>
        </p:nvSpPr>
        <p:spPr>
          <a:xfrm>
            <a:off x="1066800" y="1981200"/>
            <a:ext cx="3657600" cy="2732088"/>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FFFFD2"/>
              </a:buClr>
              <a:buSzPts val="3600"/>
              <a:buFont typeface="Constantia"/>
              <a:buNone/>
            </a:pPr>
            <a:r>
              <a:rPr b="1" i="0" lang="en-US" sz="3600" u="none" cap="none" strike="noStrike">
                <a:solidFill>
                  <a:srgbClr val="FFFFD2"/>
                </a:solidFill>
                <a:latin typeface="Constantia"/>
                <a:ea typeface="Constantia"/>
                <a:cs typeface="Constantia"/>
                <a:sym typeface="Constantia"/>
              </a:rPr>
              <a:t>Congratulations you have made it through Unit 4! </a:t>
            </a:r>
            <a:br>
              <a:rPr b="1" i="0" lang="en-US" sz="3600" u="none" cap="none" strike="noStrike">
                <a:solidFill>
                  <a:srgbClr val="FFFFD2"/>
                </a:solidFill>
                <a:latin typeface="Constantia"/>
                <a:ea typeface="Constantia"/>
                <a:cs typeface="Constantia"/>
                <a:sym typeface="Constantia"/>
              </a:rPr>
            </a:br>
            <a:br>
              <a:rPr b="1" i="0" lang="en-US" sz="3600" u="none" cap="none" strike="noStrike">
                <a:solidFill>
                  <a:srgbClr val="FFFFD2"/>
                </a:solidFill>
                <a:latin typeface="Constantia"/>
                <a:ea typeface="Constantia"/>
                <a:cs typeface="Constantia"/>
                <a:sym typeface="Constantia"/>
              </a:rPr>
            </a:br>
            <a:r>
              <a:rPr b="1" i="0" lang="en-US" sz="3600" u="none" cap="none" strike="noStrike">
                <a:solidFill>
                  <a:srgbClr val="FFFFD2"/>
                </a:solidFill>
                <a:latin typeface="Constantia"/>
                <a:ea typeface="Constantia"/>
                <a:cs typeface="Constantia"/>
                <a:sym typeface="Constantia"/>
              </a:rPr>
              <a:t>Take a </a:t>
            </a:r>
            <a:br>
              <a:rPr b="1" i="0" lang="en-US" sz="3600" u="none" cap="none" strike="noStrike">
                <a:solidFill>
                  <a:srgbClr val="FFFFD2"/>
                </a:solidFill>
                <a:latin typeface="Constantia"/>
                <a:ea typeface="Constantia"/>
                <a:cs typeface="Constantia"/>
                <a:sym typeface="Constantia"/>
              </a:rPr>
            </a:br>
            <a:r>
              <a:rPr b="1" i="0" lang="en-US" sz="3600" u="none" cap="none" strike="noStrike">
                <a:solidFill>
                  <a:srgbClr val="FFFFD2"/>
                </a:solidFill>
                <a:latin typeface="Constantia"/>
                <a:ea typeface="Constantia"/>
                <a:cs typeface="Constantia"/>
                <a:sym typeface="Constantia"/>
              </a:rPr>
              <a:t>15 Minute Break</a:t>
            </a:r>
            <a:endParaRPr b="1" i="0" sz="3600" u="none" cap="none" strike="noStrike">
              <a:solidFill>
                <a:srgbClr val="FFFFD2"/>
              </a:solidFill>
              <a:latin typeface="Constantia"/>
              <a:ea typeface="Constantia"/>
              <a:cs typeface="Constantia"/>
              <a:sym typeface="Constantia"/>
            </a:endParaRPr>
          </a:p>
        </p:txBody>
      </p:sp>
      <p:pic>
        <p:nvPicPr>
          <p:cNvPr descr="C:\Users\Callister\AppData\Local\Microsoft\Windows\Temporary Internet Files\Content.IE5\4GLIQJJ3\MMAG00457_0000[1].gif" id="1458" name="Google Shape;1458;p135"/>
          <p:cNvPicPr preferRelativeResize="0"/>
          <p:nvPr/>
        </p:nvPicPr>
        <p:blipFill rotWithShape="1">
          <a:blip r:embed="rId3">
            <a:alphaModFix/>
          </a:blip>
          <a:srcRect b="0" l="0" r="0" t="0"/>
          <a:stretch/>
        </p:blipFill>
        <p:spPr>
          <a:xfrm>
            <a:off x="5410200" y="1219200"/>
            <a:ext cx="3467100" cy="3571875"/>
          </a:xfrm>
          <a:prstGeom prst="rect">
            <a:avLst/>
          </a:prstGeom>
          <a:noFill/>
          <a:ln>
            <a:noFill/>
          </a:ln>
        </p:spPr>
      </p:pic>
    </p:spTree>
  </p:cSld>
  <p:clrMapOvr>
    <a:masterClrMapping/>
  </p:clrMapOvr>
  <p:transition spd="slow">
    <p:fade/>
  </p:transition>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136"/>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5</a:t>
            </a:r>
            <a:endParaRPr/>
          </a:p>
        </p:txBody>
      </p:sp>
      <p:sp>
        <p:nvSpPr>
          <p:cNvPr id="1465" name="Google Shape;1465;p13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100000"/>
              </a:lnSpc>
              <a:spcBef>
                <a:spcPts val="60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Annuities and Annuity Taxation</a:t>
            </a:r>
            <a:endParaRPr/>
          </a:p>
        </p:txBody>
      </p:sp>
      <p:grpSp>
        <p:nvGrpSpPr>
          <p:cNvPr id="1466" name="Google Shape;1466;p136"/>
          <p:cNvGrpSpPr/>
          <p:nvPr/>
        </p:nvGrpSpPr>
        <p:grpSpPr>
          <a:xfrm>
            <a:off x="6026037" y="-457397"/>
            <a:ext cx="3118076" cy="3130944"/>
            <a:chOff x="6025923" y="-457199"/>
            <a:chExt cx="3118076" cy="3130944"/>
          </a:xfrm>
        </p:grpSpPr>
        <p:sp>
          <p:nvSpPr>
            <p:cNvPr id="1467" name="Google Shape;1467;p136"/>
            <p:cNvSpPr/>
            <p:nvPr/>
          </p:nvSpPr>
          <p:spPr>
            <a:xfrm rot="-8031577">
              <a:off x="6365761"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468" name="Google Shape;1468;p136"/>
            <p:cNvSpPr txBox="1"/>
            <p:nvPr/>
          </p:nvSpPr>
          <p:spPr>
            <a:xfrm>
              <a:off x="6864236" y="762198"/>
              <a:ext cx="1676400" cy="6461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p13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Annuities</a:t>
            </a:r>
            <a:endParaRPr/>
          </a:p>
        </p:txBody>
      </p:sp>
      <p:pic>
        <p:nvPicPr>
          <p:cNvPr id="1475" name="Google Shape;1475;p137"/>
          <p:cNvPicPr preferRelativeResize="0"/>
          <p:nvPr>
            <p:ph idx="1" type="body"/>
          </p:nvPr>
        </p:nvPicPr>
        <p:blipFill rotWithShape="1">
          <a:blip r:embed="rId3">
            <a:alphaModFix/>
          </a:blip>
          <a:srcRect b="0" l="0" r="0" t="0"/>
          <a:stretch/>
        </p:blipFill>
        <p:spPr>
          <a:xfrm>
            <a:off x="609600" y="1447800"/>
            <a:ext cx="6705600" cy="5029200"/>
          </a:xfrm>
          <a:prstGeom prst="rect">
            <a:avLst/>
          </a:prstGeom>
          <a:noFill/>
          <a:ln>
            <a:noFill/>
          </a:ln>
        </p:spPr>
      </p:pic>
    </p:spTree>
  </p:cSld>
  <p:clrMapOvr>
    <a:masterClrMapping/>
  </p:clrMapOvr>
  <p:transition spd="slow">
    <p:fade/>
  </p:transition>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38"/>
          <p:cNvSpPr txBox="1"/>
          <p:nvPr>
            <p:ph idx="4294967295" type="title"/>
          </p:nvPr>
        </p:nvSpPr>
        <p:spPr>
          <a:xfrm>
            <a:off x="457200" y="2286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ANNUITIES – time periods</a:t>
            </a:r>
            <a:endParaRPr b="1" i="0" sz="4800" u="none" cap="none" strike="noStrike">
              <a:solidFill>
                <a:srgbClr val="FFFFD2"/>
              </a:solidFill>
              <a:latin typeface="Constantia"/>
              <a:ea typeface="Constantia"/>
              <a:cs typeface="Constantia"/>
              <a:sym typeface="Constantia"/>
            </a:endParaRPr>
          </a:p>
        </p:txBody>
      </p:sp>
      <p:sp>
        <p:nvSpPr>
          <p:cNvPr id="1482" name="Google Shape;1482;p138"/>
          <p:cNvSpPr txBox="1"/>
          <p:nvPr>
            <p:ph idx="1" type="body"/>
          </p:nvPr>
        </p:nvSpPr>
        <p:spPr>
          <a:xfrm>
            <a:off x="457200" y="2111375"/>
            <a:ext cx="4040187" cy="503237"/>
          </a:xfrm>
          <a:prstGeom prst="rect">
            <a:avLst/>
          </a:prstGeom>
          <a:noFill/>
          <a:ln>
            <a:noFill/>
          </a:ln>
        </p:spPr>
        <p:txBody>
          <a:bodyPr anchorCtr="0" anchor="b" bIns="45700" lIns="91425" spcFirstLastPara="1" rIns="91425" wrap="square" tIns="45700">
            <a:noAutofit/>
          </a:bodyPr>
          <a:lstStyle/>
          <a:p>
            <a:pPr indent="-319087" lvl="0" marL="319087" rtl="0" algn="l">
              <a:lnSpc>
                <a:spcPct val="100000"/>
              </a:lnSpc>
              <a:spcBef>
                <a:spcPts val="0"/>
              </a:spcBef>
              <a:spcAft>
                <a:spcPts val="0"/>
              </a:spcAft>
              <a:buSzPts val="1680"/>
              <a:buNone/>
            </a:pPr>
            <a:r>
              <a:rPr b="1" i="0" lang="en-US" sz="2400" u="none">
                <a:solidFill>
                  <a:schemeClr val="lt1"/>
                </a:solidFill>
                <a:latin typeface="Cambria"/>
                <a:ea typeface="Cambria"/>
                <a:cs typeface="Cambria"/>
                <a:sym typeface="Cambria"/>
              </a:rPr>
              <a:t>ACCUMULATION PERIOD	</a:t>
            </a:r>
            <a:endParaRPr/>
          </a:p>
        </p:txBody>
      </p:sp>
      <p:sp>
        <p:nvSpPr>
          <p:cNvPr id="1483" name="Google Shape;1483;p138"/>
          <p:cNvSpPr txBox="1"/>
          <p:nvPr>
            <p:ph idx="1" type="body"/>
          </p:nvPr>
        </p:nvSpPr>
        <p:spPr>
          <a:xfrm>
            <a:off x="4645025" y="2111375"/>
            <a:ext cx="4041775" cy="503237"/>
          </a:xfrm>
          <a:prstGeom prst="rect">
            <a:avLst/>
          </a:prstGeom>
          <a:noFill/>
          <a:ln>
            <a:noFill/>
          </a:ln>
        </p:spPr>
        <p:txBody>
          <a:bodyPr anchorCtr="0" anchor="b" bIns="45700" lIns="91425" spcFirstLastPara="1" rIns="91425" wrap="square" tIns="45700">
            <a:noAutofit/>
          </a:bodyPr>
          <a:lstStyle/>
          <a:p>
            <a:pPr indent="-319087" lvl="0" marL="319087" rtl="0" algn="l">
              <a:lnSpc>
                <a:spcPct val="100000"/>
              </a:lnSpc>
              <a:spcBef>
                <a:spcPts val="0"/>
              </a:spcBef>
              <a:spcAft>
                <a:spcPts val="0"/>
              </a:spcAft>
              <a:buSzPts val="1680"/>
              <a:buNone/>
            </a:pPr>
            <a:r>
              <a:rPr b="1" i="0" lang="en-US" sz="2400" u="none">
                <a:solidFill>
                  <a:schemeClr val="lt1"/>
                </a:solidFill>
                <a:latin typeface="Cambria"/>
                <a:ea typeface="Cambria"/>
                <a:cs typeface="Cambria"/>
                <a:sym typeface="Cambria"/>
              </a:rPr>
              <a:t>ANNUITY PERIOD</a:t>
            </a:r>
            <a:endParaRPr/>
          </a:p>
        </p:txBody>
      </p:sp>
      <p:sp>
        <p:nvSpPr>
          <p:cNvPr id="1484" name="Google Shape;1484;p138"/>
          <p:cNvSpPr txBox="1"/>
          <p:nvPr>
            <p:ph idx="1" type="body"/>
          </p:nvPr>
        </p:nvSpPr>
        <p:spPr>
          <a:xfrm>
            <a:off x="457200" y="2667000"/>
            <a:ext cx="4040187" cy="36576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Pay In</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Interest accumulated</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Paying Premiums</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Owner can make changes</a:t>
            </a:r>
            <a:endParaRPr/>
          </a:p>
        </p:txBody>
      </p:sp>
      <p:sp>
        <p:nvSpPr>
          <p:cNvPr id="1485" name="Google Shape;1485;p138"/>
          <p:cNvSpPr txBox="1"/>
          <p:nvPr>
            <p:ph idx="2" type="body"/>
          </p:nvPr>
        </p:nvSpPr>
        <p:spPr>
          <a:xfrm>
            <a:off x="4645025" y="2667000"/>
            <a:ext cx="4041775" cy="36576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Pay Out (income)</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 OUT</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Payments out</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Tax paid on interest</a:t>
            </a:r>
            <a:endParaRPr/>
          </a:p>
        </p:txBody>
      </p:sp>
      <p:pic>
        <p:nvPicPr>
          <p:cNvPr descr="C:\Users\Callister\AppData\Local\Microsoft\Windows\Temporary Internet Files\Content.IE5\SFP450TJ\MCAN00303_0000[1].wmf" id="1486" name="Google Shape;1486;p138"/>
          <p:cNvPicPr preferRelativeResize="0"/>
          <p:nvPr/>
        </p:nvPicPr>
        <p:blipFill rotWithShape="1">
          <a:blip r:embed="rId3">
            <a:alphaModFix/>
          </a:blip>
          <a:srcRect b="0" l="0" r="0" t="0"/>
          <a:stretch/>
        </p:blipFill>
        <p:spPr>
          <a:xfrm>
            <a:off x="685800" y="5018087"/>
            <a:ext cx="2971800" cy="1839912"/>
          </a:xfrm>
          <a:prstGeom prst="rect">
            <a:avLst/>
          </a:prstGeom>
          <a:noFill/>
          <a:ln>
            <a:noFill/>
          </a:ln>
        </p:spPr>
      </p:pic>
      <p:pic>
        <p:nvPicPr>
          <p:cNvPr descr="C:\Users\Callister\AppData\Local\Microsoft\Windows\Temporary Internet Files\Content.IE5\SFP450TJ\MMj02835720000[1].gif" id="1487" name="Google Shape;1487;p138"/>
          <p:cNvPicPr preferRelativeResize="0"/>
          <p:nvPr/>
        </p:nvPicPr>
        <p:blipFill rotWithShape="1">
          <a:blip r:embed="rId4">
            <a:alphaModFix/>
          </a:blip>
          <a:srcRect b="0" l="0" r="0" t="0"/>
          <a:stretch/>
        </p:blipFill>
        <p:spPr>
          <a:xfrm>
            <a:off x="4267200" y="4572000"/>
            <a:ext cx="3705225" cy="252412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39"/>
          <p:cNvSpPr txBox="1"/>
          <p:nvPr>
            <p:ph idx="4294967295" type="title"/>
          </p:nvPr>
        </p:nvSpPr>
        <p:spPr>
          <a:xfrm>
            <a:off x="381000" y="434976"/>
            <a:ext cx="7924800" cy="671513"/>
          </a:xfrm>
          <a:prstGeom prst="rect">
            <a:avLst/>
          </a:prstGeom>
          <a:noFill/>
          <a:ln>
            <a:noFill/>
          </a:ln>
        </p:spPr>
        <p:txBody>
          <a:bodyPr anchorCtr="0" anchor="b" bIns="9125" lIns="0" spcFirstLastPara="1" rIns="0" wrap="square" tIns="9125">
            <a:normAutofit fontScale="90000"/>
          </a:bodyPr>
          <a:lstStyle/>
          <a:p>
            <a:pPr indent="0" lvl="0" marL="0" marR="0" rtl="0" algn="l">
              <a:lnSpc>
                <a:spcPct val="100000"/>
              </a:lnSpc>
              <a:spcBef>
                <a:spcPts val="0"/>
              </a:spcBef>
              <a:spcAft>
                <a:spcPts val="0"/>
              </a:spcAft>
              <a:buClr>
                <a:schemeClr val="lt1"/>
              </a:buClr>
              <a:buSzPct val="100000"/>
              <a:buFont typeface="Constantia"/>
              <a:buNone/>
            </a:pPr>
            <a:r>
              <a:rPr b="1" i="0" lang="en-US" sz="3400" u="none" cap="none" strike="noStrike">
                <a:solidFill>
                  <a:schemeClr val="lt1"/>
                </a:solidFill>
                <a:latin typeface="Constantia"/>
                <a:ea typeface="Constantia"/>
                <a:cs typeface="Constantia"/>
                <a:sym typeface="Constantia"/>
              </a:rPr>
              <a:t>PARTIES TO THE ANNUITY CONTRACT</a:t>
            </a:r>
            <a:endParaRPr/>
          </a:p>
        </p:txBody>
      </p:sp>
      <p:sp>
        <p:nvSpPr>
          <p:cNvPr id="1494" name="Google Shape;1494;p139"/>
          <p:cNvSpPr txBox="1"/>
          <p:nvPr/>
        </p:nvSpPr>
        <p:spPr>
          <a:xfrm>
            <a:off x="914400" y="1466850"/>
            <a:ext cx="20574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Annuitant</a:t>
            </a:r>
            <a:endParaRPr/>
          </a:p>
        </p:txBody>
      </p:sp>
      <p:sp>
        <p:nvSpPr>
          <p:cNvPr id="1495" name="Google Shape;1495;p139"/>
          <p:cNvSpPr txBox="1"/>
          <p:nvPr/>
        </p:nvSpPr>
        <p:spPr>
          <a:xfrm>
            <a:off x="1304925" y="1905000"/>
            <a:ext cx="6837362"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Person on whose life contract is based</a:t>
            </a:r>
            <a:endParaRPr/>
          </a:p>
        </p:txBody>
      </p:sp>
      <p:sp>
        <p:nvSpPr>
          <p:cNvPr id="1496" name="Google Shape;1496;p139"/>
          <p:cNvSpPr txBox="1"/>
          <p:nvPr/>
        </p:nvSpPr>
        <p:spPr>
          <a:xfrm>
            <a:off x="914400" y="2438400"/>
            <a:ext cx="130175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Owner</a:t>
            </a:r>
            <a:endParaRPr/>
          </a:p>
        </p:txBody>
      </p:sp>
      <p:sp>
        <p:nvSpPr>
          <p:cNvPr id="1497" name="Google Shape;1497;p139"/>
          <p:cNvSpPr txBox="1"/>
          <p:nvPr/>
        </p:nvSpPr>
        <p:spPr>
          <a:xfrm>
            <a:off x="1219200" y="2819400"/>
            <a:ext cx="318293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Controls contract</a:t>
            </a:r>
            <a:endParaRPr/>
          </a:p>
        </p:txBody>
      </p:sp>
      <p:sp>
        <p:nvSpPr>
          <p:cNvPr id="1498" name="Google Shape;1498;p139"/>
          <p:cNvSpPr txBox="1"/>
          <p:nvPr/>
        </p:nvSpPr>
        <p:spPr>
          <a:xfrm>
            <a:off x="942975" y="3352800"/>
            <a:ext cx="2124075"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Beneficiary</a:t>
            </a:r>
            <a:endParaRPr/>
          </a:p>
        </p:txBody>
      </p:sp>
      <p:sp>
        <p:nvSpPr>
          <p:cNvPr id="1499" name="Google Shape;1499;p139"/>
          <p:cNvSpPr txBox="1"/>
          <p:nvPr/>
        </p:nvSpPr>
        <p:spPr>
          <a:xfrm>
            <a:off x="1143000" y="3790950"/>
            <a:ext cx="7205662"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Gets money in event of annuitant’s death</a:t>
            </a:r>
            <a:endParaRPr/>
          </a:p>
        </p:txBody>
      </p:sp>
      <p:sp>
        <p:nvSpPr>
          <p:cNvPr id="1500" name="Google Shape;1500;p139"/>
          <p:cNvSpPr txBox="1"/>
          <p:nvPr/>
        </p:nvSpPr>
        <p:spPr>
          <a:xfrm>
            <a:off x="990600" y="4343400"/>
            <a:ext cx="140335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Insurer</a:t>
            </a:r>
            <a:endParaRPr/>
          </a:p>
        </p:txBody>
      </p:sp>
      <p:sp>
        <p:nvSpPr>
          <p:cNvPr id="1501" name="Google Shape;1501;p139"/>
          <p:cNvSpPr txBox="1"/>
          <p:nvPr/>
        </p:nvSpPr>
        <p:spPr>
          <a:xfrm>
            <a:off x="1219200" y="4814887"/>
            <a:ext cx="3781425"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Administers contract</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94"/>
                                        </p:tgtEl>
                                        <p:attrNameLst>
                                          <p:attrName>style.visibility</p:attrName>
                                        </p:attrNameLst>
                                      </p:cBhvr>
                                      <p:to>
                                        <p:strVal val="visible"/>
                                      </p:to>
                                    </p:set>
                                    <p:animEffect filter="fade" transition="in">
                                      <p:cBhvr>
                                        <p:cTn dur="500"/>
                                        <p:tgtEl>
                                          <p:spTgt spid="149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5"/>
                                        </p:tgtEl>
                                        <p:attrNameLst>
                                          <p:attrName>style.visibility</p:attrName>
                                        </p:attrNameLst>
                                      </p:cBhvr>
                                      <p:to>
                                        <p:strVal val="visible"/>
                                      </p:to>
                                    </p:set>
                                    <p:animEffect filter="fade" transition="in">
                                      <p:cBhvr>
                                        <p:cTn dur="500"/>
                                        <p:tgtEl>
                                          <p:spTgt spid="1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6"/>
                                        </p:tgtEl>
                                        <p:attrNameLst>
                                          <p:attrName>style.visibility</p:attrName>
                                        </p:attrNameLst>
                                      </p:cBhvr>
                                      <p:to>
                                        <p:strVal val="visible"/>
                                      </p:to>
                                    </p:set>
                                    <p:animEffect filter="fade" transition="in">
                                      <p:cBhvr>
                                        <p:cTn dur="500"/>
                                        <p:tgtEl>
                                          <p:spTgt spid="149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7"/>
                                        </p:tgtEl>
                                        <p:attrNameLst>
                                          <p:attrName>style.visibility</p:attrName>
                                        </p:attrNameLst>
                                      </p:cBhvr>
                                      <p:to>
                                        <p:strVal val="visible"/>
                                      </p:to>
                                    </p:set>
                                    <p:animEffect filter="fade" transition="in">
                                      <p:cBhvr>
                                        <p:cTn dur="500"/>
                                        <p:tgtEl>
                                          <p:spTgt spid="1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8"/>
                                        </p:tgtEl>
                                        <p:attrNameLst>
                                          <p:attrName>style.visibility</p:attrName>
                                        </p:attrNameLst>
                                      </p:cBhvr>
                                      <p:to>
                                        <p:strVal val="visible"/>
                                      </p:to>
                                    </p:set>
                                    <p:animEffect filter="fade" transition="in">
                                      <p:cBhvr>
                                        <p:cTn dur="500"/>
                                        <p:tgtEl>
                                          <p:spTgt spid="14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9"/>
                                        </p:tgtEl>
                                        <p:attrNameLst>
                                          <p:attrName>style.visibility</p:attrName>
                                        </p:attrNameLst>
                                      </p:cBhvr>
                                      <p:to>
                                        <p:strVal val="visible"/>
                                      </p:to>
                                    </p:set>
                                    <p:animEffect filter="fade" transition="in">
                                      <p:cBhvr>
                                        <p:cTn dur="500"/>
                                        <p:tgtEl>
                                          <p:spTgt spid="1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0"/>
                                        </p:tgtEl>
                                        <p:attrNameLst>
                                          <p:attrName>style.visibility</p:attrName>
                                        </p:attrNameLst>
                                      </p:cBhvr>
                                      <p:to>
                                        <p:strVal val="visible"/>
                                      </p:to>
                                    </p:set>
                                    <p:animEffect filter="fade" transition="in">
                                      <p:cBhvr>
                                        <p:cTn dur="500"/>
                                        <p:tgtEl>
                                          <p:spTgt spid="15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01"/>
                                        </p:tgtEl>
                                        <p:attrNameLst>
                                          <p:attrName>style.visibility</p:attrName>
                                        </p:attrNameLst>
                                      </p:cBhvr>
                                      <p:to>
                                        <p:strVal val="visible"/>
                                      </p:to>
                                    </p:set>
                                    <p:animEffect filter="fade" transition="in">
                                      <p:cBhvr>
                                        <p:cTn dur="500"/>
                                        <p:tgtEl>
                                          <p:spTgt spid="1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4"/>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Domestic</a:t>
            </a:r>
            <a:endParaRPr b="1" i="0" sz="4800" u="none" cap="none" strike="noStrike">
              <a:solidFill>
                <a:srgbClr val="FFFFD1"/>
              </a:solidFill>
              <a:latin typeface="Constantia"/>
              <a:ea typeface="Constantia"/>
              <a:cs typeface="Constantia"/>
              <a:sym typeface="Constantia"/>
            </a:endParaRPr>
          </a:p>
        </p:txBody>
      </p:sp>
      <p:pic>
        <p:nvPicPr>
          <p:cNvPr id="291" name="Google Shape;291;p14"/>
          <p:cNvPicPr preferRelativeResize="0"/>
          <p:nvPr/>
        </p:nvPicPr>
        <p:blipFill rotWithShape="1">
          <a:blip r:embed="rId3">
            <a:alphaModFix/>
          </a:blip>
          <a:srcRect b="0" l="0" r="26715" t="0"/>
          <a:stretch/>
        </p:blipFill>
        <p:spPr>
          <a:xfrm>
            <a:off x="2286000" y="1600201"/>
            <a:ext cx="4700016" cy="435334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spd="slow">
    <p:fade/>
  </p:transition>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140"/>
          <p:cNvSpPr txBox="1"/>
          <p:nvPr>
            <p:ph idx="4294967295" type="title"/>
          </p:nvPr>
        </p:nvSpPr>
        <p:spPr>
          <a:xfrm>
            <a:off x="304800" y="381000"/>
            <a:ext cx="8229600" cy="9144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6 Questions about Annuities</a:t>
            </a:r>
            <a:endParaRPr b="1" i="0" sz="4800" u="none" cap="none" strike="noStrike">
              <a:solidFill>
                <a:srgbClr val="FFFFD2"/>
              </a:solidFill>
              <a:latin typeface="Constantia"/>
              <a:ea typeface="Constantia"/>
              <a:cs typeface="Constantia"/>
              <a:sym typeface="Constantia"/>
            </a:endParaRPr>
          </a:p>
        </p:txBody>
      </p:sp>
      <p:sp>
        <p:nvSpPr>
          <p:cNvPr id="1508" name="Google Shape;1508;p140"/>
          <p:cNvSpPr txBox="1"/>
          <p:nvPr>
            <p:ph idx="1" type="body"/>
          </p:nvPr>
        </p:nvSpPr>
        <p:spPr>
          <a:xfrm>
            <a:off x="457200" y="2971800"/>
            <a:ext cx="8229600" cy="4114800"/>
          </a:xfrm>
          <a:prstGeom prst="rect">
            <a:avLst/>
          </a:prstGeom>
          <a:noFill/>
          <a:ln>
            <a:noFill/>
          </a:ln>
        </p:spPr>
        <p:txBody>
          <a:bodyPr anchorCtr="0" anchor="t" bIns="45700" lIns="91425" spcFirstLastPara="1" rIns="91425" wrap="square" tIns="45700">
            <a:noAutofit/>
          </a:bodyPr>
          <a:lstStyle/>
          <a:p>
            <a:pPr indent="-571500" lvl="0" marL="571500"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571500" lvl="0" marL="571500"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Do I want-</a:t>
            </a:r>
            <a:endParaRPr/>
          </a:p>
          <a:p>
            <a:pPr indent="-571500" lvl="0" marL="571500" marR="0" rtl="0" algn="l">
              <a:lnSpc>
                <a:spcPct val="100000"/>
              </a:lnSpc>
              <a:spcBef>
                <a:spcPts val="720"/>
              </a:spcBef>
              <a:spcAft>
                <a:spcPts val="0"/>
              </a:spcAft>
              <a:buClr>
                <a:schemeClr val="accent1"/>
              </a:buClr>
              <a:buSzPts val="2520"/>
              <a:buFont typeface="Noto Sans Symbols"/>
              <a:buNone/>
            </a:pPr>
            <a:r>
              <a:rPr b="0" i="0" lang="en-US" sz="3600" u="none">
                <a:solidFill>
                  <a:schemeClr val="lt1"/>
                </a:solidFill>
                <a:latin typeface="Cambria"/>
                <a:ea typeface="Cambria"/>
                <a:cs typeface="Cambria"/>
                <a:sym typeface="Cambria"/>
              </a:rPr>
              <a:t> </a:t>
            </a:r>
            <a:r>
              <a:rPr b="1" i="0" lang="en-US" sz="3600" u="none">
                <a:solidFill>
                  <a:schemeClr val="lt1"/>
                </a:solidFill>
                <a:latin typeface="Cambria"/>
                <a:ea typeface="Cambria"/>
                <a:cs typeface="Cambria"/>
                <a:sym typeface="Cambria"/>
              </a:rPr>
              <a:t>Fixed/traditional: </a:t>
            </a:r>
            <a:r>
              <a:rPr b="0" i="0" lang="en-US" sz="3000" u="none">
                <a:solidFill>
                  <a:schemeClr val="lt1"/>
                </a:solidFill>
                <a:latin typeface="Cambria"/>
                <a:ea typeface="Cambria"/>
                <a:cs typeface="Cambria"/>
                <a:sym typeface="Cambria"/>
              </a:rPr>
              <a:t>guaranteed fixed dollars</a:t>
            </a:r>
            <a:endParaRPr/>
          </a:p>
          <a:p>
            <a:pPr indent="-571500" lvl="0" marL="571500" marR="0" rtl="0" algn="l">
              <a:lnSpc>
                <a:spcPct val="100000"/>
              </a:lnSpc>
              <a:spcBef>
                <a:spcPts val="720"/>
              </a:spcBef>
              <a:spcAft>
                <a:spcPts val="0"/>
              </a:spcAft>
              <a:buClr>
                <a:schemeClr val="accent1"/>
              </a:buClr>
              <a:buSzPts val="2520"/>
              <a:buFont typeface="Noto Sans Symbols"/>
              <a:buNone/>
            </a:pPr>
            <a:r>
              <a:rPr b="1" i="0" lang="en-US" sz="3600" u="none">
                <a:solidFill>
                  <a:schemeClr val="lt1"/>
                </a:solidFill>
                <a:latin typeface="Cambria"/>
                <a:ea typeface="Cambria"/>
                <a:cs typeface="Cambria"/>
                <a:sym typeface="Cambria"/>
              </a:rPr>
              <a:t> Variable: </a:t>
            </a:r>
            <a:r>
              <a:rPr b="0" i="0" lang="en-US" sz="3000" u="none">
                <a:solidFill>
                  <a:schemeClr val="lt1"/>
                </a:solidFill>
                <a:latin typeface="Cambria"/>
                <a:ea typeface="Cambria"/>
                <a:cs typeface="Cambria"/>
                <a:sym typeface="Cambria"/>
              </a:rPr>
              <a:t>risky when playing on stock market</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1509" name="Google Shape;1509;p140"/>
          <p:cNvSpPr txBox="1"/>
          <p:nvPr/>
        </p:nvSpPr>
        <p:spPr>
          <a:xfrm>
            <a:off x="304800" y="1828800"/>
            <a:ext cx="8382000" cy="1600200"/>
          </a:xfrm>
          <a:prstGeom prst="rect">
            <a:avLst/>
          </a:prstGeom>
          <a:noFill/>
          <a:ln>
            <a:noFill/>
          </a:ln>
        </p:spPr>
        <p:txBody>
          <a:bodyPr anchorCtr="0" anchor="b" bIns="9125" lIns="0" spcFirstLastPara="1" rIns="0" wrap="square" tIns="9125">
            <a:normAutofit fontScale="85000" lnSpcReduction="20000"/>
          </a:bodyPr>
          <a:lstStyle/>
          <a:p>
            <a:pPr indent="0" lvl="0" marL="0" marR="0" rtl="0" algn="l">
              <a:lnSpc>
                <a:spcPct val="100000"/>
              </a:lnSpc>
              <a:spcBef>
                <a:spcPts val="0"/>
              </a:spcBef>
              <a:spcAft>
                <a:spcPts val="0"/>
              </a:spcAft>
              <a:buClr>
                <a:srgbClr val="FFFFD2"/>
              </a:buClr>
              <a:buSzPct val="100000"/>
              <a:buFont typeface="Constantia"/>
              <a:buNone/>
            </a:pPr>
            <a:r>
              <a:rPr b="1" i="0" lang="en-US" sz="4800" u="none" cap="none" strike="noStrike">
                <a:solidFill>
                  <a:srgbClr val="FFFFD2"/>
                </a:solidFill>
                <a:latin typeface="Constantia"/>
                <a:ea typeface="Constantia"/>
                <a:cs typeface="Constantia"/>
                <a:sym typeface="Constantia"/>
              </a:rPr>
              <a:t>Annuities Question #1</a:t>
            </a:r>
            <a:endParaRPr/>
          </a:p>
          <a:p>
            <a:pPr indent="0" lvl="0" marL="0" marR="0" rtl="0" algn="l">
              <a:lnSpc>
                <a:spcPct val="100000"/>
              </a:lnSpc>
              <a:spcBef>
                <a:spcPts val="0"/>
              </a:spcBef>
              <a:spcAft>
                <a:spcPts val="0"/>
              </a:spcAft>
              <a:buClr>
                <a:srgbClr val="FFBE8B"/>
              </a:buClr>
              <a:buSzPct val="100000"/>
              <a:buFont typeface="Constantia"/>
              <a:buNone/>
            </a:pPr>
            <a:r>
              <a:rPr b="1" i="0" lang="en-US" sz="4800" u="none" cap="none" strike="noStrike">
                <a:solidFill>
                  <a:srgbClr val="FFBE8B"/>
                </a:solidFill>
                <a:latin typeface="Constantia"/>
                <a:ea typeface="Constantia"/>
                <a:cs typeface="Constantia"/>
                <a:sym typeface="Constantia"/>
              </a:rPr>
              <a:t>When do I want to pay/invest my premiums?</a:t>
            </a:r>
            <a:endParaRPr/>
          </a:p>
        </p:txBody>
      </p:sp>
    </p:spTree>
  </p:cSld>
  <p:clrMapOvr>
    <a:masterClrMapping/>
  </p:clrMapOvr>
  <p:transition spd="slow">
    <p:fade/>
  </p:transition>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141"/>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Fixed Annuities</a:t>
            </a:r>
            <a:endParaRPr/>
          </a:p>
        </p:txBody>
      </p:sp>
      <p:sp>
        <p:nvSpPr>
          <p:cNvPr id="1516" name="Google Shape;1516;p141"/>
          <p:cNvSpPr txBox="1"/>
          <p:nvPr>
            <p:ph idx="1" type="body"/>
          </p:nvPr>
        </p:nvSpPr>
        <p:spPr>
          <a:xfrm>
            <a:off x="0" y="4038600"/>
            <a:ext cx="8077200" cy="1952625"/>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Fully guaranteed contract, which is backed by funds  invested in the insurer’s general account</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Guaranteed interest can be current rate determined at the beginning of the calendar year or the minimum guaranteed rate that will be paid if the current rate falls below the minimum</a:t>
            </a:r>
            <a:endParaRPr/>
          </a:p>
        </p:txBody>
      </p:sp>
      <p:pic>
        <p:nvPicPr>
          <p:cNvPr descr="cac728u02p25s1" id="1517" name="Google Shape;1517;p141"/>
          <p:cNvPicPr preferRelativeResize="0"/>
          <p:nvPr/>
        </p:nvPicPr>
        <p:blipFill rotWithShape="1">
          <a:blip r:embed="rId3">
            <a:alphaModFix/>
          </a:blip>
          <a:srcRect b="0" l="0" r="0" t="0"/>
          <a:stretch/>
        </p:blipFill>
        <p:spPr>
          <a:xfrm>
            <a:off x="1295400" y="1524000"/>
            <a:ext cx="5818187" cy="2479675"/>
          </a:xfrm>
          <a:prstGeom prst="rect">
            <a:avLst/>
          </a:prstGeom>
          <a:noFill/>
          <a:ln>
            <a:noFill/>
          </a:ln>
        </p:spPr>
      </p:pic>
    </p:spTree>
  </p:cSld>
  <p:clrMapOvr>
    <a:masterClrMapping/>
  </p:clrMapOvr>
  <p:transition spd="slow">
    <p:fade/>
  </p:transition>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142"/>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Variable Annuities</a:t>
            </a:r>
            <a:endParaRPr/>
          </a:p>
        </p:txBody>
      </p:sp>
      <p:sp>
        <p:nvSpPr>
          <p:cNvPr id="1524" name="Google Shape;1524;p142"/>
          <p:cNvSpPr txBox="1"/>
          <p:nvPr>
            <p:ph idx="1" type="body"/>
          </p:nvPr>
        </p:nvSpPr>
        <p:spPr>
          <a:xfrm>
            <a:off x="512762" y="4386262"/>
            <a:ext cx="7974012" cy="1979612"/>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000"/>
              <a:buFont typeface="Noto Sans Symbols"/>
              <a:buChar char="⬥"/>
            </a:pPr>
            <a:r>
              <a:rPr b="0" i="0" lang="en-US" sz="2000" u="none" cap="none" strike="noStrike">
                <a:solidFill>
                  <a:schemeClr val="lt1"/>
                </a:solidFill>
                <a:latin typeface="Cambria"/>
                <a:ea typeface="Cambria"/>
                <a:cs typeface="Cambria"/>
                <a:sym typeface="Cambria"/>
              </a:rPr>
              <a:t>Premiums invested in separate account (stocks and bonds)</a:t>
            </a:r>
            <a:endParaRPr/>
          </a:p>
          <a:p>
            <a:pPr indent="-273049" lvl="1" marL="630237" marR="0" rtl="0" algn="l">
              <a:lnSpc>
                <a:spcPct val="100000"/>
              </a:lnSpc>
              <a:spcBef>
                <a:spcPts val="400"/>
              </a:spcBef>
              <a:spcAft>
                <a:spcPts val="0"/>
              </a:spcAft>
              <a:buClr>
                <a:schemeClr val="accent2"/>
              </a:buClr>
              <a:buSzPts val="2000"/>
              <a:buFont typeface="Noto Sans Symbols"/>
              <a:buChar char="⬥"/>
            </a:pPr>
            <a:r>
              <a:rPr b="0" i="0" lang="en-US" sz="2000" u="none" cap="none" strike="noStrike">
                <a:solidFill>
                  <a:schemeClr val="lt1"/>
                </a:solidFill>
                <a:latin typeface="Cambria"/>
                <a:ea typeface="Cambria"/>
                <a:cs typeface="Cambria"/>
                <a:sym typeface="Cambria"/>
              </a:rPr>
              <a:t>Value of units</a:t>
            </a:r>
            <a:r>
              <a:rPr b="1" i="1" lang="en-US" sz="2000" u="none" cap="none" strike="noStrike">
                <a:solidFill>
                  <a:schemeClr val="lt1"/>
                </a:solidFill>
                <a:latin typeface="Cambria"/>
                <a:ea typeface="Cambria"/>
                <a:cs typeface="Cambria"/>
                <a:sym typeface="Cambria"/>
              </a:rPr>
              <a:t> </a:t>
            </a:r>
            <a:r>
              <a:rPr b="0" i="0" lang="en-US" sz="2000" u="none" cap="none" strike="noStrike">
                <a:solidFill>
                  <a:schemeClr val="lt1"/>
                </a:solidFill>
                <a:latin typeface="Cambria"/>
                <a:ea typeface="Cambria"/>
                <a:cs typeface="Cambria"/>
                <a:sym typeface="Cambria"/>
              </a:rPr>
              <a:t>and income vary from month to month</a:t>
            </a:r>
            <a:endParaRPr/>
          </a:p>
          <a:p>
            <a:pPr indent="-273049" lvl="1" marL="630237" marR="0" rtl="0" algn="l">
              <a:lnSpc>
                <a:spcPct val="100000"/>
              </a:lnSpc>
              <a:spcBef>
                <a:spcPts val="400"/>
              </a:spcBef>
              <a:spcAft>
                <a:spcPts val="0"/>
              </a:spcAft>
              <a:buClr>
                <a:schemeClr val="accent2"/>
              </a:buClr>
              <a:buSzPts val="2000"/>
              <a:buFont typeface="Noto Sans Symbols"/>
              <a:buChar char="⬥"/>
            </a:pPr>
            <a:r>
              <a:rPr b="0" i="0" lang="en-US" sz="2000" u="none" cap="none" strike="noStrike">
                <a:solidFill>
                  <a:schemeClr val="lt1"/>
                </a:solidFill>
                <a:latin typeface="Cambria"/>
                <a:ea typeface="Cambria"/>
                <a:cs typeface="Cambria"/>
                <a:sym typeface="Cambria"/>
              </a:rPr>
              <a:t>Payments tend to trend upward (no guarantee) to overcome inflation</a:t>
            </a:r>
            <a:endParaRPr/>
          </a:p>
          <a:p>
            <a:pPr indent="-273049" lvl="1" marL="630237" marR="0" rtl="0" algn="l">
              <a:lnSpc>
                <a:spcPct val="100000"/>
              </a:lnSpc>
              <a:spcBef>
                <a:spcPts val="400"/>
              </a:spcBef>
              <a:spcAft>
                <a:spcPts val="0"/>
              </a:spcAft>
              <a:buClr>
                <a:schemeClr val="accent2"/>
              </a:buClr>
              <a:buSzPts val="2000"/>
              <a:buFont typeface="Noto Sans Symbols"/>
              <a:buChar char="⬥"/>
            </a:pPr>
            <a:r>
              <a:rPr b="0" i="0" lang="en-US" sz="2000" u="none" cap="none" strike="noStrike">
                <a:solidFill>
                  <a:schemeClr val="lt1"/>
                </a:solidFill>
                <a:latin typeface="Cambria"/>
                <a:ea typeface="Cambria"/>
                <a:cs typeface="Cambria"/>
                <a:sym typeface="Cambria"/>
              </a:rPr>
              <a:t>Client bears market risk </a:t>
            </a:r>
            <a:endParaRPr/>
          </a:p>
          <a:p>
            <a:pPr indent="-146049" lvl="1" marL="630237" marR="0" rtl="0" algn="l">
              <a:lnSpc>
                <a:spcPct val="100000"/>
              </a:lnSpc>
              <a:spcBef>
                <a:spcPts val="400"/>
              </a:spcBef>
              <a:spcAft>
                <a:spcPts val="0"/>
              </a:spcAft>
              <a:buClr>
                <a:schemeClr val="accent2"/>
              </a:buClr>
              <a:buSzPts val="2000"/>
              <a:buFont typeface="Noto Sans Symbols"/>
              <a:buNone/>
            </a:pPr>
            <a:r>
              <a:t/>
            </a:r>
            <a:endParaRPr b="0" i="0" sz="2000" u="none" cap="none" strike="noStrike">
              <a:solidFill>
                <a:schemeClr val="lt1"/>
              </a:solidFill>
              <a:latin typeface="Cambria"/>
              <a:ea typeface="Cambria"/>
              <a:cs typeface="Cambria"/>
              <a:sym typeface="Cambria"/>
            </a:endParaRPr>
          </a:p>
          <a:p>
            <a:pPr indent="-158749" lvl="1" marL="630237" marR="0" rtl="0" algn="l">
              <a:lnSpc>
                <a:spcPct val="100000"/>
              </a:lnSpc>
              <a:spcBef>
                <a:spcPts val="360"/>
              </a:spcBef>
              <a:spcAft>
                <a:spcPts val="0"/>
              </a:spcAft>
              <a:buClr>
                <a:schemeClr val="accent2"/>
              </a:buClr>
              <a:buSzPts val="1800"/>
              <a:buFont typeface="Noto Sans Symbols"/>
              <a:buNone/>
            </a:pPr>
            <a:r>
              <a:t/>
            </a:r>
            <a:endParaRPr b="0" i="0" sz="1800" u="none" cap="none" strike="noStrike">
              <a:solidFill>
                <a:schemeClr val="lt1"/>
              </a:solidFill>
              <a:latin typeface="Cambria"/>
              <a:ea typeface="Cambria"/>
              <a:cs typeface="Cambria"/>
              <a:sym typeface="Cambria"/>
            </a:endParaRPr>
          </a:p>
          <a:p>
            <a:pPr indent="-239078" lvl="0" marL="319088" marR="0" rtl="0" algn="l">
              <a:spcBef>
                <a:spcPts val="360"/>
              </a:spcBef>
              <a:spcAft>
                <a:spcPts val="0"/>
              </a:spcAft>
              <a:buClr>
                <a:schemeClr val="accent1"/>
              </a:buClr>
              <a:buSzPts val="1260"/>
              <a:buFont typeface="Noto Sans Symbols"/>
              <a:buNone/>
            </a:pPr>
            <a:r>
              <a:t/>
            </a:r>
            <a:endParaRPr b="0" i="0" sz="1800" u="none" cap="none" strike="noStrike">
              <a:solidFill>
                <a:schemeClr val="lt1"/>
              </a:solidFill>
              <a:latin typeface="Cambria"/>
              <a:ea typeface="Cambria"/>
              <a:cs typeface="Cambria"/>
              <a:sym typeface="Cambria"/>
            </a:endParaRPr>
          </a:p>
        </p:txBody>
      </p:sp>
      <p:pic>
        <p:nvPicPr>
          <p:cNvPr descr="cac728u02p25s2" id="1525" name="Google Shape;1525;p142"/>
          <p:cNvPicPr preferRelativeResize="0"/>
          <p:nvPr/>
        </p:nvPicPr>
        <p:blipFill rotWithShape="1">
          <a:blip r:embed="rId3">
            <a:alphaModFix/>
          </a:blip>
          <a:srcRect b="0" l="0" r="0" t="0"/>
          <a:stretch/>
        </p:blipFill>
        <p:spPr>
          <a:xfrm>
            <a:off x="2039937" y="1938337"/>
            <a:ext cx="5468937" cy="2430462"/>
          </a:xfrm>
          <a:prstGeom prst="rect">
            <a:avLst/>
          </a:prstGeom>
          <a:noFill/>
          <a:ln>
            <a:noFill/>
          </a:ln>
        </p:spPr>
      </p:pic>
    </p:spTree>
  </p:cSld>
  <p:clrMapOvr>
    <a:masterClrMapping/>
  </p:clrMapOvr>
  <p:transition spd="slow">
    <p:fade/>
  </p:transition>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pic>
        <p:nvPicPr>
          <p:cNvPr id="1531" name="Google Shape;1531;p143"/>
          <p:cNvPicPr preferRelativeResize="0"/>
          <p:nvPr>
            <p:ph idx="1" type="body"/>
          </p:nvPr>
        </p:nvPicPr>
        <p:blipFill rotWithShape="1">
          <a:blip r:embed="rId3">
            <a:alphaModFix/>
          </a:blip>
          <a:srcRect b="0" l="0" r="0" t="0"/>
          <a:stretch/>
        </p:blipFill>
        <p:spPr>
          <a:xfrm>
            <a:off x="-1603375" y="2120900"/>
            <a:ext cx="7778750" cy="4279900"/>
          </a:xfrm>
          <a:prstGeom prst="rect">
            <a:avLst/>
          </a:prstGeom>
          <a:noFill/>
          <a:ln>
            <a:noFill/>
          </a:ln>
        </p:spPr>
      </p:pic>
      <p:sp>
        <p:nvSpPr>
          <p:cNvPr id="1532" name="Google Shape;1532;p143"/>
          <p:cNvSpPr txBox="1"/>
          <p:nvPr/>
        </p:nvSpPr>
        <p:spPr>
          <a:xfrm>
            <a:off x="381000" y="304800"/>
            <a:ext cx="8382000" cy="1600200"/>
          </a:xfrm>
          <a:prstGeom prst="rect">
            <a:avLst/>
          </a:prstGeom>
          <a:noFill/>
          <a:ln>
            <a:noFill/>
          </a:ln>
        </p:spPr>
        <p:txBody>
          <a:bodyPr anchorCtr="0" anchor="b" bIns="9125" lIns="0" spcFirstLastPara="1" rIns="0" wrap="square" tIns="9125">
            <a:normAutofit fontScale="92500"/>
          </a:bodyPr>
          <a:lstStyle/>
          <a:p>
            <a:pPr indent="0" lvl="0" marL="0" marR="0" rtl="0" algn="l">
              <a:lnSpc>
                <a:spcPct val="100000"/>
              </a:lnSpc>
              <a:spcBef>
                <a:spcPts val="0"/>
              </a:spcBef>
              <a:spcAft>
                <a:spcPts val="0"/>
              </a:spcAft>
              <a:buClr>
                <a:srgbClr val="FFFFD2"/>
              </a:buClr>
              <a:buSzPct val="100000"/>
              <a:buFont typeface="Constantia"/>
              <a:buNone/>
            </a:pPr>
            <a:r>
              <a:rPr b="1" i="0" lang="en-US" sz="4800" u="none" cap="none" strike="noStrike">
                <a:solidFill>
                  <a:srgbClr val="FFFFD2"/>
                </a:solidFill>
                <a:latin typeface="Constantia"/>
                <a:ea typeface="Constantia"/>
                <a:cs typeface="Constantia"/>
                <a:sym typeface="Constantia"/>
              </a:rPr>
              <a:t>Annuities Question #2</a:t>
            </a:r>
            <a:endParaRPr/>
          </a:p>
          <a:p>
            <a:pPr indent="0" lvl="0" marL="0" marR="0" rtl="0" algn="l">
              <a:lnSpc>
                <a:spcPct val="100000"/>
              </a:lnSpc>
              <a:spcBef>
                <a:spcPts val="0"/>
              </a:spcBef>
              <a:spcAft>
                <a:spcPts val="0"/>
              </a:spcAft>
              <a:buClr>
                <a:srgbClr val="FFBE8B"/>
              </a:buClr>
              <a:buSzPct val="100000"/>
              <a:buFont typeface="Constantia"/>
              <a:buNone/>
            </a:pPr>
            <a:r>
              <a:rPr b="1" i="0" lang="en-US" sz="4800" u="none" cap="none" strike="noStrike">
                <a:solidFill>
                  <a:srgbClr val="FFBE8B"/>
                </a:solidFill>
                <a:latin typeface="Constantia"/>
                <a:ea typeface="Constantia"/>
                <a:cs typeface="Constantia"/>
                <a:sym typeface="Constantia"/>
              </a:rPr>
              <a:t>How are Premiums being paid?</a:t>
            </a:r>
            <a:endParaRPr/>
          </a:p>
        </p:txBody>
      </p:sp>
      <p:sp>
        <p:nvSpPr>
          <p:cNvPr id="1533" name="Google Shape;1533;p143"/>
          <p:cNvSpPr txBox="1"/>
          <p:nvPr/>
        </p:nvSpPr>
        <p:spPr>
          <a:xfrm>
            <a:off x="4953000" y="2667000"/>
            <a:ext cx="4191000"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(SP)</a:t>
            </a:r>
            <a:r>
              <a:rPr b="0" i="0" lang="en-US" sz="2400" u="none">
                <a:solidFill>
                  <a:schemeClr val="lt1"/>
                </a:solidFill>
                <a:latin typeface="Arial"/>
                <a:ea typeface="Arial"/>
                <a:cs typeface="Arial"/>
                <a:sym typeface="Arial"/>
              </a:rPr>
              <a:t> = Single Premium</a:t>
            </a:r>
            <a:endParaRPr/>
          </a:p>
          <a:p>
            <a:pPr indent="0" lvl="0" marL="0" marR="0" rtl="0" algn="l">
              <a:lnSpc>
                <a:spcPct val="100000"/>
              </a:lnSpc>
              <a:spcBef>
                <a:spcPts val="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(LP)</a:t>
            </a:r>
            <a:r>
              <a:rPr b="0" i="0" lang="en-US" sz="2400" u="none">
                <a:solidFill>
                  <a:schemeClr val="lt1"/>
                </a:solidFill>
                <a:latin typeface="Arial"/>
                <a:ea typeface="Arial"/>
                <a:cs typeface="Arial"/>
                <a:sym typeface="Arial"/>
              </a:rPr>
              <a:t> = Level Premium</a:t>
            </a:r>
            <a:endParaRPr/>
          </a:p>
          <a:p>
            <a:pPr indent="0" lvl="0" marL="0" marR="0" rtl="0" algn="l">
              <a:lnSpc>
                <a:spcPct val="100000"/>
              </a:lnSpc>
              <a:spcBef>
                <a:spcPts val="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(FP)</a:t>
            </a:r>
            <a:r>
              <a:rPr b="0" i="0" lang="en-US" sz="2400" u="none">
                <a:solidFill>
                  <a:schemeClr val="lt1"/>
                </a:solidFill>
                <a:latin typeface="Arial"/>
                <a:ea typeface="Arial"/>
                <a:cs typeface="Arial"/>
                <a:sym typeface="Arial"/>
              </a:rPr>
              <a:t> = Flexible Premium</a:t>
            </a:r>
            <a:endParaRPr/>
          </a:p>
        </p:txBody>
      </p:sp>
    </p:spTree>
  </p:cSld>
  <p:clrMapOvr>
    <a:masterClrMapping/>
  </p:clrMapOvr>
  <p:transition spd="slow">
    <p:fade/>
  </p:transition>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p144"/>
          <p:cNvSpPr txBox="1"/>
          <p:nvPr>
            <p:ph idx="4294967295" type="title"/>
          </p:nvPr>
        </p:nvSpPr>
        <p:spPr>
          <a:xfrm>
            <a:off x="457200" y="762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Annuities Question #3:</a:t>
            </a:r>
            <a:endParaRPr b="1" i="0" sz="4800" u="none" cap="none" strike="noStrike">
              <a:solidFill>
                <a:srgbClr val="FFFFD2"/>
              </a:solidFill>
              <a:latin typeface="Constantia"/>
              <a:ea typeface="Constantia"/>
              <a:cs typeface="Constantia"/>
              <a:sym typeface="Constantia"/>
            </a:endParaRPr>
          </a:p>
        </p:txBody>
      </p:sp>
      <p:sp>
        <p:nvSpPr>
          <p:cNvPr id="1540" name="Google Shape;1540;p144"/>
          <p:cNvSpPr txBox="1"/>
          <p:nvPr>
            <p:ph idx="4294967295" type="body"/>
          </p:nvPr>
        </p:nvSpPr>
        <p:spPr>
          <a:xfrm>
            <a:off x="457200" y="1219200"/>
            <a:ext cx="8229600" cy="838200"/>
          </a:xfrm>
          <a:prstGeom prst="rect">
            <a:avLst/>
          </a:prstGeom>
          <a:noFill/>
          <a:ln>
            <a:noFill/>
          </a:ln>
        </p:spPr>
        <p:txBody>
          <a:bodyPr anchorCtr="0" anchor="b" bIns="45700" lIns="91425" spcFirstLastPara="1" rIns="91425" wrap="square" tIns="45700">
            <a:noAutofit/>
          </a:bodyPr>
          <a:lstStyle/>
          <a:p>
            <a:pPr indent="-319088" lvl="0" marL="319088" marR="0" rtl="0" algn="l">
              <a:lnSpc>
                <a:spcPct val="100000"/>
              </a:lnSpc>
              <a:spcBef>
                <a:spcPts val="0"/>
              </a:spcBef>
              <a:spcAft>
                <a:spcPts val="0"/>
              </a:spcAft>
              <a:buClr>
                <a:schemeClr val="accent1"/>
              </a:buClr>
              <a:buSzPts val="2520"/>
              <a:buFont typeface="Noto Sans Symbols"/>
              <a:buNone/>
            </a:pPr>
            <a:r>
              <a:rPr b="1" i="0" lang="en-US" sz="3600" u="none" cap="none" strike="noStrike">
                <a:solidFill>
                  <a:schemeClr val="lt1"/>
                </a:solidFill>
                <a:latin typeface="Cambria"/>
                <a:ea typeface="Cambria"/>
                <a:cs typeface="Cambria"/>
                <a:sym typeface="Cambria"/>
              </a:rPr>
              <a:t>When do payments begin?</a:t>
            </a:r>
            <a:r>
              <a:rPr b="1" i="0" lang="en-US" sz="3600" u="none" cap="none" strike="noStrike">
                <a:solidFill>
                  <a:srgbClr val="FFBE8B"/>
                </a:solidFill>
                <a:latin typeface="Cambria"/>
                <a:ea typeface="Cambria"/>
                <a:cs typeface="Cambria"/>
                <a:sym typeface="Cambria"/>
              </a:rPr>
              <a:t> </a:t>
            </a:r>
            <a:endParaRPr b="1" i="0" sz="3600" u="none" cap="none" strike="noStrike">
              <a:solidFill>
                <a:schemeClr val="lt1"/>
              </a:solidFill>
              <a:latin typeface="Cambria"/>
              <a:ea typeface="Cambria"/>
              <a:cs typeface="Cambria"/>
              <a:sym typeface="Cambria"/>
            </a:endParaRPr>
          </a:p>
        </p:txBody>
      </p:sp>
      <p:pic>
        <p:nvPicPr>
          <p:cNvPr id="1541" name="Google Shape;1541;p144"/>
          <p:cNvPicPr preferRelativeResize="0"/>
          <p:nvPr>
            <p:ph idx="1" type="body"/>
          </p:nvPr>
        </p:nvPicPr>
        <p:blipFill rotWithShape="1">
          <a:blip r:embed="rId3">
            <a:alphaModFix/>
          </a:blip>
          <a:srcRect b="0" l="0" r="0" t="0"/>
          <a:stretch/>
        </p:blipFill>
        <p:spPr>
          <a:xfrm>
            <a:off x="450850" y="2017712"/>
            <a:ext cx="8150225" cy="3944937"/>
          </a:xfrm>
          <a:prstGeom prst="rect">
            <a:avLst/>
          </a:prstGeom>
          <a:noFill/>
          <a:ln>
            <a:noFill/>
          </a:ln>
        </p:spPr>
      </p:pic>
      <p:sp>
        <p:nvSpPr>
          <p:cNvPr id="1542" name="Google Shape;1542;p144"/>
          <p:cNvSpPr txBox="1"/>
          <p:nvPr/>
        </p:nvSpPr>
        <p:spPr>
          <a:xfrm>
            <a:off x="533400" y="4735512"/>
            <a:ext cx="39624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Less than 12 months</a:t>
            </a:r>
            <a:endParaRPr/>
          </a:p>
        </p:txBody>
      </p:sp>
      <p:sp>
        <p:nvSpPr>
          <p:cNvPr id="1543" name="Google Shape;1543;p144"/>
          <p:cNvSpPr txBox="1"/>
          <p:nvPr/>
        </p:nvSpPr>
        <p:spPr>
          <a:xfrm>
            <a:off x="4572000" y="4724400"/>
            <a:ext cx="39624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12 months and 1 day+</a:t>
            </a:r>
            <a:endParaRPr/>
          </a:p>
        </p:txBody>
      </p:sp>
    </p:spTree>
  </p:cSld>
  <p:clrMapOvr>
    <a:masterClrMapping/>
  </p:clrMapOvr>
  <p:transition spd="slow">
    <p:fade/>
  </p:transition>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145"/>
          <p:cNvSpPr txBox="1"/>
          <p:nvPr>
            <p:ph idx="1" type="body"/>
          </p:nvPr>
        </p:nvSpPr>
        <p:spPr>
          <a:xfrm>
            <a:off x="1219200" y="1600200"/>
            <a:ext cx="7391400" cy="4876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sng" cap="none" strike="noStrike">
                <a:solidFill>
                  <a:srgbClr val="FFBF8B"/>
                </a:solidFill>
                <a:latin typeface="Cambria"/>
                <a:ea typeface="Cambria"/>
                <a:cs typeface="Cambria"/>
                <a:sym typeface="Cambria"/>
              </a:rPr>
              <a:t>Single Premium </a:t>
            </a:r>
            <a:r>
              <a:rPr b="0" i="0" lang="en-US" sz="2800" u="none" cap="none" strike="noStrike">
                <a:solidFill>
                  <a:schemeClr val="lt1"/>
                </a:solidFill>
                <a:latin typeface="Cambria"/>
                <a:ea typeface="Cambria"/>
                <a:cs typeface="Cambria"/>
                <a:sym typeface="Cambria"/>
              </a:rPr>
              <a:t>(SP) </a:t>
            </a:r>
            <a:endParaRPr/>
          </a:p>
          <a:p>
            <a:pPr indent="-319087" lvl="0" marL="319087" marR="0" rtl="0" algn="l">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		Immediate or Deferred</a:t>
            </a:r>
            <a:endParaRPr/>
          </a:p>
          <a:p>
            <a:pPr indent="-319087" lvl="0" marL="319087" marR="0" rtl="0" algn="l">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Single Premium Immediate Annuity (SPIA)</a:t>
            </a:r>
            <a:endParaRPr/>
          </a:p>
          <a:p>
            <a:pPr indent="-319087" lvl="0" marL="319087" marR="0" rtl="0" algn="l">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Single Premium Deferred Annuity (SPDA)</a:t>
            </a:r>
            <a:endParaRPr/>
          </a:p>
          <a:p>
            <a:pPr indent="-319087" lvl="0" marL="319087" marR="0" rtl="0" algn="l">
              <a:lnSpc>
                <a:spcPct val="100000"/>
              </a:lnSpc>
              <a:spcBef>
                <a:spcPts val="560"/>
              </a:spcBef>
              <a:spcAft>
                <a:spcPts val="0"/>
              </a:spcAft>
              <a:buClr>
                <a:schemeClr val="accent1"/>
              </a:buClr>
              <a:buSzPts val="1960"/>
              <a:buFont typeface="Noto Sans Symbols"/>
              <a:buNone/>
            </a:pPr>
            <a:r>
              <a:t/>
            </a:r>
            <a:endParaRPr b="0" i="0" sz="2800" u="none" cap="none" strike="noStrike">
              <a:solidFill>
                <a:schemeClr val="lt1"/>
              </a:solidFill>
              <a:latin typeface="Cambria"/>
              <a:ea typeface="Cambria"/>
              <a:cs typeface="Cambria"/>
              <a:sym typeface="Cambria"/>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sng" cap="none" strike="noStrike">
                <a:solidFill>
                  <a:srgbClr val="FFBF8B"/>
                </a:solidFill>
                <a:latin typeface="Cambria"/>
                <a:ea typeface="Cambria"/>
                <a:cs typeface="Cambria"/>
                <a:sym typeface="Cambria"/>
              </a:rPr>
              <a:t>Fixed Premium </a:t>
            </a:r>
            <a:r>
              <a:rPr b="0" i="0" lang="en-US" sz="2800" u="none" cap="none" strike="noStrike">
                <a:solidFill>
                  <a:schemeClr val="lt1"/>
                </a:solidFill>
                <a:latin typeface="Cambria"/>
                <a:ea typeface="Cambria"/>
                <a:cs typeface="Cambria"/>
                <a:sym typeface="Cambria"/>
              </a:rPr>
              <a:t>(FP) </a:t>
            </a:r>
            <a:r>
              <a:rPr b="1" i="0" lang="en-US" sz="2800" u="none" cap="none" strike="noStrike">
                <a:solidFill>
                  <a:schemeClr val="lt1"/>
                </a:solidFill>
                <a:latin typeface="Cambria"/>
                <a:ea typeface="Cambria"/>
                <a:cs typeface="Cambria"/>
                <a:sym typeface="Cambria"/>
              </a:rPr>
              <a:t>Deferred only</a:t>
            </a:r>
            <a:endParaRPr/>
          </a:p>
          <a:p>
            <a:pPr indent="-319087" lvl="0" marL="319087" marR="0" rtl="0" algn="l">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Fixed Premium Deferred Annuity (FPDA)</a:t>
            </a:r>
            <a:endParaRPr/>
          </a:p>
          <a:p>
            <a:pPr indent="-194628" lvl="0" marL="319088" marR="0" rtl="0" algn="l">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p:txBody>
      </p:sp>
      <p:sp>
        <p:nvSpPr>
          <p:cNvPr id="1550" name="Google Shape;1550;p145"/>
          <p:cNvSpPr txBox="1"/>
          <p:nvPr/>
        </p:nvSpPr>
        <p:spPr>
          <a:xfrm>
            <a:off x="457200" y="762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Classification of Annuities</a:t>
            </a:r>
            <a:endParaRPr/>
          </a:p>
        </p:txBody>
      </p:sp>
    </p:spTree>
  </p:cSld>
  <p:clrMapOvr>
    <a:masterClrMapping/>
  </p:clrMapOvr>
  <p:transition spd="slow">
    <p:fade/>
  </p:transition>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46"/>
          <p:cNvSpPr txBox="1"/>
          <p:nvPr>
            <p:ph idx="1" type="body"/>
          </p:nvPr>
        </p:nvSpPr>
        <p:spPr>
          <a:xfrm>
            <a:off x="990600" y="2438400"/>
            <a:ext cx="8229600" cy="4114800"/>
          </a:xfrm>
          <a:prstGeom prst="rect">
            <a:avLst/>
          </a:prstGeom>
          <a:noFill/>
          <a:ln>
            <a:noFill/>
          </a:ln>
        </p:spPr>
        <p:txBody>
          <a:bodyPr anchorCtr="0" anchor="t" bIns="45700" lIns="91425" spcFirstLastPara="1" rIns="91425" wrap="square" tIns="45700">
            <a:noAutofit/>
          </a:bodyPr>
          <a:lstStyle/>
          <a:p>
            <a:pPr indent="-571500" lvl="0" marL="571500" marR="0" rtl="0" algn="l">
              <a:lnSpc>
                <a:spcPct val="80000"/>
              </a:lnSpc>
              <a:spcBef>
                <a:spcPts val="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Settlement options:</a:t>
            </a:r>
            <a:endParaRPr/>
          </a:p>
          <a:p>
            <a:pPr indent="-571500" lvl="0" marL="571500" marR="0" rtl="0" algn="l">
              <a:lnSpc>
                <a:spcPct val="8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571500" lvl="0" marL="571500" marR="0" rtl="0" algn="l">
              <a:lnSpc>
                <a:spcPct val="8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Straight Life Annuity or WITH…</a:t>
            </a:r>
            <a:endParaRPr/>
          </a:p>
          <a:p>
            <a:pPr indent="-571500" lvl="0" marL="571500" marR="0" rtl="0" algn="l">
              <a:lnSpc>
                <a:spcPct val="8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…Installment Refund Option-gets payments</a:t>
            </a:r>
            <a:endParaRPr/>
          </a:p>
          <a:p>
            <a:pPr indent="-571500" lvl="0" marL="571500" marR="0" rtl="0" algn="l">
              <a:lnSpc>
                <a:spcPct val="8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…Cash Refund Option</a:t>
            </a:r>
            <a:endParaRPr/>
          </a:p>
          <a:p>
            <a:pPr indent="-571500" lvl="0" marL="571500" marR="0" rtl="0" algn="l">
              <a:lnSpc>
                <a:spcPct val="8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…Period Certain Option</a:t>
            </a:r>
            <a:endParaRPr/>
          </a:p>
          <a:p>
            <a:pPr indent="-571500" lvl="0" marL="571500" marR="0" rtl="0" algn="l">
              <a:lnSpc>
                <a:spcPct val="8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…Joint and Survivor Option</a:t>
            </a:r>
            <a:endParaRPr/>
          </a:p>
          <a:p>
            <a:pPr indent="-438150" lvl="0" marL="571500" marR="0" rtl="0" algn="l">
              <a:lnSpc>
                <a:spcPct val="100000"/>
              </a:lnSpc>
              <a:spcBef>
                <a:spcPts val="600"/>
              </a:spcBef>
              <a:spcAft>
                <a:spcPts val="0"/>
              </a:spcAft>
              <a:buClr>
                <a:schemeClr val="accent1"/>
              </a:buClr>
              <a:buSzPts val="2100"/>
              <a:buFont typeface="Arial"/>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1557" name="Google Shape;1557;p146"/>
          <p:cNvSpPr txBox="1"/>
          <p:nvPr>
            <p:ph idx="4294967295" type="title"/>
          </p:nvPr>
        </p:nvSpPr>
        <p:spPr>
          <a:xfrm>
            <a:off x="381000" y="304800"/>
            <a:ext cx="8229600" cy="1905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Annuities Question #4</a:t>
            </a:r>
            <a:endParaRPr/>
          </a:p>
          <a:p>
            <a:pPr indent="0" lvl="0" marL="0" marR="0" rtl="0" algn="l">
              <a:lnSpc>
                <a:spcPct val="100000"/>
              </a:lnSpc>
              <a:spcBef>
                <a:spcPts val="0"/>
              </a:spcBef>
              <a:spcAft>
                <a:spcPts val="0"/>
              </a:spcAft>
              <a:buClr>
                <a:srgbClr val="FFBE8B"/>
              </a:buClr>
              <a:buSzPts val="4800"/>
              <a:buFont typeface="Constantia"/>
              <a:buNone/>
            </a:pPr>
            <a:r>
              <a:rPr b="1" i="0" lang="en-US" sz="4800" u="none" cap="none" strike="noStrike">
                <a:solidFill>
                  <a:srgbClr val="FFBE8B"/>
                </a:solidFill>
                <a:latin typeface="Constantia"/>
                <a:ea typeface="Constantia"/>
                <a:cs typeface="Constantia"/>
                <a:sym typeface="Constantia"/>
              </a:rPr>
              <a:t>How are benefits paid out?</a:t>
            </a:r>
            <a:endParaRPr b="1" i="0" sz="4800" u="none" cap="none" strike="noStrike">
              <a:solidFill>
                <a:srgbClr val="FFBE8B"/>
              </a:solidFill>
              <a:latin typeface="Constantia"/>
              <a:ea typeface="Constantia"/>
              <a:cs typeface="Constantia"/>
              <a:sym typeface="Constantia"/>
            </a:endParaRPr>
          </a:p>
        </p:txBody>
      </p:sp>
    </p:spTree>
  </p:cSld>
  <p:clrMapOvr>
    <a:masterClrMapping/>
  </p:clrMapOvr>
  <p:transition spd="slow">
    <p:fade/>
  </p:transition>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14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Settlement Options – Straight Life</a:t>
            </a:r>
            <a:endParaRPr/>
          </a:p>
        </p:txBody>
      </p:sp>
      <p:pic>
        <p:nvPicPr>
          <p:cNvPr id="1564" name="Google Shape;1564;p147"/>
          <p:cNvPicPr preferRelativeResize="0"/>
          <p:nvPr>
            <p:ph idx="1" type="body"/>
          </p:nvPr>
        </p:nvPicPr>
        <p:blipFill rotWithShape="1">
          <a:blip r:embed="rId3">
            <a:alphaModFix/>
          </a:blip>
          <a:srcRect b="47932" l="23672" r="21517" t="24040"/>
          <a:stretch/>
        </p:blipFill>
        <p:spPr>
          <a:xfrm>
            <a:off x="615950" y="1600200"/>
            <a:ext cx="7596187" cy="4525962"/>
          </a:xfrm>
          <a:prstGeom prst="rect">
            <a:avLst/>
          </a:prstGeom>
          <a:noFill/>
          <a:ln>
            <a:noFill/>
          </a:ln>
        </p:spPr>
      </p:pic>
    </p:spTree>
  </p:cSld>
  <p:clrMapOvr>
    <a:masterClrMapping/>
  </p:clrMapOvr>
  <p:transition spd="slow">
    <p:fade/>
  </p:transition>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148"/>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Settlement Options – </a:t>
            </a:r>
            <a:br>
              <a:rPr b="1" i="0" lang="en-US" sz="4000" u="none" cap="none" strike="noStrike">
                <a:solidFill>
                  <a:srgbClr val="FFFFD1"/>
                </a:solidFill>
                <a:latin typeface="Constantia"/>
                <a:ea typeface="Constantia"/>
                <a:cs typeface="Constantia"/>
                <a:sym typeface="Constantia"/>
              </a:rPr>
            </a:br>
            <a:r>
              <a:rPr b="1" i="0" lang="en-US" sz="4000" u="none" cap="none" strike="noStrike">
                <a:solidFill>
                  <a:srgbClr val="FFFFD1"/>
                </a:solidFill>
                <a:latin typeface="Constantia"/>
                <a:ea typeface="Constantia"/>
                <a:cs typeface="Constantia"/>
                <a:sym typeface="Constantia"/>
              </a:rPr>
              <a:t>Installment Refund	</a:t>
            </a:r>
            <a:endParaRPr/>
          </a:p>
        </p:txBody>
      </p:sp>
      <p:pic>
        <p:nvPicPr>
          <p:cNvPr id="1571" name="Google Shape;1571;p148"/>
          <p:cNvPicPr preferRelativeResize="0"/>
          <p:nvPr>
            <p:ph idx="1" type="body"/>
          </p:nvPr>
        </p:nvPicPr>
        <p:blipFill rotWithShape="1">
          <a:blip r:embed="rId3">
            <a:alphaModFix/>
          </a:blip>
          <a:srcRect b="55207" l="29687" r="13280" t="16667"/>
          <a:stretch/>
        </p:blipFill>
        <p:spPr>
          <a:xfrm>
            <a:off x="762000" y="1828800"/>
            <a:ext cx="7280275" cy="4525962"/>
          </a:xfrm>
          <a:prstGeom prst="rect">
            <a:avLst/>
          </a:prstGeom>
          <a:noFill/>
          <a:ln>
            <a:noFill/>
          </a:ln>
        </p:spPr>
      </p:pic>
    </p:spTree>
  </p:cSld>
  <p:clrMapOvr>
    <a:masterClrMapping/>
  </p:clrMapOvr>
  <p:transition spd="slow">
    <p:fade/>
  </p:transition>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14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Settlement Options – </a:t>
            </a:r>
            <a:br>
              <a:rPr b="1" i="0" lang="en-US" sz="4000" u="none" cap="none" strike="noStrike">
                <a:solidFill>
                  <a:srgbClr val="FFFFD1"/>
                </a:solidFill>
                <a:latin typeface="Constantia"/>
                <a:ea typeface="Constantia"/>
                <a:cs typeface="Constantia"/>
                <a:sym typeface="Constantia"/>
              </a:rPr>
            </a:br>
            <a:r>
              <a:rPr b="1" i="0" lang="en-US" sz="4000" u="none" cap="none" strike="noStrike">
                <a:solidFill>
                  <a:srgbClr val="FFFFD1"/>
                </a:solidFill>
                <a:latin typeface="Constantia"/>
                <a:ea typeface="Constantia"/>
                <a:cs typeface="Constantia"/>
                <a:sym typeface="Constantia"/>
              </a:rPr>
              <a:t>Cash Refund</a:t>
            </a:r>
            <a:endParaRPr/>
          </a:p>
        </p:txBody>
      </p:sp>
      <p:pic>
        <p:nvPicPr>
          <p:cNvPr id="1578" name="Google Shape;1578;p149"/>
          <p:cNvPicPr preferRelativeResize="0"/>
          <p:nvPr>
            <p:ph idx="1" type="body"/>
          </p:nvPr>
        </p:nvPicPr>
        <p:blipFill rotWithShape="1">
          <a:blip r:embed="rId3">
            <a:alphaModFix/>
          </a:blip>
          <a:srcRect b="11918" l="23672" r="19879" t="60916"/>
          <a:stretch/>
        </p:blipFill>
        <p:spPr>
          <a:xfrm>
            <a:off x="1066800" y="1905000"/>
            <a:ext cx="6705600" cy="441960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5"/>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Foreign</a:t>
            </a:r>
            <a:endParaRPr b="1" i="0" sz="4800" u="none" cap="none" strike="noStrike">
              <a:solidFill>
                <a:srgbClr val="FFFFD1"/>
              </a:solidFill>
              <a:latin typeface="Constantia"/>
              <a:ea typeface="Constantia"/>
              <a:cs typeface="Constantia"/>
              <a:sym typeface="Constantia"/>
            </a:endParaRPr>
          </a:p>
        </p:txBody>
      </p:sp>
      <p:pic>
        <p:nvPicPr>
          <p:cNvPr id="297" name="Google Shape;297;p15"/>
          <p:cNvPicPr preferRelativeResize="0"/>
          <p:nvPr/>
        </p:nvPicPr>
        <p:blipFill rotWithShape="1">
          <a:blip r:embed="rId3">
            <a:alphaModFix/>
          </a:blip>
          <a:srcRect b="7251" l="3326" r="22661" t="0"/>
          <a:stretch/>
        </p:blipFill>
        <p:spPr>
          <a:xfrm>
            <a:off x="2286000" y="1628604"/>
            <a:ext cx="4700016" cy="401019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spd="slow">
    <p:fade/>
  </p:transition>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5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Settlement Options – </a:t>
            </a:r>
            <a:br>
              <a:rPr b="1" i="0" lang="en-US" sz="4000" u="none" cap="none" strike="noStrike">
                <a:solidFill>
                  <a:srgbClr val="FFFFD1"/>
                </a:solidFill>
                <a:latin typeface="Constantia"/>
                <a:ea typeface="Constantia"/>
                <a:cs typeface="Constantia"/>
                <a:sym typeface="Constantia"/>
              </a:rPr>
            </a:br>
            <a:r>
              <a:rPr b="1" i="0" lang="en-US" sz="4000" u="none" cap="none" strike="noStrike">
                <a:solidFill>
                  <a:srgbClr val="FFFFD1"/>
                </a:solidFill>
                <a:latin typeface="Constantia"/>
                <a:ea typeface="Constantia"/>
                <a:cs typeface="Constantia"/>
                <a:sym typeface="Constantia"/>
              </a:rPr>
              <a:t>Period Certain</a:t>
            </a:r>
            <a:endParaRPr/>
          </a:p>
        </p:txBody>
      </p:sp>
      <p:pic>
        <p:nvPicPr>
          <p:cNvPr id="1585" name="Google Shape;1585;p150"/>
          <p:cNvPicPr preferRelativeResize="0"/>
          <p:nvPr>
            <p:ph idx="1" type="body"/>
          </p:nvPr>
        </p:nvPicPr>
        <p:blipFill rotWithShape="1">
          <a:blip r:embed="rId3">
            <a:alphaModFix/>
          </a:blip>
          <a:srcRect b="14582" l="29687" r="13280" t="56249"/>
          <a:stretch/>
        </p:blipFill>
        <p:spPr>
          <a:xfrm>
            <a:off x="1371600" y="1905000"/>
            <a:ext cx="6477000" cy="4419600"/>
          </a:xfrm>
          <a:prstGeom prst="rect">
            <a:avLst/>
          </a:prstGeom>
          <a:noFill/>
          <a:ln>
            <a:noFill/>
          </a:ln>
        </p:spPr>
      </p:pic>
    </p:spTree>
  </p:cSld>
  <p:clrMapOvr>
    <a:masterClrMapping/>
  </p:clrMapOvr>
  <p:transition spd="slow">
    <p:fade/>
  </p:transition>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151"/>
          <p:cNvSpPr txBox="1"/>
          <p:nvPr>
            <p:ph idx="1" type="body"/>
          </p:nvPr>
        </p:nvSpPr>
        <p:spPr>
          <a:xfrm>
            <a:off x="457200" y="2362200"/>
            <a:ext cx="8229600" cy="4114800"/>
          </a:xfrm>
          <a:prstGeom prst="rect">
            <a:avLst/>
          </a:prstGeom>
          <a:noFill/>
          <a:ln>
            <a:noFill/>
          </a:ln>
        </p:spPr>
        <p:txBody>
          <a:bodyPr anchorCtr="0" anchor="t" bIns="45700" lIns="91425" spcFirstLastPara="1" rIns="91425" wrap="square" tIns="45700">
            <a:noAutofit/>
          </a:bodyPr>
          <a:lstStyle/>
          <a:p>
            <a:pPr indent="-571500" lvl="0" marL="571500" marR="0" rtl="0" algn="l">
              <a:lnSpc>
                <a:spcPct val="90000"/>
              </a:lnSpc>
              <a:spcBef>
                <a:spcPts val="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NO, then it is a standard life annuity</a:t>
            </a:r>
            <a:endParaRPr/>
          </a:p>
          <a:p>
            <a:pPr indent="-447040" lvl="0" marL="571500" marR="0" rtl="0" algn="l">
              <a:lnSpc>
                <a:spcPct val="9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571500" lvl="0" marL="571500" marR="0" rtl="0" algn="l">
              <a:lnSpc>
                <a:spcPct val="9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YES, then it is a Joint and Survivor Annuity</a:t>
            </a:r>
            <a:endParaRPr/>
          </a:p>
          <a:p>
            <a:pPr indent="-571500" lvl="0" marL="571500"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a:t>
            </a:r>
            <a:r>
              <a:rPr b="1" i="0" lang="en-US" sz="2800" u="sng">
                <a:solidFill>
                  <a:schemeClr val="lt1"/>
                </a:solidFill>
                <a:latin typeface="Cambria"/>
                <a:ea typeface="Cambria"/>
                <a:cs typeface="Cambria"/>
                <a:sym typeface="Cambria"/>
              </a:rPr>
              <a:t>Joint and Survivor FULL</a:t>
            </a:r>
            <a:r>
              <a:rPr b="0" i="0" lang="en-US" sz="2800" u="none">
                <a:solidFill>
                  <a:schemeClr val="lt1"/>
                </a:solidFill>
                <a:latin typeface="Cambria"/>
                <a:ea typeface="Cambria"/>
                <a:cs typeface="Cambria"/>
                <a:sym typeface="Cambria"/>
              </a:rPr>
              <a:t>: the survivor continues to receive the full payment if the one dies</a:t>
            </a:r>
            <a:endParaRPr/>
          </a:p>
          <a:p>
            <a:pPr indent="-571500" lvl="0" marL="571500"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a:t>
            </a:r>
            <a:r>
              <a:rPr b="1" i="0" lang="en-US" sz="2800" u="sng">
                <a:solidFill>
                  <a:schemeClr val="lt1"/>
                </a:solidFill>
                <a:latin typeface="Cambria"/>
                <a:ea typeface="Cambria"/>
                <a:cs typeface="Cambria"/>
                <a:sym typeface="Cambria"/>
              </a:rPr>
              <a:t>Joint and Survivor ½</a:t>
            </a:r>
            <a:r>
              <a:rPr b="1" i="0" lang="en-US" sz="2800" u="none">
                <a:solidFill>
                  <a:schemeClr val="lt1"/>
                </a:solidFill>
                <a:latin typeface="Cambria"/>
                <a:ea typeface="Cambria"/>
                <a:cs typeface="Cambria"/>
                <a:sym typeface="Cambria"/>
              </a:rPr>
              <a:t>: </a:t>
            </a:r>
            <a:r>
              <a:rPr b="0" i="0" lang="en-US" sz="2800" u="none">
                <a:solidFill>
                  <a:schemeClr val="lt1"/>
                </a:solidFill>
                <a:latin typeface="Cambria"/>
                <a:ea typeface="Cambria"/>
                <a:cs typeface="Cambria"/>
                <a:sym typeface="Cambria"/>
              </a:rPr>
              <a:t>gets half payment  after 1</a:t>
            </a:r>
            <a:r>
              <a:rPr b="0" baseline="30000" i="0" lang="en-US" sz="2800" u="none">
                <a:solidFill>
                  <a:schemeClr val="lt1"/>
                </a:solidFill>
                <a:latin typeface="Cambria"/>
                <a:ea typeface="Cambria"/>
                <a:cs typeface="Cambria"/>
                <a:sym typeface="Cambria"/>
              </a:rPr>
              <a:t>st</a:t>
            </a:r>
            <a:r>
              <a:rPr b="0" i="0" lang="en-US" sz="2800" u="none">
                <a:solidFill>
                  <a:schemeClr val="lt1"/>
                </a:solidFill>
                <a:latin typeface="Cambria"/>
                <a:ea typeface="Cambria"/>
                <a:cs typeface="Cambria"/>
                <a:sym typeface="Cambria"/>
              </a:rPr>
              <a:t> death</a:t>
            </a:r>
            <a:endParaRPr/>
          </a:p>
          <a:p>
            <a:pPr indent="-571500" lvl="0" marL="571500"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a:t>
            </a:r>
            <a:r>
              <a:rPr b="1" i="0" lang="en-US" sz="2800" u="sng">
                <a:solidFill>
                  <a:schemeClr val="lt1"/>
                </a:solidFill>
                <a:latin typeface="Cambria"/>
                <a:ea typeface="Cambria"/>
                <a:cs typeface="Cambria"/>
                <a:sym typeface="Cambria"/>
              </a:rPr>
              <a:t>Joint and Survivor 2/3</a:t>
            </a:r>
            <a:r>
              <a:rPr b="0" i="0" lang="en-US" sz="2800" u="none">
                <a:solidFill>
                  <a:schemeClr val="lt1"/>
                </a:solidFill>
                <a:latin typeface="Cambria"/>
                <a:ea typeface="Cambria"/>
                <a:cs typeface="Cambria"/>
                <a:sym typeface="Cambria"/>
              </a:rPr>
              <a:t>: gets 2/3 payment after 1</a:t>
            </a:r>
            <a:r>
              <a:rPr b="0" baseline="30000" i="0" lang="en-US" sz="2800" u="none">
                <a:solidFill>
                  <a:schemeClr val="lt1"/>
                </a:solidFill>
                <a:latin typeface="Cambria"/>
                <a:ea typeface="Cambria"/>
                <a:cs typeface="Cambria"/>
                <a:sym typeface="Cambria"/>
              </a:rPr>
              <a:t>st</a:t>
            </a:r>
            <a:r>
              <a:rPr b="0" i="0" lang="en-US" sz="2800" u="none">
                <a:solidFill>
                  <a:schemeClr val="lt1"/>
                </a:solidFill>
                <a:latin typeface="Cambria"/>
                <a:ea typeface="Cambria"/>
                <a:cs typeface="Cambria"/>
                <a:sym typeface="Cambria"/>
              </a:rPr>
              <a:t> death</a:t>
            </a:r>
            <a:endParaRPr/>
          </a:p>
          <a:p>
            <a:pPr indent="-194628" lvl="0" marL="319088" marR="0" rtl="0" algn="l">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p:txBody>
      </p:sp>
      <p:sp>
        <p:nvSpPr>
          <p:cNvPr id="1592" name="Google Shape;1592;p151"/>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fontScale="90000"/>
          </a:bodyPr>
          <a:lstStyle/>
          <a:p>
            <a:pPr indent="0" lvl="0" marL="0" marR="0" rtl="0" algn="l">
              <a:lnSpc>
                <a:spcPct val="100000"/>
              </a:lnSpc>
              <a:spcBef>
                <a:spcPts val="0"/>
              </a:spcBef>
              <a:spcAft>
                <a:spcPts val="0"/>
              </a:spcAft>
              <a:buClr>
                <a:srgbClr val="FFFFD2"/>
              </a:buClr>
              <a:buSzPct val="100000"/>
              <a:buFont typeface="Constantia"/>
              <a:buNone/>
            </a:pPr>
            <a:r>
              <a:rPr b="1" i="0" lang="en-US" sz="4800" u="none" cap="none" strike="noStrike">
                <a:solidFill>
                  <a:srgbClr val="FFFFD2"/>
                </a:solidFill>
                <a:latin typeface="Constantia"/>
                <a:ea typeface="Constantia"/>
                <a:cs typeface="Constantia"/>
                <a:sym typeface="Constantia"/>
              </a:rPr>
              <a:t>Annuities Question #5</a:t>
            </a:r>
            <a:endParaRPr/>
          </a:p>
          <a:p>
            <a:pPr indent="0" lvl="0" marL="0" marR="0" rtl="0" algn="l">
              <a:lnSpc>
                <a:spcPct val="100000"/>
              </a:lnSpc>
              <a:spcBef>
                <a:spcPts val="0"/>
              </a:spcBef>
              <a:spcAft>
                <a:spcPts val="0"/>
              </a:spcAft>
              <a:buClr>
                <a:srgbClr val="FFBE8B"/>
              </a:buClr>
              <a:buSzPct val="100000"/>
              <a:buFont typeface="Constantia"/>
              <a:buNone/>
            </a:pPr>
            <a:r>
              <a:rPr b="1" i="0" lang="en-US" sz="4800" u="none" cap="none" strike="noStrike">
                <a:solidFill>
                  <a:srgbClr val="FFBE8B"/>
                </a:solidFill>
                <a:latin typeface="Constantia"/>
                <a:ea typeface="Constantia"/>
                <a:cs typeface="Constantia"/>
                <a:sym typeface="Constantia"/>
              </a:rPr>
              <a:t>Is more than one life covered?</a:t>
            </a:r>
            <a:endParaRPr b="1" i="0" sz="4800" u="none" cap="none" strike="noStrike">
              <a:solidFill>
                <a:srgbClr val="FFBE8B"/>
              </a:solidFill>
              <a:latin typeface="Constantia"/>
              <a:ea typeface="Constantia"/>
              <a:cs typeface="Constantia"/>
              <a:sym typeface="Constantia"/>
            </a:endParaRPr>
          </a:p>
        </p:txBody>
      </p:sp>
    </p:spTree>
  </p:cSld>
  <p:clrMapOvr>
    <a:masterClrMapping/>
  </p:clrMapOvr>
  <p:transition spd="slow">
    <p:fade/>
  </p:transition>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152"/>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Settlement Options – </a:t>
            </a:r>
            <a:br>
              <a:rPr b="1" i="0" lang="en-US" sz="4000" u="none" cap="none" strike="noStrike">
                <a:solidFill>
                  <a:srgbClr val="FFFFD1"/>
                </a:solidFill>
                <a:latin typeface="Constantia"/>
                <a:ea typeface="Constantia"/>
                <a:cs typeface="Constantia"/>
                <a:sym typeface="Constantia"/>
              </a:rPr>
            </a:br>
            <a:r>
              <a:rPr b="1" i="0" lang="en-US" sz="4000" u="none" cap="none" strike="noStrike">
                <a:solidFill>
                  <a:srgbClr val="FFFFD1"/>
                </a:solidFill>
                <a:latin typeface="Constantia"/>
                <a:ea typeface="Constantia"/>
                <a:cs typeface="Constantia"/>
                <a:sym typeface="Constantia"/>
              </a:rPr>
              <a:t>Joint and Survivor</a:t>
            </a:r>
            <a:endParaRPr/>
          </a:p>
        </p:txBody>
      </p:sp>
      <p:pic>
        <p:nvPicPr>
          <p:cNvPr id="1599" name="Google Shape;1599;p152"/>
          <p:cNvPicPr preferRelativeResize="0"/>
          <p:nvPr>
            <p:ph idx="1" type="body"/>
          </p:nvPr>
        </p:nvPicPr>
        <p:blipFill rotWithShape="1">
          <a:blip r:embed="rId3">
            <a:alphaModFix/>
          </a:blip>
          <a:srcRect b="39582" l="29687" r="14842" t="32292"/>
          <a:stretch/>
        </p:blipFill>
        <p:spPr>
          <a:xfrm>
            <a:off x="990600" y="1828800"/>
            <a:ext cx="6884987" cy="4525962"/>
          </a:xfrm>
          <a:prstGeom prst="rect">
            <a:avLst/>
          </a:prstGeom>
          <a:noFill/>
          <a:ln>
            <a:noFill/>
          </a:ln>
        </p:spPr>
      </p:pic>
    </p:spTree>
  </p:cSld>
  <p:clrMapOvr>
    <a:masterClrMapping/>
  </p:clrMapOvr>
  <p:transition spd="slow">
    <p:fade/>
  </p:transition>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153"/>
          <p:cNvSpPr txBox="1"/>
          <p:nvPr>
            <p:ph idx="1" type="body"/>
          </p:nvPr>
        </p:nvSpPr>
        <p:spPr>
          <a:xfrm>
            <a:off x="457200" y="2438400"/>
            <a:ext cx="8229600" cy="4114800"/>
          </a:xfrm>
          <a:prstGeom prst="rect">
            <a:avLst/>
          </a:prstGeom>
          <a:noFill/>
          <a:ln>
            <a:noFill/>
          </a:ln>
        </p:spPr>
        <p:txBody>
          <a:bodyPr anchorCtr="0" anchor="t" bIns="45700" lIns="91425" spcFirstLastPara="1" rIns="91425" wrap="square" tIns="45700">
            <a:noAutofit/>
          </a:bodyPr>
          <a:lstStyle/>
          <a:p>
            <a:pPr indent="-571500" lvl="0" marL="571500" marR="0" rtl="0" algn="l">
              <a:lnSpc>
                <a:spcPct val="90000"/>
              </a:lnSpc>
              <a:spcBef>
                <a:spcPts val="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IRS sees annuities as investments and are going to treat them like investments. </a:t>
            </a:r>
            <a:endParaRPr/>
          </a:p>
          <a:p>
            <a:pPr indent="-571500" lvl="0" marL="571500" marR="0" rtl="0" algn="l">
              <a:lnSpc>
                <a:spcPct val="9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571500" lvl="0" marL="571500" marR="0" rtl="0" algn="l">
              <a:lnSpc>
                <a:spcPct val="90000"/>
              </a:lnSpc>
              <a:spcBef>
                <a:spcPts val="560"/>
              </a:spcBef>
              <a:spcAft>
                <a:spcPts val="0"/>
              </a:spcAft>
              <a:buClr>
                <a:schemeClr val="accent1"/>
              </a:buClr>
              <a:buSzPts val="1960"/>
              <a:buFont typeface="Noto Sans Symbols"/>
              <a:buNone/>
            </a:pPr>
            <a:r>
              <a:rPr b="1" i="0" lang="en-US" sz="2800" u="none">
                <a:solidFill>
                  <a:schemeClr val="lt1"/>
                </a:solidFill>
                <a:latin typeface="Cambria"/>
                <a:ea typeface="Cambria"/>
                <a:cs typeface="Cambria"/>
                <a:sym typeface="Cambria"/>
              </a:rPr>
              <a:t>NON-QUALIFIED</a:t>
            </a:r>
            <a:r>
              <a:rPr b="0" i="0" lang="en-US" sz="2800" u="none">
                <a:solidFill>
                  <a:schemeClr val="lt1"/>
                </a:solidFill>
                <a:latin typeface="Cambria"/>
                <a:ea typeface="Cambria"/>
                <a:cs typeface="Cambria"/>
                <a:sym typeface="Cambria"/>
              </a:rPr>
              <a:t>: Individual Annuity Contracts </a:t>
            </a:r>
            <a:endParaRPr/>
          </a:p>
          <a:p>
            <a:pPr indent="-571500" lvl="0" marL="571500"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(do not have contribution limits)</a:t>
            </a:r>
            <a:endParaRPr/>
          </a:p>
          <a:p>
            <a:pPr indent="-571500" lvl="0" marL="571500" marR="0" rtl="0" algn="l">
              <a:lnSpc>
                <a:spcPct val="90000"/>
              </a:lnSpc>
              <a:spcBef>
                <a:spcPts val="560"/>
              </a:spcBef>
              <a:spcAft>
                <a:spcPts val="0"/>
              </a:spcAft>
              <a:buClr>
                <a:schemeClr val="accent1"/>
              </a:buClr>
              <a:buSzPts val="1960"/>
              <a:buFont typeface="Noto Sans Symbols"/>
              <a:buNone/>
            </a:pPr>
            <a:r>
              <a:rPr b="1" i="0" lang="en-US" sz="2800" u="none">
                <a:solidFill>
                  <a:schemeClr val="lt1"/>
                </a:solidFill>
                <a:latin typeface="Cambria"/>
                <a:ea typeface="Cambria"/>
                <a:cs typeface="Cambria"/>
                <a:sym typeface="Cambria"/>
              </a:rPr>
              <a:t>QUALIFIED</a:t>
            </a:r>
            <a:r>
              <a:rPr b="0" i="0" lang="en-US" sz="2800" u="none">
                <a:solidFill>
                  <a:schemeClr val="lt1"/>
                </a:solidFill>
                <a:latin typeface="Cambria"/>
                <a:ea typeface="Cambria"/>
                <a:cs typeface="Cambria"/>
                <a:sym typeface="Cambria"/>
              </a:rPr>
              <a:t>: Group employer based </a:t>
            </a:r>
            <a:endParaRPr/>
          </a:p>
          <a:p>
            <a:pPr indent="-571500" lvl="3" marL="571500" marR="0" rtl="0" algn="l">
              <a:lnSpc>
                <a:spcPct val="90000"/>
              </a:lnSpc>
              <a:spcBef>
                <a:spcPts val="560"/>
              </a:spcBef>
              <a:spcAft>
                <a:spcPts val="0"/>
              </a:spcAft>
              <a:buClr>
                <a:srgbClr val="F8BD52"/>
              </a:buClr>
              <a:buSzPts val="2800"/>
              <a:buFont typeface="Noto Sans Symbols"/>
              <a:buNone/>
            </a:pPr>
            <a:r>
              <a:rPr b="0" i="0" lang="en-US" sz="2800" u="none" cap="none" strike="noStrike">
                <a:solidFill>
                  <a:schemeClr val="lt1"/>
                </a:solidFill>
                <a:latin typeface="Cambria"/>
                <a:ea typeface="Cambria"/>
                <a:cs typeface="Cambria"/>
                <a:sym typeface="Cambria"/>
              </a:rPr>
              <a:t>                        (have contribution limits)</a:t>
            </a:r>
            <a:r>
              <a:rPr b="0" i="0" lang="en-US" sz="2200" u="none" cap="none" strike="noStrike">
                <a:solidFill>
                  <a:schemeClr val="lt1"/>
                </a:solidFill>
                <a:latin typeface="Cambria"/>
                <a:ea typeface="Cambria"/>
                <a:cs typeface="Cambria"/>
                <a:sym typeface="Cambria"/>
              </a:rPr>
              <a:t> </a:t>
            </a:r>
            <a:endParaRPr/>
          </a:p>
          <a:p>
            <a:pPr indent="-571500" lvl="3" marL="571500" marR="0" rtl="0" algn="l">
              <a:lnSpc>
                <a:spcPct val="90000"/>
              </a:lnSpc>
              <a:spcBef>
                <a:spcPts val="440"/>
              </a:spcBef>
              <a:spcAft>
                <a:spcPts val="0"/>
              </a:spcAft>
              <a:buClr>
                <a:srgbClr val="F8BD52"/>
              </a:buClr>
              <a:buSzPts val="2200"/>
              <a:buFont typeface="Noto Sans Symbols"/>
              <a:buNone/>
            </a:pPr>
            <a:r>
              <a:rPr b="0" i="0" lang="en-US" sz="2200" u="none" cap="none" strike="noStrike">
                <a:solidFill>
                  <a:schemeClr val="lt1"/>
                </a:solidFill>
                <a:latin typeface="Cambria"/>
                <a:ea typeface="Cambria"/>
                <a:cs typeface="Cambria"/>
                <a:sym typeface="Cambria"/>
              </a:rPr>
              <a:t>IRAs are penalized for contributing more than $5k/yr</a:t>
            </a:r>
            <a:endParaRPr/>
          </a:p>
          <a:p>
            <a:pPr indent="-221298" lvl="0" marL="319088" marR="0" rtl="0" algn="l">
              <a:spcBef>
                <a:spcPts val="440"/>
              </a:spcBef>
              <a:spcAft>
                <a:spcPts val="0"/>
              </a:spcAft>
              <a:buClr>
                <a:schemeClr val="accent1"/>
              </a:buClr>
              <a:buSzPts val="1540"/>
              <a:buFont typeface="Noto Sans Symbols"/>
              <a:buNone/>
            </a:pPr>
            <a:r>
              <a:t/>
            </a:r>
            <a:endParaRPr b="0" i="0" sz="2200" u="none" cap="none" strike="noStrike">
              <a:solidFill>
                <a:schemeClr val="lt1"/>
              </a:solidFill>
              <a:latin typeface="Cambria"/>
              <a:ea typeface="Cambria"/>
              <a:cs typeface="Cambria"/>
              <a:sym typeface="Cambria"/>
            </a:endParaRPr>
          </a:p>
        </p:txBody>
      </p:sp>
      <p:sp>
        <p:nvSpPr>
          <p:cNvPr id="1606" name="Google Shape;1606;p153"/>
          <p:cNvSpPr txBox="1"/>
          <p:nvPr>
            <p:ph idx="4294967295" type="title"/>
          </p:nvPr>
        </p:nvSpPr>
        <p:spPr>
          <a:xfrm>
            <a:off x="457200" y="304800"/>
            <a:ext cx="8229600" cy="2057400"/>
          </a:xfrm>
          <a:prstGeom prst="rect">
            <a:avLst/>
          </a:prstGeom>
          <a:noFill/>
          <a:ln>
            <a:noFill/>
          </a:ln>
        </p:spPr>
        <p:txBody>
          <a:bodyPr anchorCtr="0" anchor="b" bIns="9125" lIns="0" spcFirstLastPara="1" rIns="0" wrap="square" tIns="9125">
            <a:normAutofit fontScale="90000"/>
          </a:bodyPr>
          <a:lstStyle/>
          <a:p>
            <a:pPr indent="0" lvl="0" marL="0" marR="0" rtl="0" algn="l">
              <a:lnSpc>
                <a:spcPct val="100000"/>
              </a:lnSpc>
              <a:spcBef>
                <a:spcPts val="0"/>
              </a:spcBef>
              <a:spcAft>
                <a:spcPts val="0"/>
              </a:spcAft>
              <a:buClr>
                <a:srgbClr val="FFFFD2"/>
              </a:buClr>
              <a:buSzPct val="100000"/>
              <a:buFont typeface="Constantia"/>
              <a:buNone/>
            </a:pPr>
            <a:r>
              <a:rPr b="1" i="0" lang="en-US" sz="4800" u="none" cap="none" strike="noStrike">
                <a:solidFill>
                  <a:srgbClr val="FFFFD2"/>
                </a:solidFill>
                <a:latin typeface="Constantia"/>
                <a:ea typeface="Constantia"/>
                <a:cs typeface="Constantia"/>
                <a:sym typeface="Constantia"/>
              </a:rPr>
              <a:t>Annuities Question #6</a:t>
            </a:r>
            <a:endParaRPr/>
          </a:p>
          <a:p>
            <a:pPr indent="0" lvl="0" marL="0" marR="0" rtl="0" algn="l">
              <a:lnSpc>
                <a:spcPct val="100000"/>
              </a:lnSpc>
              <a:spcBef>
                <a:spcPts val="0"/>
              </a:spcBef>
              <a:spcAft>
                <a:spcPts val="0"/>
              </a:spcAft>
              <a:buClr>
                <a:srgbClr val="FFBE8B"/>
              </a:buClr>
              <a:buSzPct val="100000"/>
              <a:buFont typeface="Constantia"/>
              <a:buNone/>
            </a:pPr>
            <a:r>
              <a:rPr b="1" i="0" lang="en-US" sz="4800" u="none" cap="none" strike="noStrike">
                <a:solidFill>
                  <a:srgbClr val="FFBE8B"/>
                </a:solidFill>
                <a:latin typeface="Constantia"/>
                <a:ea typeface="Constantia"/>
                <a:cs typeface="Constantia"/>
                <a:sym typeface="Constantia"/>
              </a:rPr>
              <a:t>How do I want my annuities taxed?</a:t>
            </a:r>
            <a:endParaRPr b="1" i="0" sz="4800" u="none" cap="none" strike="noStrike">
              <a:solidFill>
                <a:srgbClr val="FFBE8B"/>
              </a:solidFill>
              <a:latin typeface="Constantia"/>
              <a:ea typeface="Constantia"/>
              <a:cs typeface="Constantia"/>
              <a:sym typeface="Constantia"/>
            </a:endParaRPr>
          </a:p>
        </p:txBody>
      </p:sp>
    </p:spTree>
  </p:cSld>
  <p:clrMapOvr>
    <a:masterClrMapping/>
  </p:clrMapOvr>
  <p:transition spd="slow">
    <p:fade/>
  </p:transition>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154"/>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Nonforfeiture Provisions</a:t>
            </a:r>
            <a:endParaRPr b="1" i="0" sz="4800" u="none" cap="none" strike="noStrike">
              <a:solidFill>
                <a:srgbClr val="FFFFD2"/>
              </a:solidFill>
              <a:latin typeface="Constantia"/>
              <a:ea typeface="Constantia"/>
              <a:cs typeface="Constantia"/>
              <a:sym typeface="Constantia"/>
            </a:endParaRPr>
          </a:p>
        </p:txBody>
      </p:sp>
      <p:sp>
        <p:nvSpPr>
          <p:cNvPr id="1613" name="Google Shape;1613;p154"/>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Surrender</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Only during the accumulation period</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Surrender charges (back of policy)</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If surrendered before the age of 59 ½ a 10% tax penalty will apply, in addition to the surrender charges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Death Benefit – paid to beneficiary and interest is taxable.</a:t>
            </a:r>
            <a:endParaRPr/>
          </a:p>
        </p:txBody>
      </p:sp>
    </p:spTree>
  </p:cSld>
  <p:clrMapOvr>
    <a:masterClrMapping/>
  </p:clrMapOvr>
  <p:transition spd="slow">
    <p:fade/>
  </p:transition>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155"/>
          <p:cNvSpPr txBox="1"/>
          <p:nvPr>
            <p:ph idx="4294967295" type="title"/>
          </p:nvPr>
        </p:nvSpPr>
        <p:spPr>
          <a:xfrm>
            <a:off x="457200" y="381000"/>
            <a:ext cx="8229600" cy="1143000"/>
          </a:xfrm>
          <a:prstGeom prst="rect">
            <a:avLst/>
          </a:prstGeom>
          <a:noFill/>
          <a:ln>
            <a:noFill/>
          </a:ln>
        </p:spPr>
        <p:txBody>
          <a:bodyPr anchorCtr="0" anchor="t" bIns="9125" lIns="0" spcFirstLastPara="1" rIns="0" wrap="square" tIns="9125">
            <a:noAutofit/>
          </a:bodyPr>
          <a:lstStyle/>
          <a:p>
            <a:pPr indent="0" lvl="0" marL="0" marR="0" rtl="0" algn="l">
              <a:lnSpc>
                <a:spcPct val="100000"/>
              </a:lnSpc>
              <a:spcBef>
                <a:spcPts val="0"/>
              </a:spcBef>
              <a:spcAft>
                <a:spcPts val="0"/>
              </a:spcAft>
              <a:buClr>
                <a:srgbClr val="FFFFD1"/>
              </a:buClr>
              <a:buSzPts val="4400"/>
              <a:buFont typeface="Constantia"/>
              <a:buNone/>
            </a:pPr>
            <a:r>
              <a:rPr b="1" i="0" lang="en-US" sz="4400" u="none" cap="none" strike="noStrike">
                <a:solidFill>
                  <a:srgbClr val="FFFFD1"/>
                </a:solidFill>
                <a:latin typeface="Constantia"/>
                <a:ea typeface="Constantia"/>
                <a:cs typeface="Constantia"/>
                <a:sym typeface="Constantia"/>
              </a:rPr>
              <a:t>Income Taxation of </a:t>
            </a:r>
            <a:br>
              <a:rPr b="1" i="0" lang="en-US" sz="4400" u="none" cap="none" strike="noStrike">
                <a:solidFill>
                  <a:srgbClr val="FFFFD1"/>
                </a:solidFill>
                <a:latin typeface="Constantia"/>
                <a:ea typeface="Constantia"/>
                <a:cs typeface="Constantia"/>
                <a:sym typeface="Constantia"/>
              </a:rPr>
            </a:br>
            <a:r>
              <a:rPr b="1" i="0" lang="en-US" sz="4400" u="none" cap="none" strike="noStrike">
                <a:solidFill>
                  <a:srgbClr val="FE1E09"/>
                </a:solidFill>
                <a:latin typeface="Constantia"/>
                <a:ea typeface="Constantia"/>
                <a:cs typeface="Constantia"/>
                <a:sym typeface="Constantia"/>
              </a:rPr>
              <a:t>Deferred</a:t>
            </a:r>
            <a:r>
              <a:rPr b="1" i="0" lang="en-US" sz="4400" u="none" cap="none" strike="noStrike">
                <a:solidFill>
                  <a:srgbClr val="FFFFD1"/>
                </a:solidFill>
                <a:latin typeface="Constantia"/>
                <a:ea typeface="Constantia"/>
                <a:cs typeface="Constantia"/>
                <a:sym typeface="Constantia"/>
              </a:rPr>
              <a:t> Annuities during Accumulation </a:t>
            </a:r>
            <a:endParaRPr b="1" i="0" sz="4400" u="none" cap="none" strike="noStrike">
              <a:solidFill>
                <a:srgbClr val="FFFFD1"/>
              </a:solidFill>
              <a:latin typeface="Constantia"/>
              <a:ea typeface="Constantia"/>
              <a:cs typeface="Constantia"/>
              <a:sym typeface="Constantia"/>
            </a:endParaRPr>
          </a:p>
        </p:txBody>
      </p:sp>
      <p:sp>
        <p:nvSpPr>
          <p:cNvPr id="1620" name="Google Shape;1620;p155"/>
          <p:cNvSpPr txBox="1"/>
          <p:nvPr>
            <p:ph idx="4294967295" type="body"/>
          </p:nvPr>
        </p:nvSpPr>
        <p:spPr>
          <a:xfrm>
            <a:off x="4286250" y="2184400"/>
            <a:ext cx="4857750" cy="358775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Annuity earnings grow tax deferred</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Partial withdrawals must take out gain before principal (LIFO) –last in first out- </a:t>
            </a:r>
            <a:endParaRPr/>
          </a:p>
          <a:p>
            <a:pPr indent="-273049" lvl="1" marL="630237"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	taxed as ordinary income</a:t>
            </a:r>
            <a:endParaRPr/>
          </a:p>
          <a:p>
            <a:pPr indent="-273049" lvl="1" marL="630237" marR="0" rtl="0" algn="l">
              <a:lnSpc>
                <a:spcPct val="100000"/>
              </a:lnSpc>
              <a:spcBef>
                <a:spcPts val="52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Early withdrawals (before age 59½) subject to 10% tax penalty</a:t>
            </a:r>
            <a:r>
              <a:rPr b="0" i="0" lang="en-US" sz="2600" u="none" cap="none" strike="noStrike">
                <a:solidFill>
                  <a:schemeClr val="lt1"/>
                </a:solidFill>
                <a:latin typeface="Cambria"/>
                <a:ea typeface="Cambria"/>
                <a:cs typeface="Cambria"/>
                <a:sym typeface="Cambria"/>
              </a:rPr>
              <a:t> </a:t>
            </a:r>
            <a:endParaRPr/>
          </a:p>
          <a:p>
            <a:pPr indent="-273049" lvl="1" marL="630237" marR="0" rtl="0" algn="l">
              <a:lnSpc>
                <a:spcPct val="100000"/>
              </a:lnSpc>
              <a:spcBef>
                <a:spcPts val="520"/>
              </a:spcBef>
              <a:spcAft>
                <a:spcPts val="0"/>
              </a:spcAft>
              <a:buClr>
                <a:schemeClr val="accent2"/>
              </a:buClr>
              <a:buSzPts val="2600"/>
              <a:buFont typeface="Noto Sans Symbols"/>
              <a:buNone/>
            </a:pPr>
            <a:r>
              <a:t/>
            </a:r>
            <a:endParaRPr b="0" i="0" sz="2600" u="none" cap="none" strike="noStrike">
              <a:solidFill>
                <a:schemeClr val="lt1"/>
              </a:solidFill>
              <a:latin typeface="Cambria"/>
              <a:ea typeface="Cambria"/>
              <a:cs typeface="Cambria"/>
              <a:sym typeface="Cambria"/>
            </a:endParaRPr>
          </a:p>
          <a:p>
            <a:pPr indent="-203518" lvl="0" marL="319088" marR="0" rtl="0" algn="l">
              <a:spcBef>
                <a:spcPts val="520"/>
              </a:spcBef>
              <a:spcAft>
                <a:spcPts val="0"/>
              </a:spcAft>
              <a:buClr>
                <a:schemeClr val="accent1"/>
              </a:buClr>
              <a:buSzPts val="1820"/>
              <a:buFont typeface="Noto Sans Symbols"/>
              <a:buNone/>
            </a:pPr>
            <a:r>
              <a:t/>
            </a:r>
            <a:endParaRPr b="0" i="0" sz="2600" u="none" cap="none" strike="noStrike">
              <a:solidFill>
                <a:schemeClr val="lt1"/>
              </a:solidFill>
              <a:latin typeface="Cambria"/>
              <a:ea typeface="Cambria"/>
              <a:cs typeface="Cambria"/>
              <a:sym typeface="Cambria"/>
            </a:endParaRPr>
          </a:p>
        </p:txBody>
      </p:sp>
      <p:pic>
        <p:nvPicPr>
          <p:cNvPr descr="Forms_Tax Form 1040" id="1621" name="Google Shape;1621;p155"/>
          <p:cNvPicPr preferRelativeResize="0"/>
          <p:nvPr/>
        </p:nvPicPr>
        <p:blipFill rotWithShape="1">
          <a:blip r:embed="rId3">
            <a:alphaModFix/>
          </a:blip>
          <a:srcRect b="0" l="0" r="33639" t="0"/>
          <a:stretch/>
        </p:blipFill>
        <p:spPr>
          <a:xfrm>
            <a:off x="762000" y="2971800"/>
            <a:ext cx="2844800" cy="3384550"/>
          </a:xfrm>
          <a:prstGeom prst="rect">
            <a:avLst/>
          </a:prstGeom>
          <a:noFill/>
          <a:ln cap="flat" cmpd="sng" w="9525">
            <a:solidFill>
              <a:schemeClr val="lt1"/>
            </a:solidFill>
            <a:prstDash val="solid"/>
            <a:miter lim="800000"/>
            <a:headEnd len="sm" w="sm" type="none"/>
            <a:tailEnd len="sm" w="sm" type="none"/>
          </a:ln>
          <a:effectLst>
            <a:outerShdw blurRad="63500" dir="2700000" dist="71842">
              <a:srgbClr val="242670">
                <a:alpha val="49803"/>
              </a:srgbClr>
            </a:outerShdw>
          </a:effectLst>
        </p:spPr>
      </p:pic>
    </p:spTree>
  </p:cSld>
  <p:clrMapOvr>
    <a:masterClrMapping/>
  </p:clrMapOvr>
  <p:transition spd="slow">
    <p:fade/>
  </p:transition>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156"/>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Income Taxation on Annuitization Phase</a:t>
            </a:r>
            <a:endParaRPr b="1" i="0" sz="4800" u="none" cap="none" strike="noStrike">
              <a:solidFill>
                <a:srgbClr val="FFFFD1"/>
              </a:solidFill>
              <a:latin typeface="Constantia"/>
              <a:ea typeface="Constantia"/>
              <a:cs typeface="Constantia"/>
              <a:sym typeface="Constantia"/>
            </a:endParaRPr>
          </a:p>
        </p:txBody>
      </p:sp>
      <p:sp>
        <p:nvSpPr>
          <p:cNvPr id="1628" name="Google Shape;1628;p156"/>
          <p:cNvSpPr txBox="1"/>
          <p:nvPr>
            <p:ph idx="1" type="body"/>
          </p:nvPr>
        </p:nvSpPr>
        <p:spPr>
          <a:xfrm>
            <a:off x="3787775" y="2057400"/>
            <a:ext cx="5356225" cy="374015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Annuitization payments taxed using exclusion ratio (next slide)</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Each payment combines untaxed principal and taxed interest—insurer provides 1099</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No tax penalties at any age they are paying out to you</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Same rule applies if you surrender with before the age of 59 ½ 10% and interest is taxed immediately</a:t>
            </a:r>
            <a:endParaRPr/>
          </a:p>
          <a:p>
            <a:pPr indent="-212408" lvl="0" marL="319088" marR="0" rtl="0" algn="l">
              <a:spcBef>
                <a:spcPts val="480"/>
              </a:spcBef>
              <a:spcAft>
                <a:spcPts val="0"/>
              </a:spcAft>
              <a:buClr>
                <a:schemeClr val="accent1"/>
              </a:buClr>
              <a:buSzPts val="1680"/>
              <a:buFont typeface="Noto Sans Symbols"/>
              <a:buNone/>
            </a:pPr>
            <a:r>
              <a:t/>
            </a:r>
            <a:endParaRPr b="0" i="0" sz="2400" u="none" cap="none" strike="noStrike">
              <a:solidFill>
                <a:schemeClr val="lt1"/>
              </a:solidFill>
              <a:latin typeface="Cambria"/>
              <a:ea typeface="Cambria"/>
              <a:cs typeface="Cambria"/>
              <a:sym typeface="Cambria"/>
            </a:endParaRPr>
          </a:p>
        </p:txBody>
      </p:sp>
      <p:pic>
        <p:nvPicPr>
          <p:cNvPr descr="Forms_Tax Form 1040" id="1629" name="Google Shape;1629;p156"/>
          <p:cNvPicPr preferRelativeResize="0"/>
          <p:nvPr/>
        </p:nvPicPr>
        <p:blipFill rotWithShape="1">
          <a:blip r:embed="rId3">
            <a:alphaModFix/>
          </a:blip>
          <a:srcRect b="0" l="0" r="33639" t="0"/>
          <a:stretch/>
        </p:blipFill>
        <p:spPr>
          <a:xfrm>
            <a:off x="838200" y="2362200"/>
            <a:ext cx="2844800" cy="3384550"/>
          </a:xfrm>
          <a:prstGeom prst="rect">
            <a:avLst/>
          </a:prstGeom>
          <a:noFill/>
          <a:ln cap="flat" cmpd="sng" w="9525">
            <a:solidFill>
              <a:schemeClr val="lt1"/>
            </a:solidFill>
            <a:prstDash val="solid"/>
            <a:miter lim="800000"/>
            <a:headEnd len="sm" w="sm" type="none"/>
            <a:tailEnd len="sm" w="sm" type="none"/>
          </a:ln>
          <a:effectLst>
            <a:outerShdw blurRad="63500" dir="2700000" dist="71842">
              <a:srgbClr val="242670">
                <a:alpha val="49803"/>
              </a:srgbClr>
            </a:outerShdw>
          </a:effectLst>
        </p:spPr>
      </p:pic>
    </p:spTree>
  </p:cSld>
  <p:clrMapOvr>
    <a:masterClrMapping/>
  </p:clrMapOvr>
  <p:transition spd="slow">
    <p:fade/>
  </p:transition>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157"/>
          <p:cNvSpPr txBox="1"/>
          <p:nvPr>
            <p:ph idx="4294967295" type="title"/>
          </p:nvPr>
        </p:nvSpPr>
        <p:spPr>
          <a:xfrm>
            <a:off x="457200" y="3810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TAXING OF ANNUITIES Exclusion Ratio</a:t>
            </a:r>
            <a:endParaRPr b="1" i="0" sz="4800" u="none" cap="none" strike="noStrike">
              <a:solidFill>
                <a:srgbClr val="FFFFD2"/>
              </a:solidFill>
              <a:latin typeface="Constantia"/>
              <a:ea typeface="Constantia"/>
              <a:cs typeface="Constantia"/>
              <a:sym typeface="Constantia"/>
            </a:endParaRPr>
          </a:p>
        </p:txBody>
      </p:sp>
      <p:sp>
        <p:nvSpPr>
          <p:cNvPr id="1636" name="Google Shape;1636;p157"/>
          <p:cNvSpPr txBox="1"/>
          <p:nvPr>
            <p:ph idx="1" type="body"/>
          </p:nvPr>
        </p:nvSpPr>
        <p:spPr>
          <a:xfrm>
            <a:off x="914400" y="24384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“Pay stub” for annuity contract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Shows how much of each annuity payment is taxable, and how much is excluded from taxation.</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158"/>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643" name="Google Shape;1643;p158"/>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21. The primary purpose of an annuity is to</a:t>
            </a:r>
            <a:endParaRPr/>
          </a:p>
          <a:p>
            <a:pPr indent="-533400" lvl="1" marL="990600" marR="0" rtl="0" algn="l">
              <a:lnSpc>
                <a:spcPct val="100000"/>
              </a:lnSpc>
              <a:spcBef>
                <a:spcPts val="520"/>
              </a:spcBef>
              <a:spcAft>
                <a:spcPts val="0"/>
              </a:spcAft>
              <a:buClr>
                <a:schemeClr val="accent2"/>
              </a:buClr>
              <a:buSzPts val="2600"/>
              <a:buFont typeface="Noto Sans Symbols"/>
              <a:buNone/>
            </a:pPr>
            <a:r>
              <a:rPr b="0" i="0" lang="en-US" sz="2600" u="none" cap="none" strike="noStrike">
                <a:solidFill>
                  <a:schemeClr val="lt1"/>
                </a:solidFill>
                <a:latin typeface="Cambria"/>
                <a:ea typeface="Cambria"/>
                <a:cs typeface="Cambria"/>
                <a:sym typeface="Cambria"/>
              </a:rPr>
              <a:t>A. liquidate the separate account of an investment portfolio</a:t>
            </a:r>
            <a:endParaRPr b="1" i="0" sz="2600" u="none" cap="none" strike="noStrike">
              <a:solidFill>
                <a:schemeClr val="lt1"/>
              </a:solidFill>
              <a:latin typeface="Cambria"/>
              <a:ea typeface="Cambria"/>
              <a:cs typeface="Cambria"/>
              <a:sym typeface="Cambria"/>
            </a:endParaRPr>
          </a:p>
          <a:p>
            <a:pPr indent="-533400" lvl="1" marL="990600" marR="0" rtl="0" algn="l">
              <a:lnSpc>
                <a:spcPct val="100000"/>
              </a:lnSpc>
              <a:spcBef>
                <a:spcPts val="520"/>
              </a:spcBef>
              <a:spcAft>
                <a:spcPts val="0"/>
              </a:spcAft>
              <a:buClr>
                <a:schemeClr val="accent2"/>
              </a:buClr>
              <a:buSzPts val="2600"/>
              <a:buFont typeface="Noto Sans Symbols"/>
              <a:buNone/>
            </a:pPr>
            <a:r>
              <a:rPr b="0" i="0" lang="en-US" sz="2600" u="none" cap="none" strike="noStrike">
                <a:solidFill>
                  <a:schemeClr val="lt1"/>
                </a:solidFill>
                <a:latin typeface="Cambria"/>
                <a:ea typeface="Cambria"/>
                <a:cs typeface="Cambria"/>
                <a:sym typeface="Cambria"/>
              </a:rPr>
              <a:t>B. provide income for an individual’s retirement</a:t>
            </a:r>
            <a:endParaRPr/>
          </a:p>
          <a:p>
            <a:pPr indent="-533400" lvl="1" marL="990600" marR="0" rtl="0" algn="l">
              <a:lnSpc>
                <a:spcPct val="100000"/>
              </a:lnSpc>
              <a:spcBef>
                <a:spcPts val="520"/>
              </a:spcBef>
              <a:spcAft>
                <a:spcPts val="0"/>
              </a:spcAft>
              <a:buClr>
                <a:schemeClr val="accent2"/>
              </a:buClr>
              <a:buSzPts val="2600"/>
              <a:buFont typeface="Noto Sans Symbols"/>
              <a:buNone/>
            </a:pPr>
            <a:r>
              <a:rPr b="0" i="0" lang="en-US" sz="2600" u="none" cap="none" strike="noStrike">
                <a:solidFill>
                  <a:schemeClr val="lt1"/>
                </a:solidFill>
                <a:latin typeface="Cambria"/>
                <a:ea typeface="Cambria"/>
                <a:cs typeface="Cambria"/>
                <a:sym typeface="Cambria"/>
              </a:rPr>
              <a:t>C. provide income for a beneficiary</a:t>
            </a:r>
            <a:endParaRPr b="1" i="0" sz="2600" u="none" cap="none" strike="noStrike">
              <a:solidFill>
                <a:schemeClr val="lt1"/>
              </a:solidFill>
              <a:latin typeface="Cambria"/>
              <a:ea typeface="Cambria"/>
              <a:cs typeface="Cambria"/>
              <a:sym typeface="Cambria"/>
            </a:endParaRPr>
          </a:p>
          <a:p>
            <a:pPr indent="-533400" lvl="1" marL="990600" marR="0" rtl="0" algn="l">
              <a:lnSpc>
                <a:spcPct val="100000"/>
              </a:lnSpc>
              <a:spcBef>
                <a:spcPts val="520"/>
              </a:spcBef>
              <a:spcAft>
                <a:spcPts val="0"/>
              </a:spcAft>
              <a:buClr>
                <a:schemeClr val="accent2"/>
              </a:buClr>
              <a:buSzPts val="2600"/>
              <a:buFont typeface="Noto Sans Symbols"/>
              <a:buNone/>
            </a:pPr>
            <a:r>
              <a:rPr b="0" i="0" lang="en-US" sz="2600" u="none" cap="none" strike="noStrike">
                <a:solidFill>
                  <a:schemeClr val="lt1"/>
                </a:solidFill>
                <a:latin typeface="Cambria"/>
                <a:ea typeface="Cambria"/>
                <a:cs typeface="Cambria"/>
                <a:sym typeface="Cambria"/>
              </a:rPr>
              <a:t>D. create an estate immediately</a:t>
            </a:r>
            <a:endParaRPr b="1" i="0" sz="2600" u="none" cap="none" strike="noStrike">
              <a:solidFill>
                <a:schemeClr val="lt1"/>
              </a:solidFill>
              <a:latin typeface="Cambria"/>
              <a:ea typeface="Cambria"/>
              <a:cs typeface="Cambria"/>
              <a:sym typeface="Cambria"/>
            </a:endParaRPr>
          </a:p>
          <a:p>
            <a:pPr indent="-203518" lvl="0" marL="319088" marR="0" rtl="0" algn="l">
              <a:spcBef>
                <a:spcPts val="520"/>
              </a:spcBef>
              <a:spcAft>
                <a:spcPts val="0"/>
              </a:spcAft>
              <a:buClr>
                <a:schemeClr val="accent1"/>
              </a:buClr>
              <a:buSzPts val="1820"/>
              <a:buFont typeface="Noto Sans Symbols"/>
              <a:buNone/>
            </a:pPr>
            <a:r>
              <a:t/>
            </a:r>
            <a:endParaRPr b="1" i="0" sz="2600" u="none" cap="none" strike="noStrike">
              <a:solidFill>
                <a:schemeClr val="lt1"/>
              </a:solidFill>
              <a:latin typeface="Cambria"/>
              <a:ea typeface="Cambria"/>
              <a:cs typeface="Cambria"/>
              <a:sym typeface="Cambria"/>
            </a:endParaRPr>
          </a:p>
        </p:txBody>
      </p:sp>
      <p:sp>
        <p:nvSpPr>
          <p:cNvPr id="1644" name="Google Shape;1644;p158"/>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5</a:t>
            </a:r>
            <a:endParaRPr/>
          </a:p>
        </p:txBody>
      </p:sp>
    </p:spTree>
  </p:cSld>
  <p:clrMapOvr>
    <a:masterClrMapping/>
  </p:clrMapOvr>
  <p:transition spd="slow">
    <p:fade/>
  </p:transition>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15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651" name="Google Shape;1651;p15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22. A retired person purchases an annuity for $90,000. One month later, he starts to receive payments. Based solely on these facts, what type of annuity does he have?</a:t>
            </a:r>
            <a:endParaRPr/>
          </a:p>
          <a:p>
            <a:pPr indent="-457200" lvl="2" marL="1371600" marR="0" rtl="0" algn="l">
              <a:lnSpc>
                <a:spcPct val="10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A. Immediate</a:t>
            </a:r>
            <a:endParaRPr/>
          </a:p>
          <a:p>
            <a:pPr indent="-457200" lvl="2" marL="1371600" marR="0" rtl="0" algn="l">
              <a:lnSpc>
                <a:spcPct val="10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B. Cash payment</a:t>
            </a:r>
            <a:endParaRPr b="1" i="0" sz="2400" u="none" cap="none" strike="noStrike">
              <a:solidFill>
                <a:schemeClr val="lt1"/>
              </a:solidFill>
              <a:latin typeface="Cambria"/>
              <a:ea typeface="Cambria"/>
              <a:cs typeface="Cambria"/>
              <a:sym typeface="Cambria"/>
            </a:endParaRPr>
          </a:p>
          <a:p>
            <a:pPr indent="-457200" lvl="2" marL="1371600" marR="0" rtl="0" algn="l">
              <a:lnSpc>
                <a:spcPct val="10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C. Life only</a:t>
            </a:r>
            <a:endParaRPr b="1" i="0" sz="2400" u="none" cap="none" strike="noStrike">
              <a:solidFill>
                <a:schemeClr val="lt1"/>
              </a:solidFill>
              <a:latin typeface="Cambria"/>
              <a:ea typeface="Cambria"/>
              <a:cs typeface="Cambria"/>
              <a:sym typeface="Cambria"/>
            </a:endParaRPr>
          </a:p>
          <a:p>
            <a:pPr indent="-457200" lvl="2" marL="1371600" marR="0" rtl="0" algn="l">
              <a:lnSpc>
                <a:spcPct val="10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D. Interest-only</a:t>
            </a:r>
            <a:endParaRPr b="1" i="0" sz="2400" u="none" cap="none" strike="noStrike">
              <a:solidFill>
                <a:schemeClr val="lt1"/>
              </a:solidFill>
              <a:latin typeface="Cambria"/>
              <a:ea typeface="Cambria"/>
              <a:cs typeface="Cambria"/>
              <a:sym typeface="Cambria"/>
            </a:endParaRPr>
          </a:p>
          <a:p>
            <a:pPr indent="-212408" lvl="0" marL="319088" marR="0" rtl="0" algn="l">
              <a:spcBef>
                <a:spcPts val="480"/>
              </a:spcBef>
              <a:spcAft>
                <a:spcPts val="0"/>
              </a:spcAft>
              <a:buClr>
                <a:schemeClr val="accent1"/>
              </a:buClr>
              <a:buSzPts val="1680"/>
              <a:buFont typeface="Noto Sans Symbols"/>
              <a:buNone/>
            </a:pPr>
            <a:r>
              <a:t/>
            </a:r>
            <a:endParaRPr b="1" i="0" sz="2400" u="none" cap="none" strike="noStrike">
              <a:solidFill>
                <a:schemeClr val="lt1"/>
              </a:solidFill>
              <a:latin typeface="Cambria"/>
              <a:ea typeface="Cambria"/>
              <a:cs typeface="Cambria"/>
              <a:sym typeface="Cambria"/>
            </a:endParaRPr>
          </a:p>
        </p:txBody>
      </p:sp>
      <p:sp>
        <p:nvSpPr>
          <p:cNvPr id="1652" name="Google Shape;1652;p159"/>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5</a:t>
            </a:r>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6"/>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Alien</a:t>
            </a:r>
            <a:endParaRPr b="1" i="0" sz="4800" u="none" cap="none" strike="noStrike">
              <a:solidFill>
                <a:srgbClr val="FFFFD1"/>
              </a:solidFill>
              <a:latin typeface="Constantia"/>
              <a:ea typeface="Constantia"/>
              <a:cs typeface="Constantia"/>
              <a:sym typeface="Constantia"/>
            </a:endParaRPr>
          </a:p>
        </p:txBody>
      </p:sp>
      <p:pic>
        <p:nvPicPr>
          <p:cNvPr id="303" name="Google Shape;303;p16"/>
          <p:cNvPicPr preferRelativeResize="0"/>
          <p:nvPr/>
        </p:nvPicPr>
        <p:blipFill rotWithShape="1">
          <a:blip r:embed="rId3">
            <a:alphaModFix/>
          </a:blip>
          <a:srcRect b="0" l="0" r="26819" t="0"/>
          <a:stretch/>
        </p:blipFill>
        <p:spPr>
          <a:xfrm>
            <a:off x="2209800" y="1447800"/>
            <a:ext cx="4700016" cy="435953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spd="slow">
    <p:fade/>
  </p:transition>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16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659" name="Google Shape;1659;p160"/>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90000"/>
              </a:lnSpc>
              <a:spcBef>
                <a:spcPts val="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23.	 </a:t>
            </a:r>
            <a:r>
              <a:rPr b="1" i="0" lang="en-US" sz="2400" u="none">
                <a:solidFill>
                  <a:schemeClr val="lt1"/>
                </a:solidFill>
                <a:latin typeface="Cambria"/>
                <a:ea typeface="Cambria"/>
                <a:cs typeface="Cambria"/>
                <a:sym typeface="Cambria"/>
              </a:rPr>
              <a:t>If an annuitant chooses an annuity payout of life with 10 years certain it means that  </a:t>
            </a:r>
            <a:endParaRPr/>
          </a:p>
          <a:p>
            <a:pPr indent="-319087" lvl="0" marL="319087" marR="0" rtl="0" algn="l">
              <a:lnSpc>
                <a:spcPct val="90000"/>
              </a:lnSpc>
              <a:spcBef>
                <a:spcPts val="48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	A.	the annuitant must make payments for 10 years.</a:t>
            </a:r>
            <a:endParaRPr/>
          </a:p>
          <a:p>
            <a:pPr indent="-319087" lvl="0" marL="319087" marR="0" rtl="0" algn="l">
              <a:lnSpc>
                <a:spcPct val="90000"/>
              </a:lnSpc>
              <a:spcBef>
                <a:spcPts val="48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	B. 	the annuitant will be paid for 10 years only.</a:t>
            </a:r>
            <a:endParaRPr/>
          </a:p>
          <a:p>
            <a:pPr indent="-319087" lvl="0" marL="319087" marR="0" rtl="0" algn="l">
              <a:lnSpc>
                <a:spcPct val="90000"/>
              </a:lnSpc>
              <a:spcBef>
                <a:spcPts val="48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	C. 	the annuitant or his survivor is guaranteed 10 years of 	payments.</a:t>
            </a:r>
            <a:endParaRPr/>
          </a:p>
          <a:p>
            <a:pPr indent="-319087" lvl="0" marL="319087" marR="0" rtl="0" algn="l">
              <a:lnSpc>
                <a:spcPct val="90000"/>
              </a:lnSpc>
              <a:spcBef>
                <a:spcPts val="48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	D. 	the annuitant is guaranteed payments for life, but if 	the annuitant dies before payments have been made  	10 years, the beneficiary will receive payments until 	the end of the 10-year term.</a:t>
            </a:r>
            <a:endParaRPr/>
          </a:p>
        </p:txBody>
      </p:sp>
      <p:sp>
        <p:nvSpPr>
          <p:cNvPr id="1660" name="Google Shape;1660;p160"/>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5</a:t>
            </a:r>
            <a:endParaRPr/>
          </a:p>
        </p:txBody>
      </p:sp>
    </p:spTree>
  </p:cSld>
  <p:clrMapOvr>
    <a:masterClrMapping/>
  </p:clrMapOvr>
  <p:transition spd="slow">
    <p:fade/>
  </p:transition>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161"/>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667" name="Google Shape;1667;p161"/>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24. </a:t>
            </a:r>
            <a:r>
              <a:rPr b="1" i="0" lang="en-US" sz="2800" u="none">
                <a:solidFill>
                  <a:schemeClr val="lt1"/>
                </a:solidFill>
                <a:latin typeface="Cambria"/>
                <a:ea typeface="Cambria"/>
                <a:cs typeface="Cambria"/>
                <a:sym typeface="Cambria"/>
              </a:rPr>
              <a:t>"Annuity period" refers to which of the following</a:t>
            </a:r>
            <a:r>
              <a:rPr b="0" i="0" lang="en-US" sz="2800" u="none">
                <a:solidFill>
                  <a:schemeClr val="lt1"/>
                </a:solidFill>
                <a:latin typeface="Cambria"/>
                <a:ea typeface="Cambria"/>
                <a:cs typeface="Cambria"/>
                <a:sym typeface="Cambria"/>
              </a:rPr>
              <a:t>?</a:t>
            </a:r>
            <a:endParaRPr/>
          </a:p>
          <a:p>
            <a:pPr indent="-319087" lvl="0" marL="319087" marR="0" rtl="0" algn="l">
              <a:lnSpc>
                <a:spcPct val="8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A. 	The time during which payments are made 	to the annuitant.</a:t>
            </a:r>
            <a:endParaRPr/>
          </a:p>
          <a:p>
            <a:pPr indent="-319087" lvl="0" marL="319087" marR="0" rtl="0" algn="l">
              <a:lnSpc>
                <a:spcPct val="8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B. 	The time during which premiums are paid 	to fund the annuity.</a:t>
            </a:r>
            <a:endParaRPr/>
          </a:p>
          <a:p>
            <a:pPr indent="-319087" lvl="0" marL="319087" marR="0" rtl="0" algn="l">
              <a:lnSpc>
                <a:spcPct val="8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C. 	The process of determining the amount of 	the annuity payment.</a:t>
            </a:r>
            <a:endParaRPr/>
          </a:p>
          <a:p>
            <a:pPr indent="-319087" lvl="0" marL="319087" marR="0" rtl="0" algn="l">
              <a:lnSpc>
                <a:spcPct val="8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D. 	The principal factor in determining the 	annuity premium.</a:t>
            </a:r>
            <a:endParaRPr/>
          </a:p>
        </p:txBody>
      </p:sp>
      <p:sp>
        <p:nvSpPr>
          <p:cNvPr id="1668" name="Google Shape;1668;p161"/>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5</a:t>
            </a:r>
            <a:endParaRPr/>
          </a:p>
        </p:txBody>
      </p:sp>
    </p:spTree>
  </p:cSld>
  <p:clrMapOvr>
    <a:masterClrMapping/>
  </p:clrMapOvr>
  <p:transition spd="slow">
    <p:fade/>
  </p:transition>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3" name="Shape 1673"/>
        <p:cNvGrpSpPr/>
        <p:nvPr/>
      </p:nvGrpSpPr>
      <p:grpSpPr>
        <a:xfrm>
          <a:off x="0" y="0"/>
          <a:ext cx="0" cy="0"/>
          <a:chOff x="0" y="0"/>
          <a:chExt cx="0" cy="0"/>
        </a:xfrm>
      </p:grpSpPr>
      <p:sp>
        <p:nvSpPr>
          <p:cNvPr id="1674" name="Google Shape;1674;p162"/>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675" name="Google Shape;1675;p162"/>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9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25. </a:t>
            </a:r>
            <a:r>
              <a:rPr b="1" i="0" lang="en-US" sz="2800" u="none">
                <a:solidFill>
                  <a:schemeClr val="lt1"/>
                </a:solidFill>
                <a:latin typeface="Cambria"/>
                <a:ea typeface="Cambria"/>
                <a:cs typeface="Cambria"/>
                <a:sym typeface="Cambria"/>
              </a:rPr>
              <a:t>One major difference between Life insurance and an Annuity is…</a:t>
            </a:r>
            <a:r>
              <a:rPr b="0" i="0" lang="en-US" sz="2800" u="none">
                <a:solidFill>
                  <a:schemeClr val="lt1"/>
                </a:solidFill>
                <a:latin typeface="Cambria"/>
                <a:ea typeface="Cambria"/>
                <a:cs typeface="Cambria"/>
                <a:sym typeface="Cambria"/>
              </a:rPr>
              <a:t>?</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A. 	Both have beneficiaries.</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B. 	Only Life Insurance has beneficiaries.</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C. 	Only Life Insurance has a death benefit.</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D. 	Both have a death benefit.</a:t>
            </a:r>
            <a:endParaRPr/>
          </a:p>
        </p:txBody>
      </p:sp>
      <p:sp>
        <p:nvSpPr>
          <p:cNvPr id="1676" name="Google Shape;1676;p162"/>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5</a:t>
            </a:r>
            <a:endParaRPr/>
          </a:p>
        </p:txBody>
      </p:sp>
    </p:spTree>
  </p:cSld>
  <p:clrMapOvr>
    <a:masterClrMapping/>
  </p:clrMapOvr>
  <p:transition spd="slow">
    <p:fade/>
  </p:transition>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sp>
        <p:nvSpPr>
          <p:cNvPr id="1682" name="Google Shape;1682;p163"/>
          <p:cNvSpPr txBox="1"/>
          <p:nvPr>
            <p:ph idx="4294967295" type="title"/>
          </p:nvPr>
        </p:nvSpPr>
        <p:spPr>
          <a:xfrm>
            <a:off x="1066800" y="1981200"/>
            <a:ext cx="3657600" cy="2732088"/>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FFFFD2"/>
              </a:buClr>
              <a:buSzPts val="3600"/>
              <a:buFont typeface="Constantia"/>
              <a:buNone/>
            </a:pPr>
            <a:r>
              <a:rPr b="1" i="0" lang="en-US" sz="3600" u="none" cap="none" strike="noStrike">
                <a:solidFill>
                  <a:srgbClr val="FFFFD2"/>
                </a:solidFill>
                <a:latin typeface="Constantia"/>
                <a:ea typeface="Constantia"/>
                <a:cs typeface="Constantia"/>
                <a:sym typeface="Constantia"/>
              </a:rPr>
              <a:t>Congratulations you have made it through Unit 5! </a:t>
            </a:r>
            <a:br>
              <a:rPr b="1" i="0" lang="en-US" sz="3600" u="none" cap="none" strike="noStrike">
                <a:solidFill>
                  <a:srgbClr val="FFFFD2"/>
                </a:solidFill>
                <a:latin typeface="Constantia"/>
                <a:ea typeface="Constantia"/>
                <a:cs typeface="Constantia"/>
                <a:sym typeface="Constantia"/>
              </a:rPr>
            </a:br>
            <a:br>
              <a:rPr b="1" i="0" lang="en-US" sz="3600" u="none" cap="none" strike="noStrike">
                <a:solidFill>
                  <a:srgbClr val="FFFFD2"/>
                </a:solidFill>
                <a:latin typeface="Constantia"/>
                <a:ea typeface="Constantia"/>
                <a:cs typeface="Constantia"/>
                <a:sym typeface="Constantia"/>
              </a:rPr>
            </a:br>
            <a:r>
              <a:rPr b="1" i="0" lang="en-US" sz="3600" u="none" cap="none" strike="noStrike">
                <a:solidFill>
                  <a:srgbClr val="FFFFD2"/>
                </a:solidFill>
                <a:latin typeface="Constantia"/>
                <a:ea typeface="Constantia"/>
                <a:cs typeface="Constantia"/>
                <a:sym typeface="Constantia"/>
              </a:rPr>
              <a:t>Take a </a:t>
            </a:r>
            <a:br>
              <a:rPr b="1" i="0" lang="en-US" sz="3600" u="none" cap="none" strike="noStrike">
                <a:solidFill>
                  <a:srgbClr val="FFFFD2"/>
                </a:solidFill>
                <a:latin typeface="Constantia"/>
                <a:ea typeface="Constantia"/>
                <a:cs typeface="Constantia"/>
                <a:sym typeface="Constantia"/>
              </a:rPr>
            </a:br>
            <a:r>
              <a:rPr b="1" i="0" lang="en-US" sz="3600" u="none" cap="none" strike="noStrike">
                <a:solidFill>
                  <a:srgbClr val="FFFFD2"/>
                </a:solidFill>
                <a:latin typeface="Constantia"/>
                <a:ea typeface="Constantia"/>
                <a:cs typeface="Constantia"/>
                <a:sym typeface="Constantia"/>
              </a:rPr>
              <a:t>15 Minute Break</a:t>
            </a:r>
            <a:endParaRPr b="1" i="0" sz="3600" u="none" cap="none" strike="noStrike">
              <a:solidFill>
                <a:srgbClr val="FFFFD2"/>
              </a:solidFill>
              <a:latin typeface="Constantia"/>
              <a:ea typeface="Constantia"/>
              <a:cs typeface="Constantia"/>
              <a:sym typeface="Constantia"/>
            </a:endParaRPr>
          </a:p>
        </p:txBody>
      </p:sp>
      <p:pic>
        <p:nvPicPr>
          <p:cNvPr descr="C:\Users\Callister\AppData\Local\Microsoft\Windows\Temporary Internet Files\Content.IE5\4GLIQJJ3\MMAG00457_0000[1].gif" id="1683" name="Google Shape;1683;p163"/>
          <p:cNvPicPr preferRelativeResize="0"/>
          <p:nvPr/>
        </p:nvPicPr>
        <p:blipFill rotWithShape="1">
          <a:blip r:embed="rId3">
            <a:alphaModFix/>
          </a:blip>
          <a:srcRect b="0" l="0" r="0" t="0"/>
          <a:stretch/>
        </p:blipFill>
        <p:spPr>
          <a:xfrm>
            <a:off x="5410200" y="1219200"/>
            <a:ext cx="3467100" cy="3571875"/>
          </a:xfrm>
          <a:prstGeom prst="rect">
            <a:avLst/>
          </a:prstGeom>
          <a:noFill/>
          <a:ln>
            <a:noFill/>
          </a:ln>
        </p:spPr>
      </p:pic>
    </p:spTree>
  </p:cSld>
  <p:clrMapOvr>
    <a:masterClrMapping/>
  </p:clrMapOvr>
  <p:transition spd="slow">
    <p:fade/>
  </p:transition>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164"/>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6</a:t>
            </a:r>
            <a:endParaRPr/>
          </a:p>
        </p:txBody>
      </p:sp>
      <p:sp>
        <p:nvSpPr>
          <p:cNvPr id="1690" name="Google Shape;1690;p164"/>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100000"/>
              </a:lnSpc>
              <a:spcBef>
                <a:spcPts val="60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Group Life, Business Insurance, Retirement Plans, and Taxation</a:t>
            </a:r>
            <a:endParaRPr/>
          </a:p>
        </p:txBody>
      </p:sp>
      <p:grpSp>
        <p:nvGrpSpPr>
          <p:cNvPr id="1691" name="Google Shape;1691;p164"/>
          <p:cNvGrpSpPr/>
          <p:nvPr/>
        </p:nvGrpSpPr>
        <p:grpSpPr>
          <a:xfrm>
            <a:off x="6095887" y="-457397"/>
            <a:ext cx="3118076" cy="3130944"/>
            <a:chOff x="6096001" y="-457199"/>
            <a:chExt cx="3118076" cy="3130944"/>
          </a:xfrm>
        </p:grpSpPr>
        <p:sp>
          <p:nvSpPr>
            <p:cNvPr id="1692" name="Google Shape;1692;p164"/>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693" name="Google Shape;1693;p164"/>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165"/>
          <p:cNvSpPr txBox="1"/>
          <p:nvPr>
            <p:ph idx="4294967295" type="title"/>
          </p:nvPr>
        </p:nvSpPr>
        <p:spPr>
          <a:xfrm>
            <a:off x="838200" y="304800"/>
            <a:ext cx="8229600" cy="1524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Group Life Insurance</a:t>
            </a:r>
            <a:endParaRPr/>
          </a:p>
        </p:txBody>
      </p:sp>
      <p:sp>
        <p:nvSpPr>
          <p:cNvPr id="1700" name="Google Shape;1700;p165"/>
          <p:cNvSpPr txBox="1"/>
          <p:nvPr>
            <p:ph idx="1" type="body"/>
          </p:nvPr>
        </p:nvSpPr>
        <p:spPr>
          <a:xfrm>
            <a:off x="0" y="1219200"/>
            <a:ext cx="5410200" cy="51054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80000"/>
              </a:lnSpc>
              <a:spcBef>
                <a:spcPts val="0"/>
              </a:spcBef>
              <a:spcAft>
                <a:spcPts val="0"/>
              </a:spcAft>
              <a:buClr>
                <a:schemeClr val="accent2"/>
              </a:buClr>
              <a:buSzPts val="2800"/>
              <a:buFont typeface="Noto Sans Symbols"/>
              <a:buChar char="⬥"/>
            </a:pPr>
            <a:r>
              <a:rPr b="1" i="0" lang="en-US" sz="2800" u="none" cap="none" strike="noStrike">
                <a:solidFill>
                  <a:schemeClr val="lt1"/>
                </a:solidFill>
                <a:latin typeface="Cambria"/>
                <a:ea typeface="Cambria"/>
                <a:cs typeface="Cambria"/>
                <a:sym typeface="Cambria"/>
              </a:rPr>
              <a:t>3 parties (insurer, employer, employee)</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1" i="0" lang="en-US" sz="2800" u="none" cap="none" strike="noStrike">
                <a:solidFill>
                  <a:schemeClr val="lt1"/>
                </a:solidFill>
                <a:latin typeface="Cambria"/>
                <a:ea typeface="Cambria"/>
                <a:cs typeface="Cambria"/>
                <a:sym typeface="Cambria"/>
              </a:rPr>
              <a:t>Underwriting focuses on group selection criteria and results – not individual</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1" i="0" lang="en-US" sz="2800" u="none" cap="none" strike="noStrike">
                <a:solidFill>
                  <a:schemeClr val="lt1"/>
                </a:solidFill>
                <a:latin typeface="Cambria"/>
                <a:ea typeface="Cambria"/>
                <a:cs typeface="Cambria"/>
                <a:sym typeface="Cambria"/>
              </a:rPr>
              <a:t>Master policy – held by employer (owner)</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1" i="0" lang="en-US" sz="2800" u="none" cap="none" strike="noStrike">
                <a:solidFill>
                  <a:schemeClr val="lt1"/>
                </a:solidFill>
                <a:latin typeface="Cambria"/>
                <a:ea typeface="Cambria"/>
                <a:cs typeface="Cambria"/>
                <a:sym typeface="Cambria"/>
              </a:rPr>
              <a:t>Certificate of coverage – provided to employees</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1" i="0" lang="en-US" sz="2800" u="none" cap="none" strike="noStrike">
                <a:solidFill>
                  <a:schemeClr val="lt1"/>
                </a:solidFill>
                <a:latin typeface="Cambria"/>
                <a:ea typeface="Cambria"/>
                <a:cs typeface="Cambria"/>
                <a:sym typeface="Cambria"/>
              </a:rPr>
              <a:t>“Natural group”; all members are part of a group formed for reasons other than need for insurance</a:t>
            </a:r>
            <a:endParaRPr/>
          </a:p>
        </p:txBody>
      </p:sp>
      <p:pic>
        <p:nvPicPr>
          <p:cNvPr descr="iStock_000002348739XSmall" id="1701" name="Google Shape;1701;p165"/>
          <p:cNvPicPr preferRelativeResize="0"/>
          <p:nvPr/>
        </p:nvPicPr>
        <p:blipFill rotWithShape="1">
          <a:blip r:embed="rId3">
            <a:alphaModFix/>
          </a:blip>
          <a:srcRect b="0" l="0" r="0" t="0"/>
          <a:stretch/>
        </p:blipFill>
        <p:spPr>
          <a:xfrm>
            <a:off x="5334000" y="2874962"/>
            <a:ext cx="3429000" cy="2611437"/>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hlink">
                <a:alpha val="49803"/>
              </a:schemeClr>
            </a:outerShdw>
          </a:effectLst>
        </p:spPr>
      </p:pic>
    </p:spTree>
  </p:cSld>
  <p:clrMapOvr>
    <a:masterClrMapping/>
  </p:clrMapOvr>
  <p:transition spd="slow">
    <p:fade/>
  </p:transition>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166"/>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Contributory vs. Noncontributory Plans</a:t>
            </a:r>
            <a:endParaRPr/>
          </a:p>
        </p:txBody>
      </p:sp>
      <p:sp>
        <p:nvSpPr>
          <p:cNvPr id="1708" name="Google Shape;1708;p166"/>
          <p:cNvSpPr txBox="1"/>
          <p:nvPr>
            <p:ph idx="1" type="body"/>
          </p:nvPr>
        </p:nvSpPr>
        <p:spPr>
          <a:xfrm>
            <a:off x="3470275" y="2044700"/>
            <a:ext cx="5387975" cy="3906837"/>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Noncontributory: only employer pays, and 100% of eligible employees are covered</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Contributory: both employer and employees pay, and at least 75% of eligible employees must enroll</a:t>
            </a:r>
            <a:endParaRPr/>
          </a:p>
          <a:p>
            <a:pPr indent="-273049" lvl="2" marL="922337" marR="0" rtl="0" algn="l">
              <a:lnSpc>
                <a:spcPct val="100000"/>
              </a:lnSpc>
              <a:spcBef>
                <a:spcPts val="480"/>
              </a:spcBef>
              <a:spcAft>
                <a:spcPts val="0"/>
              </a:spcAft>
              <a:buClr>
                <a:srgbClr val="FF953E"/>
              </a:buClr>
              <a:buSzPts val="2400"/>
              <a:buFont typeface="Noto Sans Symbols"/>
              <a:buNone/>
            </a:pPr>
            <a:r>
              <a:t/>
            </a:r>
            <a:endParaRPr b="0" i="0" sz="2400" u="none" cap="none" strike="noStrike">
              <a:solidFill>
                <a:schemeClr val="lt1"/>
              </a:solidFill>
              <a:latin typeface="Cambria"/>
              <a:ea typeface="Cambria"/>
              <a:cs typeface="Cambria"/>
              <a:sym typeface="Cambria"/>
            </a:endParaRPr>
          </a:p>
          <a:p>
            <a:pPr indent="-212408" lvl="0" marL="319088" marR="0" rtl="0" algn="l">
              <a:spcBef>
                <a:spcPts val="480"/>
              </a:spcBef>
              <a:spcAft>
                <a:spcPts val="0"/>
              </a:spcAft>
              <a:buClr>
                <a:schemeClr val="accent1"/>
              </a:buClr>
              <a:buSzPts val="1680"/>
              <a:buFont typeface="Noto Sans Symbols"/>
              <a:buNone/>
            </a:pPr>
            <a:r>
              <a:t/>
            </a:r>
            <a:endParaRPr b="0" i="0" sz="2400" u="none" cap="none" strike="noStrike">
              <a:solidFill>
                <a:schemeClr val="lt1"/>
              </a:solidFill>
              <a:latin typeface="Cambria"/>
              <a:ea typeface="Cambria"/>
              <a:cs typeface="Cambria"/>
              <a:sym typeface="Cambria"/>
            </a:endParaRPr>
          </a:p>
        </p:txBody>
      </p:sp>
      <p:pic>
        <p:nvPicPr>
          <p:cNvPr descr="Finance_Dollars" id="1709" name="Google Shape;1709;p166"/>
          <p:cNvPicPr preferRelativeResize="0"/>
          <p:nvPr/>
        </p:nvPicPr>
        <p:blipFill rotWithShape="1">
          <a:blip r:embed="rId3">
            <a:alphaModFix/>
          </a:blip>
          <a:srcRect b="0" l="0" r="0" t="0"/>
          <a:stretch/>
        </p:blipFill>
        <p:spPr>
          <a:xfrm>
            <a:off x="1230312" y="2168525"/>
            <a:ext cx="2538412" cy="3800475"/>
          </a:xfrm>
          <a:prstGeom prst="rect">
            <a:avLst/>
          </a:prstGeom>
          <a:noFill/>
          <a:ln cap="flat" cmpd="sng" w="9525">
            <a:solidFill>
              <a:schemeClr val="lt1"/>
            </a:solidFill>
            <a:prstDash val="solid"/>
            <a:miter lim="800000"/>
            <a:headEnd len="sm" w="sm" type="none"/>
            <a:tailEnd len="sm" w="sm" type="none"/>
          </a:ln>
          <a:effectLst>
            <a:outerShdw blurRad="63500" dir="2700000" dist="71842">
              <a:srgbClr val="242670">
                <a:alpha val="49803"/>
              </a:srgbClr>
            </a:outerShdw>
          </a:effectLst>
        </p:spPr>
      </p:pic>
    </p:spTree>
  </p:cSld>
  <p:clrMapOvr>
    <a:masterClrMapping/>
  </p:clrMapOvr>
  <p:transition spd="slow">
    <p:fade/>
  </p:transition>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16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Common Group Life Provisions</a:t>
            </a:r>
            <a:endParaRPr/>
          </a:p>
        </p:txBody>
      </p:sp>
      <p:sp>
        <p:nvSpPr>
          <p:cNvPr id="1716" name="Google Shape;1716;p16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Grace period</a:t>
            </a:r>
            <a:endParaRPr/>
          </a:p>
          <a:p>
            <a:pPr indent="-319087" lvl="0" marL="319087" marR="0" rtl="0" algn="l">
              <a:lnSpc>
                <a:spcPct val="8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Incontestability</a:t>
            </a:r>
            <a:endParaRPr/>
          </a:p>
          <a:p>
            <a:pPr indent="-319087" lvl="0" marL="319087" marR="0" rtl="0" algn="l">
              <a:lnSpc>
                <a:spcPct val="8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Entire contract</a:t>
            </a:r>
            <a:endParaRPr/>
          </a:p>
          <a:p>
            <a:pPr indent="-319087" lvl="0" marL="319087" marR="0" rtl="0" algn="l">
              <a:lnSpc>
                <a:spcPct val="8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Evidence of insurability</a:t>
            </a:r>
            <a:endParaRPr/>
          </a:p>
          <a:p>
            <a:pPr indent="-319087" lvl="0" marL="319087" marR="0" rtl="0" algn="l">
              <a:lnSpc>
                <a:spcPct val="8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Misstatement of age</a:t>
            </a:r>
            <a:endParaRPr/>
          </a:p>
          <a:p>
            <a:pPr indent="-319087" lvl="0" marL="319087" marR="0" rtl="0" algn="l">
              <a:lnSpc>
                <a:spcPct val="8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Facility of payment</a:t>
            </a:r>
            <a:endParaRPr/>
          </a:p>
          <a:p>
            <a:pPr indent="-319087" lvl="0" marL="319087" marR="0" rtl="0" algn="l">
              <a:lnSpc>
                <a:spcPct val="8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Conversion privilege</a:t>
            </a:r>
            <a:endParaRPr/>
          </a:p>
          <a:p>
            <a:pPr indent="-319087" lvl="0" marL="319087" marR="0" rtl="0" algn="l">
              <a:lnSpc>
                <a:spcPct val="8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Individual certificates</a:t>
            </a:r>
            <a:endParaRPr/>
          </a:p>
          <a:p>
            <a:pPr indent="-319087" lvl="0" marL="319087" marR="0" rtl="0" algn="l">
              <a:lnSpc>
                <a:spcPct val="8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Minimum number of individual members</a:t>
            </a:r>
            <a:endParaRPr/>
          </a:p>
        </p:txBody>
      </p:sp>
    </p:spTree>
  </p:cSld>
  <p:clrMapOvr>
    <a:masterClrMapping/>
  </p:clrMapOvr>
  <p:transition spd="slow">
    <p:fade/>
  </p:transition>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1" name="Shape 1721"/>
        <p:cNvGrpSpPr/>
        <p:nvPr/>
      </p:nvGrpSpPr>
      <p:grpSpPr>
        <a:xfrm>
          <a:off x="0" y="0"/>
          <a:ext cx="0" cy="0"/>
          <a:chOff x="0" y="0"/>
          <a:chExt cx="0" cy="0"/>
        </a:xfrm>
      </p:grpSpPr>
      <p:sp>
        <p:nvSpPr>
          <p:cNvPr id="1722" name="Google Shape;1722;p168"/>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Group Underwriting</a:t>
            </a:r>
            <a:endParaRPr/>
          </a:p>
        </p:txBody>
      </p:sp>
      <p:sp>
        <p:nvSpPr>
          <p:cNvPr id="1723" name="Google Shape;1723;p168"/>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520"/>
              <a:buFont typeface="Noto Sans Symbols"/>
              <a:buChar char="◆"/>
            </a:pPr>
            <a:r>
              <a:rPr b="0" i="0" lang="en-US" sz="3600" u="none">
                <a:solidFill>
                  <a:schemeClr val="lt1"/>
                </a:solidFill>
                <a:latin typeface="Cambria"/>
                <a:ea typeface="Cambria"/>
                <a:cs typeface="Cambria"/>
                <a:sym typeface="Cambria"/>
              </a:rPr>
              <a:t>Adverse selection</a:t>
            </a:r>
            <a:endParaRPr/>
          </a:p>
          <a:p>
            <a:pPr indent="-319087" lvl="0" marL="319087" marR="0" rtl="0" algn="l">
              <a:lnSpc>
                <a:spcPct val="100000"/>
              </a:lnSpc>
              <a:spcBef>
                <a:spcPts val="720"/>
              </a:spcBef>
              <a:spcAft>
                <a:spcPts val="0"/>
              </a:spcAft>
              <a:buClr>
                <a:schemeClr val="accent1"/>
              </a:buClr>
              <a:buSzPts val="2520"/>
              <a:buFont typeface="Noto Sans Symbols"/>
              <a:buChar char="◆"/>
            </a:pPr>
            <a:r>
              <a:rPr b="0" i="0" lang="en-US" sz="3600" u="none">
                <a:solidFill>
                  <a:schemeClr val="lt1"/>
                </a:solidFill>
                <a:latin typeface="Cambria"/>
                <a:ea typeface="Cambria"/>
                <a:cs typeface="Cambria"/>
                <a:sym typeface="Cambria"/>
              </a:rPr>
              <a:t>Size of group</a:t>
            </a:r>
            <a:endParaRPr/>
          </a:p>
          <a:p>
            <a:pPr indent="-319087" lvl="0" marL="319087" marR="0" rtl="0" algn="l">
              <a:lnSpc>
                <a:spcPct val="100000"/>
              </a:lnSpc>
              <a:spcBef>
                <a:spcPts val="720"/>
              </a:spcBef>
              <a:spcAft>
                <a:spcPts val="0"/>
              </a:spcAft>
              <a:buClr>
                <a:schemeClr val="accent1"/>
              </a:buClr>
              <a:buSzPts val="2520"/>
              <a:buFont typeface="Noto Sans Symbols"/>
              <a:buChar char="◆"/>
            </a:pPr>
            <a:r>
              <a:rPr b="0" i="0" lang="en-US" sz="3600" u="none">
                <a:solidFill>
                  <a:schemeClr val="lt1"/>
                </a:solidFill>
                <a:latin typeface="Cambria"/>
                <a:ea typeface="Cambria"/>
                <a:cs typeface="Cambria"/>
                <a:sym typeface="Cambria"/>
              </a:rPr>
              <a:t>Nature of group</a:t>
            </a:r>
            <a:endParaRPr/>
          </a:p>
          <a:p>
            <a:pPr indent="-319087" lvl="0" marL="319087" marR="0" rtl="0" algn="l">
              <a:lnSpc>
                <a:spcPct val="100000"/>
              </a:lnSpc>
              <a:spcBef>
                <a:spcPts val="720"/>
              </a:spcBef>
              <a:spcAft>
                <a:spcPts val="0"/>
              </a:spcAft>
              <a:buClr>
                <a:schemeClr val="accent1"/>
              </a:buClr>
              <a:buSzPts val="2520"/>
              <a:buFont typeface="Noto Sans Symbols"/>
              <a:buChar char="◆"/>
            </a:pPr>
            <a:r>
              <a:rPr b="0" i="0" lang="en-US" sz="3600" u="none">
                <a:solidFill>
                  <a:schemeClr val="lt1"/>
                </a:solidFill>
                <a:latin typeface="Cambria"/>
                <a:ea typeface="Cambria"/>
                <a:cs typeface="Cambria"/>
                <a:sym typeface="Cambria"/>
              </a:rPr>
              <a:t>Financial stability of group</a:t>
            </a:r>
            <a:endParaRPr/>
          </a:p>
          <a:p>
            <a:pPr indent="-319087" lvl="0" marL="319087" marR="0" rtl="0" algn="l">
              <a:lnSpc>
                <a:spcPct val="100000"/>
              </a:lnSpc>
              <a:spcBef>
                <a:spcPts val="720"/>
              </a:spcBef>
              <a:spcAft>
                <a:spcPts val="0"/>
              </a:spcAft>
              <a:buClr>
                <a:schemeClr val="accent1"/>
              </a:buClr>
              <a:buSzPts val="2520"/>
              <a:buFont typeface="Noto Sans Symbols"/>
              <a:buChar char="◆"/>
            </a:pPr>
            <a:r>
              <a:rPr b="0" i="0" lang="en-US" sz="3600" u="none">
                <a:solidFill>
                  <a:schemeClr val="lt1"/>
                </a:solidFill>
                <a:latin typeface="Cambria"/>
                <a:ea typeface="Cambria"/>
                <a:cs typeface="Cambria"/>
                <a:sym typeface="Cambria"/>
              </a:rPr>
              <a:t>Number/frequency of new members </a:t>
            </a:r>
            <a:endParaRPr/>
          </a:p>
        </p:txBody>
      </p:sp>
    </p:spTree>
  </p:cSld>
  <p:clrMapOvr>
    <a:masterClrMapping/>
  </p:clrMapOvr>
  <p:transition spd="slow">
    <p:fade/>
  </p:transition>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8" name="Shape 1728"/>
        <p:cNvGrpSpPr/>
        <p:nvPr/>
      </p:nvGrpSpPr>
      <p:grpSpPr>
        <a:xfrm>
          <a:off x="0" y="0"/>
          <a:ext cx="0" cy="0"/>
          <a:chOff x="0" y="0"/>
          <a:chExt cx="0" cy="0"/>
        </a:xfrm>
      </p:grpSpPr>
      <p:sp>
        <p:nvSpPr>
          <p:cNvPr id="1729" name="Google Shape;1729;p169"/>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Business Insurance</a:t>
            </a:r>
            <a:endParaRPr/>
          </a:p>
        </p:txBody>
      </p:sp>
      <p:sp>
        <p:nvSpPr>
          <p:cNvPr id="1730" name="Google Shape;1730;p169"/>
          <p:cNvSpPr txBox="1"/>
          <p:nvPr>
            <p:ph idx="4294967295" type="body"/>
          </p:nvPr>
        </p:nvSpPr>
        <p:spPr>
          <a:xfrm>
            <a:off x="4267200" y="2514600"/>
            <a:ext cx="4684712" cy="22352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Key person</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Buy-sell agreements</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Split-dollar insurance</a:t>
            </a:r>
            <a:endParaRPr/>
          </a:p>
        </p:txBody>
      </p:sp>
      <p:pic>
        <p:nvPicPr>
          <p:cNvPr descr="Corporate Headquarters" id="1731" name="Google Shape;1731;p169"/>
          <p:cNvPicPr preferRelativeResize="0"/>
          <p:nvPr/>
        </p:nvPicPr>
        <p:blipFill rotWithShape="1">
          <a:blip r:embed="rId3">
            <a:alphaModFix/>
          </a:blip>
          <a:srcRect b="0" l="0" r="0" t="0"/>
          <a:stretch/>
        </p:blipFill>
        <p:spPr>
          <a:xfrm>
            <a:off x="498475" y="2316162"/>
            <a:ext cx="3943350" cy="2627312"/>
          </a:xfrm>
          <a:prstGeom prst="rect">
            <a:avLst/>
          </a:prstGeom>
          <a:noFill/>
          <a:ln cap="flat" cmpd="sng" w="9525">
            <a:solidFill>
              <a:schemeClr val="lt1"/>
            </a:solidFill>
            <a:prstDash val="solid"/>
            <a:miter lim="800000"/>
            <a:headEnd len="sm" w="sm" type="none"/>
            <a:tailEnd len="sm" w="sm" type="none"/>
          </a:ln>
          <a:effectLst>
            <a:outerShdw blurRad="63500" dir="2700000" dist="71842">
              <a:srgbClr val="242670">
                <a:alpha val="49803"/>
              </a:srgbClr>
            </a:outerShdw>
          </a:effec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Regulation of Insurers</a:t>
            </a:r>
            <a:endParaRPr/>
          </a:p>
        </p:txBody>
      </p:sp>
      <p:sp>
        <p:nvSpPr>
          <p:cNvPr id="310" name="Google Shape;310;p1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600"/>
              <a:buFont typeface="Noto Sans Symbols"/>
              <a:buNone/>
            </a:pPr>
            <a:r>
              <a:rPr b="1" i="0" lang="en-US" sz="2600" u="none" cap="none" strike="noStrike">
                <a:solidFill>
                  <a:schemeClr val="lt1"/>
                </a:solidFill>
                <a:latin typeface="Cambria"/>
                <a:ea typeface="Cambria"/>
                <a:cs typeface="Cambria"/>
                <a:sym typeface="Cambria"/>
              </a:rPr>
              <a:t>AUTHORIZED INSURER</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are solely state regulated</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Certificate of Authority (license) is issued by state Department of Insurance</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Insurer is then called </a:t>
            </a:r>
            <a:r>
              <a:rPr b="0" i="1" lang="en-US" sz="2400" u="none" cap="none" strike="noStrike">
                <a:solidFill>
                  <a:schemeClr val="lt1"/>
                </a:solidFill>
                <a:latin typeface="Cambria"/>
                <a:ea typeface="Cambria"/>
                <a:cs typeface="Cambria"/>
                <a:sym typeface="Cambria"/>
              </a:rPr>
              <a:t>licensed</a:t>
            </a:r>
            <a:r>
              <a:rPr b="0" i="0" lang="en-US" sz="2400" u="none" cap="none" strike="noStrike">
                <a:solidFill>
                  <a:schemeClr val="lt1"/>
                </a:solidFill>
                <a:latin typeface="Cambria"/>
                <a:ea typeface="Cambria"/>
                <a:cs typeface="Cambria"/>
                <a:sym typeface="Cambria"/>
              </a:rPr>
              <a:t> or </a:t>
            </a:r>
            <a:r>
              <a:rPr b="0" i="1" lang="en-US" sz="2400" u="none" cap="none" strike="noStrike">
                <a:solidFill>
                  <a:schemeClr val="lt1"/>
                </a:solidFill>
                <a:latin typeface="Cambria"/>
                <a:ea typeface="Cambria"/>
                <a:cs typeface="Cambria"/>
                <a:sym typeface="Cambria"/>
              </a:rPr>
              <a:t>admitted </a:t>
            </a:r>
            <a:r>
              <a:rPr b="0" i="0" lang="en-US" sz="2400" u="none" cap="none" strike="noStrike">
                <a:solidFill>
                  <a:schemeClr val="lt1"/>
                </a:solidFill>
                <a:latin typeface="Cambria"/>
                <a:ea typeface="Cambria"/>
                <a:cs typeface="Cambria"/>
                <a:sym typeface="Cambria"/>
              </a:rPr>
              <a:t>or</a:t>
            </a:r>
            <a:r>
              <a:rPr b="0" i="1" lang="en-US" sz="2400" u="none" cap="none" strike="noStrike">
                <a:solidFill>
                  <a:schemeClr val="lt1"/>
                </a:solidFill>
                <a:latin typeface="Cambria"/>
                <a:ea typeface="Cambria"/>
                <a:cs typeface="Cambria"/>
                <a:sym typeface="Cambria"/>
              </a:rPr>
              <a:t> authorized</a:t>
            </a:r>
            <a:endParaRPr/>
          </a:p>
          <a:p>
            <a:pPr indent="-273049" lvl="2" marL="922337" marR="0" rtl="0" algn="l">
              <a:lnSpc>
                <a:spcPct val="100000"/>
              </a:lnSpc>
              <a:spcBef>
                <a:spcPts val="480"/>
              </a:spcBef>
              <a:spcAft>
                <a:spcPts val="0"/>
              </a:spcAft>
              <a:buClr>
                <a:srgbClr val="FF953E"/>
              </a:buClr>
              <a:buSzPts val="2400"/>
              <a:buFont typeface="Noto Sans Symbols"/>
              <a:buNone/>
            </a:pPr>
            <a:r>
              <a:t/>
            </a:r>
            <a:endParaRPr b="0" i="1" sz="2400" u="none" cap="none" strike="noStrike">
              <a:solidFill>
                <a:schemeClr val="lt1"/>
              </a:solidFill>
              <a:latin typeface="Cambria"/>
              <a:ea typeface="Cambria"/>
              <a:cs typeface="Cambria"/>
              <a:sym typeface="Cambria"/>
            </a:endParaRPr>
          </a:p>
          <a:p>
            <a:pPr indent="-273049" lvl="2" marL="922337" marR="0" rtl="0" algn="l">
              <a:lnSpc>
                <a:spcPct val="100000"/>
              </a:lnSpc>
              <a:spcBef>
                <a:spcPts val="480"/>
              </a:spcBef>
              <a:spcAft>
                <a:spcPts val="0"/>
              </a:spcAft>
              <a:buClr>
                <a:srgbClr val="FF953E"/>
              </a:buClr>
              <a:buSzPts val="2400"/>
              <a:buFont typeface="Noto Sans Symbols"/>
              <a:buNone/>
            </a:pPr>
            <a:r>
              <a:rPr b="0" i="1" lang="en-US" sz="2400" u="none" cap="none" strike="noStrike">
                <a:solidFill>
                  <a:schemeClr val="lt1"/>
                </a:solidFill>
                <a:latin typeface="Cambria"/>
                <a:ea typeface="Cambria"/>
                <a:cs typeface="Cambria"/>
                <a:sym typeface="Cambria"/>
              </a:rPr>
              <a:t>An </a:t>
            </a:r>
            <a:r>
              <a:rPr b="1" i="1" lang="en-US" sz="2400" u="none" cap="none" strike="noStrike">
                <a:solidFill>
                  <a:schemeClr val="lt1"/>
                </a:solidFill>
                <a:latin typeface="Cambria"/>
                <a:ea typeface="Cambria"/>
                <a:cs typeface="Cambria"/>
                <a:sym typeface="Cambria"/>
              </a:rPr>
              <a:t>unauthorized insurer</a:t>
            </a:r>
            <a:r>
              <a:rPr b="0" i="1" lang="en-US" sz="2400" u="none" cap="none" strike="noStrike">
                <a:solidFill>
                  <a:schemeClr val="lt1"/>
                </a:solidFill>
                <a:latin typeface="Cambria"/>
                <a:ea typeface="Cambria"/>
                <a:cs typeface="Cambria"/>
                <a:sym typeface="Cambria"/>
              </a:rPr>
              <a:t> does not hold a certificate of authority in that state and can not transact insurance. </a:t>
            </a:r>
            <a:endParaRPr/>
          </a:p>
          <a:p>
            <a:pPr indent="-212408" lvl="0" marL="319088" marR="0" rtl="0" algn="l">
              <a:spcBef>
                <a:spcPts val="480"/>
              </a:spcBef>
              <a:spcAft>
                <a:spcPts val="0"/>
              </a:spcAft>
              <a:buClr>
                <a:schemeClr val="accent1"/>
              </a:buClr>
              <a:buSzPts val="1680"/>
              <a:buFont typeface="Noto Sans Symbols"/>
              <a:buNone/>
            </a:pPr>
            <a:r>
              <a:t/>
            </a:r>
            <a:endParaRPr b="0" i="1" sz="2400" u="none" cap="none" strike="noStrike">
              <a:solidFill>
                <a:schemeClr val="lt1"/>
              </a:solidFill>
              <a:latin typeface="Cambria"/>
              <a:ea typeface="Cambria"/>
              <a:cs typeface="Cambria"/>
              <a:sym typeface="Cambria"/>
            </a:endParaRPr>
          </a:p>
        </p:txBody>
      </p:sp>
    </p:spTree>
  </p:cSld>
  <p:clrMapOvr>
    <a:masterClrMapping/>
  </p:clrMapOvr>
  <p:transition spd="slow">
    <p:fade/>
  </p:transition>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6" name="Shape 1736"/>
        <p:cNvGrpSpPr/>
        <p:nvPr/>
      </p:nvGrpSpPr>
      <p:grpSpPr>
        <a:xfrm>
          <a:off x="0" y="0"/>
          <a:ext cx="0" cy="0"/>
          <a:chOff x="0" y="0"/>
          <a:chExt cx="0" cy="0"/>
        </a:xfrm>
      </p:grpSpPr>
      <p:sp>
        <p:nvSpPr>
          <p:cNvPr id="1737" name="Google Shape;1737;p170"/>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Key Person Life Insurance</a:t>
            </a:r>
            <a:endParaRPr/>
          </a:p>
        </p:txBody>
      </p:sp>
      <p:sp>
        <p:nvSpPr>
          <p:cNvPr id="1738" name="Google Shape;1738;p170"/>
          <p:cNvSpPr txBox="1"/>
          <p:nvPr>
            <p:ph idx="4294967295" type="body"/>
          </p:nvPr>
        </p:nvSpPr>
        <p:spPr>
          <a:xfrm>
            <a:off x="3505200" y="1905000"/>
            <a:ext cx="5334000" cy="3613150"/>
          </a:xfrm>
          <a:prstGeom prst="rect">
            <a:avLst/>
          </a:prstGeom>
          <a:noFill/>
          <a:ln>
            <a:noFill/>
          </a:ln>
        </p:spPr>
        <p:txBody>
          <a:bodyPr anchorCtr="0" anchor="t" bIns="45700" lIns="91425" spcFirstLastPara="1" rIns="91425" wrap="square" tIns="45700">
            <a:noAutofit/>
          </a:bodyPr>
          <a:lstStyle/>
          <a:p>
            <a:pPr indent="-273049" lvl="1" marL="630237" marR="0" rtl="0" algn="l">
              <a:lnSpc>
                <a:spcPct val="9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Protects business against loss due to death of key employee</a:t>
            </a:r>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Business is owner, payor, and beneficiary</a:t>
            </a:r>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Tax treatment </a:t>
            </a:r>
            <a:endParaRPr/>
          </a:p>
          <a:p>
            <a:pPr indent="-273049" lvl="2" marL="922337" marR="0" rtl="0" algn="l">
              <a:lnSpc>
                <a:spcPct val="9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Proceeds not taxable</a:t>
            </a:r>
            <a:endParaRPr/>
          </a:p>
          <a:p>
            <a:pPr indent="-273049" lvl="2" marL="922337" marR="0" rtl="0" algn="l">
              <a:lnSpc>
                <a:spcPct val="9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Premiums not deductible </a:t>
            </a:r>
            <a:endParaRPr/>
          </a:p>
        </p:txBody>
      </p:sp>
      <p:pic>
        <p:nvPicPr>
          <p:cNvPr descr="People_Chinese Man Happy" id="1739" name="Google Shape;1739;p170"/>
          <p:cNvPicPr preferRelativeResize="0"/>
          <p:nvPr/>
        </p:nvPicPr>
        <p:blipFill rotWithShape="1">
          <a:blip r:embed="rId3">
            <a:alphaModFix/>
          </a:blip>
          <a:srcRect b="14086" l="13148" r="12521" t="0"/>
          <a:stretch/>
        </p:blipFill>
        <p:spPr>
          <a:xfrm>
            <a:off x="381000" y="1879600"/>
            <a:ext cx="3063875" cy="4292600"/>
          </a:xfrm>
          <a:prstGeom prst="rect">
            <a:avLst/>
          </a:prstGeom>
          <a:noFill/>
          <a:ln>
            <a:noFill/>
          </a:ln>
          <a:effectLst>
            <a:outerShdw blurRad="63500" dir="2700000" dist="71842">
              <a:schemeClr val="lt1">
                <a:alpha val="49803"/>
              </a:schemeClr>
            </a:outerShdw>
          </a:effectLst>
        </p:spPr>
      </p:pic>
    </p:spTree>
  </p:cSld>
  <p:clrMapOvr>
    <a:masterClrMapping/>
  </p:clrMapOvr>
  <p:transition spd="slow">
    <p:fade/>
  </p:transition>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4" name="Shape 1744"/>
        <p:cNvGrpSpPr/>
        <p:nvPr/>
      </p:nvGrpSpPr>
      <p:grpSpPr>
        <a:xfrm>
          <a:off x="0" y="0"/>
          <a:ext cx="0" cy="0"/>
          <a:chOff x="0" y="0"/>
          <a:chExt cx="0" cy="0"/>
        </a:xfrm>
      </p:grpSpPr>
      <p:sp>
        <p:nvSpPr>
          <p:cNvPr id="1745" name="Google Shape;1745;p171"/>
          <p:cNvSpPr txBox="1"/>
          <p:nvPr>
            <p:ph idx="4294967295" type="title"/>
          </p:nvPr>
        </p:nvSpPr>
        <p:spPr>
          <a:xfrm>
            <a:off x="457200" y="6858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Buy-Sell Funding</a:t>
            </a:r>
            <a:endParaRPr/>
          </a:p>
        </p:txBody>
      </p:sp>
      <p:sp>
        <p:nvSpPr>
          <p:cNvPr id="1746" name="Google Shape;1746;p171"/>
          <p:cNvSpPr txBox="1"/>
          <p:nvPr>
            <p:ph idx="4294967295" type="body"/>
          </p:nvPr>
        </p:nvSpPr>
        <p:spPr>
          <a:xfrm>
            <a:off x="3657600" y="1676400"/>
            <a:ext cx="5486400" cy="4410075"/>
          </a:xfrm>
          <a:prstGeom prst="rect">
            <a:avLst/>
          </a:prstGeom>
          <a:noFill/>
          <a:ln>
            <a:noFill/>
          </a:ln>
        </p:spPr>
        <p:txBody>
          <a:bodyPr anchorCtr="0" anchor="t" bIns="45700" lIns="91425" spcFirstLastPara="1" rIns="91425" wrap="square" tIns="45700">
            <a:noAutofit/>
          </a:bodyPr>
          <a:lstStyle/>
          <a:p>
            <a:pPr indent="-273049" lvl="1" marL="630237" marR="0" rtl="0" algn="l">
              <a:lnSpc>
                <a:spcPct val="90000"/>
              </a:lnSpc>
              <a:spcBef>
                <a:spcPts val="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Business continuation where remaining survivors or owners receive a fair cash settlement for a deceased owner’s interest</a:t>
            </a:r>
            <a:endParaRPr/>
          </a:p>
          <a:p>
            <a:pPr indent="-273049" lvl="2" marL="922337" marR="0" rtl="0" algn="l">
              <a:lnSpc>
                <a:spcPct val="9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Death </a:t>
            </a:r>
            <a:endParaRPr/>
          </a:p>
          <a:p>
            <a:pPr indent="-273049" lvl="2" marL="922337" marR="0" rtl="0" algn="l">
              <a:lnSpc>
                <a:spcPct val="9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Retirement</a:t>
            </a:r>
            <a:endParaRPr/>
          </a:p>
          <a:p>
            <a:pPr indent="-273049" lvl="1" marL="630237" marR="0" rtl="0" algn="l">
              <a:lnSpc>
                <a:spcPct val="9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Funding this with life insurance</a:t>
            </a:r>
            <a:endParaRPr/>
          </a:p>
          <a:p>
            <a:pPr indent="-273049" lvl="1" marL="630237" marR="0" rtl="0" algn="l">
              <a:lnSpc>
                <a:spcPct val="9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Types of plans</a:t>
            </a:r>
            <a:endParaRPr/>
          </a:p>
          <a:p>
            <a:pPr indent="-273049" lvl="2" marL="922337" marR="0" rtl="0" algn="l">
              <a:lnSpc>
                <a:spcPct val="9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Entity</a:t>
            </a:r>
            <a:endParaRPr/>
          </a:p>
          <a:p>
            <a:pPr indent="-273049" lvl="2" marL="922337" marR="0" rtl="0" algn="l">
              <a:lnSpc>
                <a:spcPct val="9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Cross-purchase </a:t>
            </a:r>
            <a:endParaRPr/>
          </a:p>
          <a:p>
            <a:pPr indent="-273049" lvl="1" marL="630237" marR="0" rtl="0" algn="l">
              <a:lnSpc>
                <a:spcPct val="9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Tax treatment </a:t>
            </a:r>
            <a:endParaRPr/>
          </a:p>
          <a:p>
            <a:pPr indent="-273049" lvl="2" marL="922337" marR="0" rtl="0" algn="l">
              <a:lnSpc>
                <a:spcPct val="9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Proceeds not taxable</a:t>
            </a:r>
            <a:endParaRPr/>
          </a:p>
          <a:p>
            <a:pPr indent="-273049" lvl="2" marL="922337" marR="0" rtl="0" algn="l">
              <a:lnSpc>
                <a:spcPct val="9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Premiums not deductible</a:t>
            </a:r>
            <a:endParaRPr/>
          </a:p>
        </p:txBody>
      </p:sp>
      <p:pic>
        <p:nvPicPr>
          <p:cNvPr descr="iStock_000002308919XSmall" id="1747" name="Google Shape;1747;p171"/>
          <p:cNvPicPr preferRelativeResize="0"/>
          <p:nvPr/>
        </p:nvPicPr>
        <p:blipFill rotWithShape="1">
          <a:blip r:embed="rId3">
            <a:alphaModFix/>
          </a:blip>
          <a:srcRect b="37734" l="26135" r="0" t="2830"/>
          <a:stretch/>
        </p:blipFill>
        <p:spPr>
          <a:xfrm>
            <a:off x="457200" y="2057400"/>
            <a:ext cx="2971800" cy="326390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172"/>
          <p:cNvSpPr txBox="1"/>
          <p:nvPr>
            <p:ph idx="4294967295" type="title"/>
          </p:nvPr>
        </p:nvSpPr>
        <p:spPr>
          <a:xfrm>
            <a:off x="4572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Buy-Sell Agreement</a:t>
            </a:r>
            <a:endParaRPr b="1" i="0" sz="4800" u="none" cap="none" strike="noStrike">
              <a:solidFill>
                <a:srgbClr val="FFFFD2"/>
              </a:solidFill>
              <a:latin typeface="Constantia"/>
              <a:ea typeface="Constantia"/>
              <a:cs typeface="Constantia"/>
              <a:sym typeface="Constantia"/>
            </a:endParaRPr>
          </a:p>
        </p:txBody>
      </p:sp>
      <p:sp>
        <p:nvSpPr>
          <p:cNvPr id="1754" name="Google Shape;1754;p172"/>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Sets up a cross purchase or stock redemption plan between all three business owners</a:t>
            </a:r>
            <a:endParaRPr/>
          </a:p>
        </p:txBody>
      </p:sp>
      <p:sp>
        <p:nvSpPr>
          <p:cNvPr id="1755" name="Google Shape;1755;p172"/>
          <p:cNvSpPr/>
          <p:nvPr/>
        </p:nvSpPr>
        <p:spPr>
          <a:xfrm>
            <a:off x="1752600" y="2743200"/>
            <a:ext cx="990600" cy="1066800"/>
          </a:xfrm>
          <a:prstGeom prst="ellipse">
            <a:avLst/>
          </a:prstGeom>
          <a:solidFill>
            <a:schemeClr val="accent1"/>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56" name="Google Shape;1756;p172"/>
          <p:cNvSpPr/>
          <p:nvPr/>
        </p:nvSpPr>
        <p:spPr>
          <a:xfrm>
            <a:off x="3886200" y="5257800"/>
            <a:ext cx="990600" cy="1066800"/>
          </a:xfrm>
          <a:prstGeom prst="ellipse">
            <a:avLst/>
          </a:prstGeom>
          <a:solidFill>
            <a:srgbClr val="92D050"/>
          </a:solidFill>
          <a:ln cap="flat" cmpd="sng" w="25400">
            <a:solidFill>
              <a:srgbClr val="337D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57" name="Google Shape;1757;p172"/>
          <p:cNvSpPr/>
          <p:nvPr/>
        </p:nvSpPr>
        <p:spPr>
          <a:xfrm>
            <a:off x="6172200" y="2667000"/>
            <a:ext cx="990600" cy="1066800"/>
          </a:xfrm>
          <a:prstGeom prst="ellipse">
            <a:avLst/>
          </a:prstGeom>
          <a:solidFill>
            <a:srgbClr val="F2BA00"/>
          </a:solidFill>
          <a:ln cap="flat" cmpd="sng" w="25400">
            <a:solidFill>
              <a:srgbClr val="2254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58" name="Google Shape;1758;p172"/>
          <p:cNvSpPr txBox="1"/>
          <p:nvPr/>
        </p:nvSpPr>
        <p:spPr>
          <a:xfrm>
            <a:off x="1981200" y="2997200"/>
            <a:ext cx="6858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A</a:t>
            </a:r>
            <a:endParaRPr/>
          </a:p>
        </p:txBody>
      </p:sp>
      <p:sp>
        <p:nvSpPr>
          <p:cNvPr id="1759" name="Google Shape;1759;p172"/>
          <p:cNvSpPr txBox="1"/>
          <p:nvPr/>
        </p:nvSpPr>
        <p:spPr>
          <a:xfrm>
            <a:off x="6477000" y="2895600"/>
            <a:ext cx="6858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B</a:t>
            </a:r>
            <a:endParaRPr/>
          </a:p>
        </p:txBody>
      </p:sp>
      <p:sp>
        <p:nvSpPr>
          <p:cNvPr id="1760" name="Google Shape;1760;p172"/>
          <p:cNvSpPr txBox="1"/>
          <p:nvPr/>
        </p:nvSpPr>
        <p:spPr>
          <a:xfrm>
            <a:off x="4191000" y="5562600"/>
            <a:ext cx="6858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C</a:t>
            </a:r>
            <a:endParaRPr/>
          </a:p>
        </p:txBody>
      </p:sp>
      <p:sp>
        <p:nvSpPr>
          <p:cNvPr id="1761" name="Google Shape;1761;p172"/>
          <p:cNvSpPr txBox="1"/>
          <p:nvPr/>
        </p:nvSpPr>
        <p:spPr>
          <a:xfrm>
            <a:off x="457200" y="3962400"/>
            <a:ext cx="1371600"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Business worth $300,000</a:t>
            </a:r>
            <a:endParaRPr/>
          </a:p>
        </p:txBody>
      </p:sp>
      <p:sp>
        <p:nvSpPr>
          <p:cNvPr id="1762" name="Google Shape;1762;p172"/>
          <p:cNvSpPr/>
          <p:nvPr/>
        </p:nvSpPr>
        <p:spPr>
          <a:xfrm rot="10800000">
            <a:off x="2743200" y="2895600"/>
            <a:ext cx="3352800" cy="304800"/>
          </a:xfrm>
          <a:prstGeom prst="rightArrow">
            <a:avLst>
              <a:gd fmla="val 20618" name="adj1"/>
              <a:gd fmla="val 50000" name="adj2"/>
            </a:avLst>
          </a:prstGeom>
          <a:solidFill>
            <a:srgbClr val="F2BA00"/>
          </a:solidFill>
          <a:ln cap="flat" cmpd="sng" w="25400">
            <a:solidFill>
              <a:srgbClr val="2254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63" name="Google Shape;1763;p172"/>
          <p:cNvSpPr/>
          <p:nvPr/>
        </p:nvSpPr>
        <p:spPr>
          <a:xfrm>
            <a:off x="2819400" y="3276600"/>
            <a:ext cx="3352800" cy="304800"/>
          </a:xfrm>
          <a:prstGeom prst="rightArrow">
            <a:avLst>
              <a:gd fmla="val 20618" name="adj1"/>
              <a:gd fmla="val 50000" name="adj2"/>
            </a:avLst>
          </a:prstGeom>
          <a:solidFill>
            <a:schemeClr val="accent1"/>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64" name="Google Shape;1764;p172"/>
          <p:cNvSpPr/>
          <p:nvPr/>
        </p:nvSpPr>
        <p:spPr>
          <a:xfrm rot="3060000">
            <a:off x="2160587" y="4465637"/>
            <a:ext cx="2081212" cy="287337"/>
          </a:xfrm>
          <a:prstGeom prst="rightArrow">
            <a:avLst>
              <a:gd fmla="val 20109" name="adj1"/>
              <a:gd fmla="val 50000" name="adj2"/>
            </a:avLst>
          </a:prstGeom>
          <a:solidFill>
            <a:schemeClr val="accent1"/>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65" name="Google Shape;1765;p172"/>
          <p:cNvSpPr/>
          <p:nvPr/>
        </p:nvSpPr>
        <p:spPr>
          <a:xfrm rot="-7800000">
            <a:off x="1912937" y="4621212"/>
            <a:ext cx="2117725" cy="241300"/>
          </a:xfrm>
          <a:prstGeom prst="rightArrow">
            <a:avLst>
              <a:gd fmla="val 20369" name="adj1"/>
              <a:gd fmla="val 50000" name="adj2"/>
            </a:avLst>
          </a:prstGeom>
          <a:solidFill>
            <a:srgbClr val="92D050"/>
          </a:solidFill>
          <a:ln cap="flat" cmpd="sng" w="25400">
            <a:solidFill>
              <a:srgbClr val="2254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66" name="Google Shape;1766;p172"/>
          <p:cNvSpPr/>
          <p:nvPr/>
        </p:nvSpPr>
        <p:spPr>
          <a:xfrm rot="7920000">
            <a:off x="4410868" y="4429918"/>
            <a:ext cx="2266950" cy="258762"/>
          </a:xfrm>
          <a:prstGeom prst="rightArrow">
            <a:avLst>
              <a:gd fmla="val 20367" name="adj1"/>
              <a:gd fmla="val 50000" name="adj2"/>
            </a:avLst>
          </a:prstGeom>
          <a:solidFill>
            <a:srgbClr val="F2BA00"/>
          </a:solidFill>
          <a:ln cap="flat" cmpd="sng" w="25400">
            <a:solidFill>
              <a:srgbClr val="2254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67" name="Google Shape;1767;p172"/>
          <p:cNvSpPr/>
          <p:nvPr/>
        </p:nvSpPr>
        <p:spPr>
          <a:xfrm rot="-2940000">
            <a:off x="4583906" y="4612481"/>
            <a:ext cx="2338387" cy="273050"/>
          </a:xfrm>
          <a:prstGeom prst="rightArrow">
            <a:avLst>
              <a:gd fmla="val 20339" name="adj1"/>
              <a:gd fmla="val 50000" name="adj2"/>
            </a:avLst>
          </a:prstGeom>
          <a:solidFill>
            <a:srgbClr val="92D050"/>
          </a:solidFill>
          <a:ln cap="flat" cmpd="sng" w="25400">
            <a:solidFill>
              <a:srgbClr val="2254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68" name="Google Shape;1768;p172"/>
          <p:cNvSpPr txBox="1"/>
          <p:nvPr/>
        </p:nvSpPr>
        <p:spPr>
          <a:xfrm>
            <a:off x="3657600" y="2819400"/>
            <a:ext cx="1447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$100,000</a:t>
            </a:r>
            <a:endParaRPr/>
          </a:p>
        </p:txBody>
      </p:sp>
      <p:sp>
        <p:nvSpPr>
          <p:cNvPr id="1769" name="Google Shape;1769;p172"/>
          <p:cNvSpPr txBox="1"/>
          <p:nvPr/>
        </p:nvSpPr>
        <p:spPr>
          <a:xfrm>
            <a:off x="3733800" y="3287712"/>
            <a:ext cx="1447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$100,000</a:t>
            </a:r>
            <a:endParaRPr/>
          </a:p>
        </p:txBody>
      </p:sp>
      <p:sp>
        <p:nvSpPr>
          <p:cNvPr id="1770" name="Google Shape;1770;p172"/>
          <p:cNvSpPr txBox="1"/>
          <p:nvPr/>
        </p:nvSpPr>
        <p:spPr>
          <a:xfrm rot="3060000">
            <a:off x="2537618" y="4460081"/>
            <a:ext cx="1447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$100,000</a:t>
            </a:r>
            <a:endParaRPr/>
          </a:p>
        </p:txBody>
      </p:sp>
      <p:sp>
        <p:nvSpPr>
          <p:cNvPr id="1771" name="Google Shape;1771;p172"/>
          <p:cNvSpPr txBox="1"/>
          <p:nvPr/>
        </p:nvSpPr>
        <p:spPr>
          <a:xfrm rot="2940000">
            <a:off x="2321718" y="4675981"/>
            <a:ext cx="1447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$100,000</a:t>
            </a:r>
            <a:endParaRPr/>
          </a:p>
        </p:txBody>
      </p:sp>
      <p:sp>
        <p:nvSpPr>
          <p:cNvPr id="1772" name="Google Shape;1772;p172"/>
          <p:cNvSpPr txBox="1"/>
          <p:nvPr/>
        </p:nvSpPr>
        <p:spPr>
          <a:xfrm rot="-2820000">
            <a:off x="4862512" y="4270375"/>
            <a:ext cx="14478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$100,000</a:t>
            </a:r>
            <a:endParaRPr/>
          </a:p>
        </p:txBody>
      </p:sp>
      <p:sp>
        <p:nvSpPr>
          <p:cNvPr id="1773" name="Google Shape;1773;p172"/>
          <p:cNvSpPr txBox="1"/>
          <p:nvPr/>
        </p:nvSpPr>
        <p:spPr>
          <a:xfrm rot="-2820000">
            <a:off x="5091112" y="4505325"/>
            <a:ext cx="14478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$100,000</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8" name="Shape 1778"/>
        <p:cNvGrpSpPr/>
        <p:nvPr/>
      </p:nvGrpSpPr>
      <p:grpSpPr>
        <a:xfrm>
          <a:off x="0" y="0"/>
          <a:ext cx="0" cy="0"/>
          <a:chOff x="0" y="0"/>
          <a:chExt cx="0" cy="0"/>
        </a:xfrm>
      </p:grpSpPr>
      <p:sp>
        <p:nvSpPr>
          <p:cNvPr id="1779" name="Google Shape;1779;p173"/>
          <p:cNvSpPr txBox="1"/>
          <p:nvPr>
            <p:ph idx="4294967295" type="title"/>
          </p:nvPr>
        </p:nvSpPr>
        <p:spPr>
          <a:xfrm>
            <a:off x="533400" y="685800"/>
            <a:ext cx="8229600" cy="1143000"/>
          </a:xfrm>
          <a:prstGeom prst="rect">
            <a:avLst/>
          </a:prstGeom>
          <a:noFill/>
          <a:ln>
            <a:noFill/>
          </a:ln>
        </p:spPr>
        <p:txBody>
          <a:bodyPr anchorCtr="0" anchor="t" bIns="9125" lIns="0" spcFirstLastPara="1" rIns="0" wrap="square" tIns="9125">
            <a:normAutofit fontScale="90000"/>
          </a:bodyPr>
          <a:lstStyle/>
          <a:p>
            <a:pPr indent="0" lvl="0" marL="0" marR="0" rtl="0" algn="l">
              <a:lnSpc>
                <a:spcPct val="100000"/>
              </a:lnSpc>
              <a:spcBef>
                <a:spcPts val="0"/>
              </a:spcBef>
              <a:spcAft>
                <a:spcPts val="0"/>
              </a:spcAft>
              <a:buClr>
                <a:srgbClr val="FFFFD1"/>
              </a:buClr>
              <a:buSzPct val="100000"/>
              <a:buFont typeface="Constantia"/>
              <a:buNone/>
            </a:pPr>
            <a:r>
              <a:rPr b="1" i="0" lang="en-US" sz="4000" u="none" cap="none" strike="noStrike">
                <a:solidFill>
                  <a:srgbClr val="FFFFD1"/>
                </a:solidFill>
                <a:latin typeface="Constantia"/>
                <a:ea typeface="Constantia"/>
                <a:cs typeface="Constantia"/>
                <a:sym typeface="Constantia"/>
              </a:rPr>
              <a:t>	Entity         vs.         Cross-Purchase 	</a:t>
            </a:r>
            <a:br>
              <a:rPr b="1" i="0" lang="en-US" sz="4000" u="none" cap="none" strike="noStrike">
                <a:solidFill>
                  <a:srgbClr val="FFFFD1"/>
                </a:solidFill>
                <a:latin typeface="Constantia"/>
                <a:ea typeface="Constantia"/>
                <a:cs typeface="Constantia"/>
                <a:sym typeface="Constantia"/>
              </a:rPr>
            </a:br>
            <a:r>
              <a:rPr b="1" i="0" lang="en-US" sz="4000" u="none" cap="none" strike="noStrike">
                <a:solidFill>
                  <a:srgbClr val="FFFFD1"/>
                </a:solidFill>
                <a:latin typeface="Constantia"/>
                <a:ea typeface="Constantia"/>
                <a:cs typeface="Constantia"/>
                <a:sym typeface="Constantia"/>
              </a:rPr>
              <a:t>						   Plan</a:t>
            </a:r>
            <a:endParaRPr b="1" i="0" sz="4000" u="none" cap="none" strike="noStrike">
              <a:solidFill>
                <a:srgbClr val="FFFFD1"/>
              </a:solidFill>
              <a:latin typeface="Constantia"/>
              <a:ea typeface="Constantia"/>
              <a:cs typeface="Constantia"/>
              <a:sym typeface="Constantia"/>
            </a:endParaRPr>
          </a:p>
        </p:txBody>
      </p:sp>
      <p:sp>
        <p:nvSpPr>
          <p:cNvPr id="1780" name="Google Shape;1780;p173"/>
          <p:cNvSpPr txBox="1"/>
          <p:nvPr>
            <p:ph idx="1" type="body"/>
          </p:nvPr>
        </p:nvSpPr>
        <p:spPr>
          <a:xfrm>
            <a:off x="457200" y="2179637"/>
            <a:ext cx="4035425" cy="45259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Company purchases policy</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Creates new (taxable) assets</a:t>
            </a:r>
            <a:r>
              <a:rPr b="0" i="0" lang="en-US" sz="2800" u="none">
                <a:solidFill>
                  <a:schemeClr val="lt1"/>
                </a:solidFill>
                <a:latin typeface="Cambria"/>
                <a:ea typeface="Cambria"/>
                <a:cs typeface="Cambria"/>
                <a:sym typeface="Cambria"/>
              </a:rPr>
              <a:t> </a:t>
            </a:r>
            <a:endParaRPr/>
          </a:p>
          <a:p>
            <a:pPr indent="-194628" lvl="0" marL="319088" marR="0" rtl="0" algn="l">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p:txBody>
      </p:sp>
      <p:sp>
        <p:nvSpPr>
          <p:cNvPr id="1781" name="Google Shape;1781;p173"/>
          <p:cNvSpPr txBox="1"/>
          <p:nvPr>
            <p:ph idx="2" type="body"/>
          </p:nvPr>
        </p:nvSpPr>
        <p:spPr>
          <a:xfrm>
            <a:off x="4651375" y="2255837"/>
            <a:ext cx="4035425" cy="45259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Partners purchase policy</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Avoids tax problems</a:t>
            </a:r>
            <a:endParaRPr/>
          </a:p>
          <a:p>
            <a:pPr indent="-176848" lvl="0" marL="319088" marR="0" rtl="0" algn="l">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p174"/>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Split-Dollar Life Insurance</a:t>
            </a:r>
            <a:endParaRPr/>
          </a:p>
        </p:txBody>
      </p:sp>
      <p:sp>
        <p:nvSpPr>
          <p:cNvPr id="1788" name="Google Shape;1788;p174"/>
          <p:cNvSpPr txBox="1"/>
          <p:nvPr>
            <p:ph idx="4294967295" type="body"/>
          </p:nvPr>
        </p:nvSpPr>
        <p:spPr>
          <a:xfrm>
            <a:off x="3733800" y="1905000"/>
            <a:ext cx="5135562" cy="35306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9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Key employee borrows part of premium from employer to buy life insurance</a:t>
            </a:r>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Cash value life insurance</a:t>
            </a:r>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Employer owns policy</a:t>
            </a:r>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Employer pays amount equal to CV growth</a:t>
            </a:r>
            <a:endParaRPr/>
          </a:p>
          <a:p>
            <a:pPr indent="-273049" lvl="2" marL="922337" marR="0" rtl="0" algn="l">
              <a:lnSpc>
                <a:spcPct val="9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Recovers outlay from CV or DB assignment</a:t>
            </a:r>
            <a:endParaRPr/>
          </a:p>
        </p:txBody>
      </p:sp>
      <p:pic>
        <p:nvPicPr>
          <p:cNvPr descr="AA010105" id="1789" name="Google Shape;1789;p174"/>
          <p:cNvPicPr preferRelativeResize="0"/>
          <p:nvPr/>
        </p:nvPicPr>
        <p:blipFill rotWithShape="1">
          <a:blip r:embed="rId3">
            <a:alphaModFix/>
          </a:blip>
          <a:srcRect b="0" l="0" r="0" t="0"/>
          <a:stretch/>
        </p:blipFill>
        <p:spPr>
          <a:xfrm>
            <a:off x="792162" y="1892300"/>
            <a:ext cx="3114675" cy="4267200"/>
          </a:xfrm>
          <a:prstGeom prst="rect">
            <a:avLst/>
          </a:prstGeom>
          <a:noFill/>
          <a:ln cap="flat" cmpd="sng" w="9525">
            <a:solidFill>
              <a:schemeClr val="lt1"/>
            </a:solidFill>
            <a:prstDash val="solid"/>
            <a:miter lim="800000"/>
            <a:headEnd len="sm" w="sm" type="none"/>
            <a:tailEnd len="sm" w="sm" type="none"/>
          </a:ln>
          <a:effectLst>
            <a:outerShdw blurRad="63500" dir="2700000" dist="89802">
              <a:schemeClr val="lt2">
                <a:alpha val="49803"/>
              </a:schemeClr>
            </a:outerShdw>
          </a:effectLst>
        </p:spPr>
      </p:pic>
    </p:spTree>
  </p:cSld>
  <p:clrMapOvr>
    <a:masterClrMapping/>
  </p:clrMapOvr>
  <p:transition spd="slow">
    <p:fade/>
  </p:transition>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4" name="Shape 1794"/>
        <p:cNvGrpSpPr/>
        <p:nvPr/>
      </p:nvGrpSpPr>
      <p:grpSpPr>
        <a:xfrm>
          <a:off x="0" y="0"/>
          <a:ext cx="0" cy="0"/>
          <a:chOff x="0" y="0"/>
          <a:chExt cx="0" cy="0"/>
        </a:xfrm>
      </p:grpSpPr>
      <p:sp>
        <p:nvSpPr>
          <p:cNvPr id="1795" name="Google Shape;1795;p175"/>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Requirements Common to All</a:t>
            </a:r>
            <a:br>
              <a:rPr b="1" i="0" lang="en-US" sz="4000" u="none" cap="none" strike="noStrike">
                <a:solidFill>
                  <a:srgbClr val="FFFFD1"/>
                </a:solidFill>
                <a:latin typeface="Constantia"/>
                <a:ea typeface="Constantia"/>
                <a:cs typeface="Constantia"/>
                <a:sym typeface="Constantia"/>
              </a:rPr>
            </a:br>
            <a:r>
              <a:rPr b="1" i="0" lang="en-US" sz="4000" u="none" cap="none" strike="noStrike">
                <a:solidFill>
                  <a:srgbClr val="FFFFD1"/>
                </a:solidFill>
                <a:latin typeface="Constantia"/>
                <a:ea typeface="Constantia"/>
                <a:cs typeface="Constantia"/>
                <a:sym typeface="Constantia"/>
              </a:rPr>
              <a:t>Qualified Plans</a:t>
            </a:r>
            <a:endParaRPr/>
          </a:p>
        </p:txBody>
      </p:sp>
      <p:sp>
        <p:nvSpPr>
          <p:cNvPr id="1796" name="Google Shape;1796;p17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Must be exclusively for employees and their beneficiaries. </a:t>
            </a:r>
            <a:endParaRPr/>
          </a:p>
          <a:p>
            <a:pPr indent="-609600" lvl="0" marL="609600"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Must be written and communicated to employees. </a:t>
            </a:r>
            <a:endParaRPr/>
          </a:p>
          <a:p>
            <a:pPr indent="-609600" lvl="0" marL="609600"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Must not discriminate. </a:t>
            </a:r>
            <a:endParaRPr/>
          </a:p>
          <a:p>
            <a:pPr indent="-609600" lvl="0" marL="609600"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Must have a vesting requirement. </a:t>
            </a:r>
            <a:endParaRPr/>
          </a:p>
          <a:p>
            <a:pPr indent="-609600" lvl="0" marL="609600"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Must be approved by the IRS </a:t>
            </a:r>
            <a:endParaRPr/>
          </a:p>
        </p:txBody>
      </p:sp>
    </p:spTree>
  </p:cSld>
  <p:clrMapOvr>
    <a:masterClrMapping/>
  </p:clrMapOvr>
  <p:transition spd="slow">
    <p:fade/>
  </p:transition>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p176"/>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QUALIFIED</a:t>
            </a:r>
            <a:br>
              <a:rPr b="1" i="0" lang="en-US" sz="4000" u="none" cap="none" strike="noStrike">
                <a:solidFill>
                  <a:srgbClr val="FFFFD1"/>
                </a:solidFill>
                <a:latin typeface="Constantia"/>
                <a:ea typeface="Constantia"/>
                <a:cs typeface="Constantia"/>
                <a:sym typeface="Constantia"/>
              </a:rPr>
            </a:br>
            <a:r>
              <a:rPr b="1" i="0" lang="en-US" sz="4000" u="none" cap="none" strike="noStrike">
                <a:solidFill>
                  <a:srgbClr val="FFFFD1"/>
                </a:solidFill>
                <a:latin typeface="Constantia"/>
                <a:ea typeface="Constantia"/>
                <a:cs typeface="Constantia"/>
                <a:sym typeface="Constantia"/>
              </a:rPr>
              <a:t>Defined </a:t>
            </a:r>
            <a:r>
              <a:rPr b="1" i="0" lang="en-US" sz="4000" u="none" cap="none" strike="noStrike">
                <a:solidFill>
                  <a:srgbClr val="F2BA00"/>
                </a:solidFill>
                <a:latin typeface="Constantia"/>
                <a:ea typeface="Constantia"/>
                <a:cs typeface="Constantia"/>
                <a:sym typeface="Constantia"/>
              </a:rPr>
              <a:t>Contribution</a:t>
            </a:r>
            <a:r>
              <a:rPr b="1" i="0" lang="en-US" sz="4000" u="none" cap="none" strike="noStrike">
                <a:solidFill>
                  <a:srgbClr val="FFFFD1"/>
                </a:solidFill>
                <a:latin typeface="Constantia"/>
                <a:ea typeface="Constantia"/>
                <a:cs typeface="Constantia"/>
                <a:sym typeface="Constantia"/>
              </a:rPr>
              <a:t> Plan</a:t>
            </a:r>
            <a:endParaRPr/>
          </a:p>
        </p:txBody>
      </p:sp>
      <p:sp>
        <p:nvSpPr>
          <p:cNvPr id="1803" name="Google Shape;1803;p17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185736"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separate account for each employee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employer contribution is a stated  amount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no promise of any particular benefit</a:t>
            </a:r>
            <a:endParaRPr/>
          </a:p>
        </p:txBody>
      </p:sp>
    </p:spTree>
  </p:cSld>
  <p:clrMapOvr>
    <a:masterClrMapping/>
  </p:clrMapOvr>
  <p:transition spd="slow">
    <p:fade/>
  </p:transition>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sp>
        <p:nvSpPr>
          <p:cNvPr id="1809" name="Google Shape;1809;p177"/>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QUALIFIED</a:t>
            </a:r>
            <a:br>
              <a:rPr b="1" i="0" lang="en-US" sz="4800" u="none" cap="none" strike="noStrike">
                <a:solidFill>
                  <a:srgbClr val="FFFFD1"/>
                </a:solidFill>
                <a:latin typeface="Constantia"/>
                <a:ea typeface="Constantia"/>
                <a:cs typeface="Constantia"/>
                <a:sym typeface="Constantia"/>
              </a:rPr>
            </a:br>
            <a:r>
              <a:rPr b="1" i="0" lang="en-US" sz="4800" u="none" cap="none" strike="noStrike">
                <a:solidFill>
                  <a:srgbClr val="FFFFD1"/>
                </a:solidFill>
                <a:latin typeface="Constantia"/>
                <a:ea typeface="Constantia"/>
                <a:cs typeface="Constantia"/>
                <a:sym typeface="Constantia"/>
              </a:rPr>
              <a:t>Defined </a:t>
            </a:r>
            <a:r>
              <a:rPr b="1" i="0" lang="en-US" sz="4800" u="none" cap="none" strike="noStrike">
                <a:solidFill>
                  <a:srgbClr val="FF0000"/>
                </a:solidFill>
                <a:latin typeface="Constantia"/>
                <a:ea typeface="Constantia"/>
                <a:cs typeface="Constantia"/>
                <a:sym typeface="Constantia"/>
              </a:rPr>
              <a:t>Benefit</a:t>
            </a:r>
            <a:r>
              <a:rPr b="1" i="0" lang="en-US" sz="4800" u="none" cap="none" strike="noStrike">
                <a:solidFill>
                  <a:srgbClr val="FFFFD1"/>
                </a:solidFill>
                <a:latin typeface="Constantia"/>
                <a:ea typeface="Constantia"/>
                <a:cs typeface="Constantia"/>
                <a:sym typeface="Constantia"/>
              </a:rPr>
              <a:t> Plan</a:t>
            </a:r>
            <a:endParaRPr/>
          </a:p>
        </p:txBody>
      </p:sp>
      <p:sp>
        <p:nvSpPr>
          <p:cNvPr id="1810" name="Google Shape;1810;p17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specifies amount of benefits at retirement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does not specify amount employer must contribute</a:t>
            </a:r>
            <a:endParaRPr/>
          </a:p>
        </p:txBody>
      </p:sp>
    </p:spTree>
  </p:cSld>
  <p:clrMapOvr>
    <a:masterClrMapping/>
  </p:clrMapOvr>
  <p:transition spd="slow">
    <p:fade/>
  </p:transition>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p178"/>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Contribution and Withdrawal Penalties</a:t>
            </a:r>
            <a:endParaRPr b="1" i="0" sz="4800" u="none" cap="none" strike="noStrike">
              <a:solidFill>
                <a:srgbClr val="FFFFD2"/>
              </a:solidFill>
              <a:latin typeface="Constantia"/>
              <a:ea typeface="Constantia"/>
              <a:cs typeface="Constantia"/>
              <a:sym typeface="Constantia"/>
            </a:endParaRPr>
          </a:p>
        </p:txBody>
      </p:sp>
      <p:sp>
        <p:nvSpPr>
          <p:cNvPr id="1817" name="Google Shape;1817;p178"/>
          <p:cNvSpPr txBox="1"/>
          <p:nvPr>
            <p:ph idx="1" type="body"/>
          </p:nvPr>
        </p:nvSpPr>
        <p:spPr>
          <a:xfrm>
            <a:off x="457200" y="2133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Withdrawal before age </a:t>
            </a:r>
            <a:r>
              <a:rPr b="1" i="0" lang="en-US" sz="3000" u="none">
                <a:solidFill>
                  <a:schemeClr val="lt1"/>
                </a:solidFill>
                <a:latin typeface="Cambria"/>
                <a:ea typeface="Cambria"/>
                <a:cs typeface="Cambria"/>
                <a:sym typeface="Cambria"/>
              </a:rPr>
              <a:t>59 ½ </a:t>
            </a:r>
            <a:r>
              <a:rPr b="0" i="0" lang="en-US" sz="3000" u="none">
                <a:solidFill>
                  <a:schemeClr val="lt1"/>
                </a:solidFill>
                <a:latin typeface="Cambria"/>
                <a:ea typeface="Cambria"/>
                <a:cs typeface="Cambria"/>
                <a:sym typeface="Cambria"/>
              </a:rPr>
              <a:t>is subject to an additional tax penalty of </a:t>
            </a:r>
            <a:r>
              <a:rPr b="1" i="0" lang="en-US" sz="3000" u="none">
                <a:solidFill>
                  <a:schemeClr val="lt1"/>
                </a:solidFill>
                <a:latin typeface="Cambria"/>
                <a:ea typeface="Cambria"/>
                <a:cs typeface="Cambria"/>
                <a:sym typeface="Cambria"/>
              </a:rPr>
              <a:t>10% </a:t>
            </a:r>
            <a:r>
              <a:rPr b="0" i="0" lang="en-US" sz="3000" u="none">
                <a:solidFill>
                  <a:schemeClr val="lt1"/>
                </a:solidFill>
                <a:latin typeface="Cambria"/>
                <a:ea typeface="Cambria"/>
                <a:cs typeface="Cambria"/>
                <a:sym typeface="Cambria"/>
              </a:rPr>
              <a:t>of the amount withdrawn.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Owner reaches age 70 ½  the individual must take a distribution from the account. Failure to do so results in penalty equal to 50% of the amount that should have been taken out. </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(IRAs ONLY)</a:t>
            </a:r>
            <a:endParaRPr/>
          </a:p>
        </p:txBody>
      </p:sp>
    </p:spTree>
  </p:cSld>
  <p:clrMapOvr>
    <a:masterClrMapping/>
  </p:clrMapOvr>
  <p:transition spd="slow">
    <p:fade/>
  </p:transition>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2" name="Shape 1822"/>
        <p:cNvGrpSpPr/>
        <p:nvPr/>
      </p:nvGrpSpPr>
      <p:grpSpPr>
        <a:xfrm>
          <a:off x="0" y="0"/>
          <a:ext cx="0" cy="0"/>
          <a:chOff x="0" y="0"/>
          <a:chExt cx="0" cy="0"/>
        </a:xfrm>
      </p:grpSpPr>
      <p:sp>
        <p:nvSpPr>
          <p:cNvPr id="1823" name="Google Shape;1823;p17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Exceptions to 10% Penalties for Early Withdrawal</a:t>
            </a:r>
            <a:endParaRPr/>
          </a:p>
        </p:txBody>
      </p:sp>
      <p:sp>
        <p:nvSpPr>
          <p:cNvPr id="1824" name="Google Shape;1824;p17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Medical expenses &gt; 7.5% of income</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Health premiums if unemployed for 12+ weeks</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Permanently or totally disabled account holder</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College expenses for the account holder or dependent</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IRS levy to pay tax debts</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Purchase of a first home</a:t>
            </a: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8"/>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AGENT AUTHORITY</a:t>
            </a:r>
            <a:endParaRPr/>
          </a:p>
        </p:txBody>
      </p:sp>
      <p:sp>
        <p:nvSpPr>
          <p:cNvPr id="316" name="Google Shape;316;p18"/>
          <p:cNvSpPr txBox="1"/>
          <p:nvPr>
            <p:ph idx="1" type="body"/>
          </p:nvPr>
        </p:nvSpPr>
        <p:spPr>
          <a:xfrm>
            <a:off x="457200" y="2133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Express Authority </a:t>
            </a:r>
            <a:r>
              <a:rPr b="0" i="0" lang="en-US" sz="3000" u="none">
                <a:solidFill>
                  <a:schemeClr val="lt1"/>
                </a:solidFill>
                <a:latin typeface="Cambria"/>
                <a:ea typeface="Cambria"/>
                <a:cs typeface="Cambria"/>
                <a:sym typeface="Cambria"/>
              </a:rPr>
              <a:t>– powers granted in the agency agreement </a:t>
            </a:r>
            <a:r>
              <a:rPr b="0" i="0" lang="en-US" sz="3000" u="none">
                <a:solidFill>
                  <a:srgbClr val="FFFF00"/>
                </a:solidFill>
                <a:latin typeface="Cambria"/>
                <a:ea typeface="Cambria"/>
                <a:cs typeface="Cambria"/>
                <a:sym typeface="Cambria"/>
              </a:rPr>
              <a:t>(signing agent agreement)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Implied Authority </a:t>
            </a:r>
            <a:r>
              <a:rPr b="0" i="0" lang="en-US" sz="3000" u="none">
                <a:solidFill>
                  <a:schemeClr val="lt1"/>
                </a:solidFill>
                <a:latin typeface="Cambria"/>
                <a:ea typeface="Cambria"/>
                <a:cs typeface="Cambria"/>
                <a:sym typeface="Cambria"/>
              </a:rPr>
              <a:t>– must have to do your job </a:t>
            </a:r>
            <a:r>
              <a:rPr b="0" i="0" lang="en-US" sz="3000" u="none">
                <a:solidFill>
                  <a:srgbClr val="FFFF00"/>
                </a:solidFill>
                <a:latin typeface="Cambria"/>
                <a:ea typeface="Cambria"/>
                <a:cs typeface="Cambria"/>
                <a:sym typeface="Cambria"/>
              </a:rPr>
              <a:t>(collecting premium)</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Apparent Authority </a:t>
            </a:r>
            <a:r>
              <a:rPr b="0" i="0" lang="en-US" sz="3000" u="none">
                <a:solidFill>
                  <a:schemeClr val="lt1"/>
                </a:solidFill>
                <a:latin typeface="Cambria"/>
                <a:ea typeface="Cambria"/>
                <a:cs typeface="Cambria"/>
                <a:sym typeface="Cambria"/>
              </a:rPr>
              <a:t>– what the public reasonably believes an agent can do </a:t>
            </a:r>
            <a:r>
              <a:rPr b="0" i="0" lang="en-US" sz="3000" u="none">
                <a:solidFill>
                  <a:srgbClr val="FFFF00"/>
                </a:solidFill>
                <a:latin typeface="Cambria"/>
                <a:ea typeface="Cambria"/>
                <a:cs typeface="Cambria"/>
                <a:sym typeface="Cambria"/>
              </a:rPr>
              <a:t>(business card)</a:t>
            </a:r>
            <a:endParaRPr/>
          </a:p>
        </p:txBody>
      </p:sp>
    </p:spTree>
  </p:cSld>
  <p:clrMapOvr>
    <a:masterClrMapping/>
  </p:clrMapOvr>
  <p:transition spd="slow">
    <p:fade/>
  </p:transition>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18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Individual Retirement Annuities (IRAs)</a:t>
            </a:r>
            <a:endParaRPr/>
          </a:p>
        </p:txBody>
      </p:sp>
      <p:sp>
        <p:nvSpPr>
          <p:cNvPr id="1831" name="Google Shape;1831;p180"/>
          <p:cNvSpPr txBox="1"/>
          <p:nvPr>
            <p:ph idx="1" type="body"/>
          </p:nvPr>
        </p:nvSpPr>
        <p:spPr>
          <a:xfrm>
            <a:off x="3276600" y="1524000"/>
            <a:ext cx="5383212" cy="48768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8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Contributions must be earned income</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Contributions tax deductible</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Growth tax deferred </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Withdrawals taxable</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Penalties</a:t>
            </a:r>
            <a:endParaRPr/>
          </a:p>
          <a:p>
            <a:pPr indent="-273049" lvl="2" marL="922337" marR="0" rtl="0" algn="l">
              <a:lnSpc>
                <a:spcPct val="8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Early withdrawal (before age 59½ ): 10%</a:t>
            </a:r>
            <a:r>
              <a:rPr b="1" i="0" lang="en-US" sz="2800" u="none" cap="none" strike="noStrike">
                <a:solidFill>
                  <a:schemeClr val="lt1"/>
                </a:solidFill>
                <a:latin typeface="Cambria"/>
                <a:ea typeface="Cambria"/>
                <a:cs typeface="Cambria"/>
                <a:sym typeface="Cambria"/>
              </a:rPr>
              <a:t> </a:t>
            </a:r>
            <a:r>
              <a:rPr b="0" i="0" lang="en-US" sz="2800" u="none" cap="none" strike="noStrike">
                <a:solidFill>
                  <a:schemeClr val="lt1"/>
                </a:solidFill>
                <a:latin typeface="Cambria"/>
                <a:ea typeface="Cambria"/>
                <a:cs typeface="Cambria"/>
                <a:sym typeface="Cambria"/>
              </a:rPr>
              <a:t>of amount withdrawn</a:t>
            </a:r>
            <a:endParaRPr b="1" i="0" sz="2800" u="none" cap="none" strike="noStrike">
              <a:solidFill>
                <a:schemeClr val="lt1"/>
              </a:solidFill>
              <a:latin typeface="Cambria"/>
              <a:ea typeface="Cambria"/>
              <a:cs typeface="Cambria"/>
              <a:sym typeface="Cambria"/>
            </a:endParaRPr>
          </a:p>
          <a:p>
            <a:pPr indent="-273049" lvl="2" marL="922337" marR="0" rtl="0" algn="l">
              <a:lnSpc>
                <a:spcPct val="8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Late withdrawal (after age 70½): 50%</a:t>
            </a:r>
            <a:r>
              <a:rPr b="1" i="0" lang="en-US" sz="2800" u="none" cap="none" strike="noStrike">
                <a:solidFill>
                  <a:schemeClr val="lt1"/>
                </a:solidFill>
                <a:latin typeface="Cambria"/>
                <a:ea typeface="Cambria"/>
                <a:cs typeface="Cambria"/>
                <a:sym typeface="Cambria"/>
              </a:rPr>
              <a:t> </a:t>
            </a:r>
            <a:r>
              <a:rPr b="0" i="0" lang="en-US" sz="2800" u="none" cap="none" strike="noStrike">
                <a:solidFill>
                  <a:schemeClr val="lt1"/>
                </a:solidFill>
                <a:latin typeface="Cambria"/>
                <a:ea typeface="Cambria"/>
                <a:cs typeface="Cambria"/>
                <a:sym typeface="Cambria"/>
              </a:rPr>
              <a:t>of required distribution</a:t>
            </a:r>
            <a:endParaRPr/>
          </a:p>
          <a:p>
            <a:pPr indent="-273049" lvl="1" marL="630237" marR="0" rtl="0" algn="l">
              <a:lnSpc>
                <a:spcPct val="80000"/>
              </a:lnSpc>
              <a:spcBef>
                <a:spcPts val="560"/>
              </a:spcBef>
              <a:spcAft>
                <a:spcPts val="0"/>
              </a:spcAft>
              <a:buClr>
                <a:schemeClr val="accent2"/>
              </a:buClr>
              <a:buSzPts val="2800"/>
              <a:buFont typeface="Noto Sans Symbols"/>
              <a:buNone/>
            </a:pPr>
            <a:r>
              <a:t/>
            </a:r>
            <a:endParaRPr b="0" i="0" sz="2800" u="none" cap="none" strike="noStrike">
              <a:solidFill>
                <a:schemeClr val="lt1"/>
              </a:solidFill>
              <a:latin typeface="Cambria"/>
              <a:ea typeface="Cambria"/>
              <a:cs typeface="Cambria"/>
              <a:sym typeface="Cambria"/>
            </a:endParaRPr>
          </a:p>
          <a:p>
            <a:pPr indent="-194628" lvl="0" marL="319088" marR="0" rtl="0" algn="l">
              <a:spcBef>
                <a:spcPts val="560"/>
              </a:spcBef>
              <a:spcAft>
                <a:spcPts val="0"/>
              </a:spcAft>
              <a:buClr>
                <a:schemeClr val="accent1"/>
              </a:buClr>
              <a:buSzPts val="1960"/>
              <a:buFont typeface="Noto Sans Symbols"/>
              <a:buNone/>
            </a:pPr>
            <a:r>
              <a:t/>
            </a:r>
            <a:endParaRPr b="0" i="0" sz="2800" u="none" cap="none" strike="noStrike">
              <a:solidFill>
                <a:schemeClr val="lt1"/>
              </a:solidFill>
              <a:latin typeface="Cambria"/>
              <a:ea typeface="Cambria"/>
              <a:cs typeface="Cambria"/>
              <a:sym typeface="Cambria"/>
            </a:endParaRPr>
          </a:p>
        </p:txBody>
      </p:sp>
      <p:pic>
        <p:nvPicPr>
          <p:cNvPr descr="C:\Users\Callister\AppData\Local\Microsoft\Windows\Temporary Internet Files\Content.IE5\KC1KUGUX\MCj03796770000[1].wmf" id="1832" name="Google Shape;1832;p180"/>
          <p:cNvPicPr preferRelativeResize="0"/>
          <p:nvPr/>
        </p:nvPicPr>
        <p:blipFill rotWithShape="1">
          <a:blip r:embed="rId3">
            <a:alphaModFix/>
          </a:blip>
          <a:srcRect b="0" l="0" r="0" t="0"/>
          <a:stretch/>
        </p:blipFill>
        <p:spPr>
          <a:xfrm>
            <a:off x="533400" y="2133600"/>
            <a:ext cx="2889250" cy="2514600"/>
          </a:xfrm>
          <a:prstGeom prst="rect">
            <a:avLst/>
          </a:prstGeom>
          <a:noFill/>
          <a:ln>
            <a:noFill/>
          </a:ln>
        </p:spPr>
      </p:pic>
    </p:spTree>
  </p:cSld>
  <p:clrMapOvr>
    <a:masterClrMapping/>
  </p:clrMapOvr>
  <p:transition spd="slow">
    <p:fade/>
  </p:transition>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7" name="Shape 1837"/>
        <p:cNvGrpSpPr/>
        <p:nvPr/>
      </p:nvGrpSpPr>
      <p:grpSpPr>
        <a:xfrm>
          <a:off x="0" y="0"/>
          <a:ext cx="0" cy="0"/>
          <a:chOff x="0" y="0"/>
          <a:chExt cx="0" cy="0"/>
        </a:xfrm>
      </p:grpSpPr>
      <p:sp>
        <p:nvSpPr>
          <p:cNvPr id="1838" name="Google Shape;1838;p181"/>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Roth IRAs</a:t>
            </a:r>
            <a:endParaRPr/>
          </a:p>
        </p:txBody>
      </p:sp>
      <p:sp>
        <p:nvSpPr>
          <p:cNvPr id="1839" name="Google Shape;1839;p181"/>
          <p:cNvSpPr txBox="1"/>
          <p:nvPr>
            <p:ph idx="4294967295" type="body"/>
          </p:nvPr>
        </p:nvSpPr>
        <p:spPr>
          <a:xfrm>
            <a:off x="4895850" y="1219200"/>
            <a:ext cx="4248150" cy="4660900"/>
          </a:xfrm>
          <a:prstGeom prst="rect">
            <a:avLst/>
          </a:prstGeom>
          <a:noFill/>
          <a:ln>
            <a:noFill/>
          </a:ln>
        </p:spPr>
        <p:txBody>
          <a:bodyPr anchorCtr="0" anchor="t" bIns="45700" lIns="91425" spcFirstLastPara="1" rIns="91425" wrap="square" tIns="45700">
            <a:noAutofit/>
          </a:bodyPr>
          <a:lstStyle/>
          <a:p>
            <a:pPr indent="-95249" lvl="1" marL="630237" marR="0" rtl="0" algn="l">
              <a:lnSpc>
                <a:spcPct val="100000"/>
              </a:lnSpc>
              <a:spcBef>
                <a:spcPts val="0"/>
              </a:spcBef>
              <a:spcAft>
                <a:spcPts val="0"/>
              </a:spcAft>
              <a:buClr>
                <a:schemeClr val="accent2"/>
              </a:buClr>
              <a:buSzPts val="2800"/>
              <a:buFont typeface="Noto Sans Symbols"/>
              <a:buNone/>
            </a:pPr>
            <a:r>
              <a:t/>
            </a:r>
            <a:endParaRPr b="0" i="0" sz="2800" u="none" cap="none" strike="noStrike">
              <a:solidFill>
                <a:schemeClr val="lt1"/>
              </a:solidFill>
              <a:latin typeface="Cambria"/>
              <a:ea typeface="Cambria"/>
              <a:cs typeface="Cambria"/>
              <a:sym typeface="Cambria"/>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Contributions not deductible</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Distributions not taxed</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Held 5 years and past age 59½ </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No age 70½  rule</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Income limits 5K/yr</a:t>
            </a:r>
            <a:endParaRPr/>
          </a:p>
        </p:txBody>
      </p:sp>
      <p:pic>
        <p:nvPicPr>
          <p:cNvPr descr="C:\Users\Callister\AppData\Local\Microsoft\Windows\Temporary Internet Files\Content.IE5\0E7WQREL\MPj04311700000[1].jpg" id="1840" name="Google Shape;1840;p181"/>
          <p:cNvPicPr preferRelativeResize="0"/>
          <p:nvPr/>
        </p:nvPicPr>
        <p:blipFill rotWithShape="1">
          <a:blip r:embed="rId3">
            <a:alphaModFix/>
          </a:blip>
          <a:srcRect b="0" l="0" r="0" t="0"/>
          <a:stretch/>
        </p:blipFill>
        <p:spPr>
          <a:xfrm>
            <a:off x="0" y="2133600"/>
            <a:ext cx="5181600" cy="3448050"/>
          </a:xfrm>
          <a:prstGeom prst="rect">
            <a:avLst/>
          </a:prstGeom>
          <a:noFill/>
          <a:ln>
            <a:noFill/>
          </a:ln>
        </p:spPr>
      </p:pic>
    </p:spTree>
  </p:cSld>
  <p:clrMapOvr>
    <a:masterClrMapping/>
  </p:clrMapOvr>
  <p:transition spd="slow">
    <p:fade/>
  </p:transition>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5" name="Shape 1845"/>
        <p:cNvGrpSpPr/>
        <p:nvPr/>
      </p:nvGrpSpPr>
      <p:grpSpPr>
        <a:xfrm>
          <a:off x="0" y="0"/>
          <a:ext cx="0" cy="0"/>
          <a:chOff x="0" y="0"/>
          <a:chExt cx="0" cy="0"/>
        </a:xfrm>
      </p:grpSpPr>
      <p:sp>
        <p:nvSpPr>
          <p:cNvPr id="1846" name="Google Shape;1846;p182"/>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Keogh Plans (HR-10)</a:t>
            </a:r>
            <a:endParaRPr/>
          </a:p>
        </p:txBody>
      </p:sp>
      <p:sp>
        <p:nvSpPr>
          <p:cNvPr id="1847" name="Google Shape;1847;p182"/>
          <p:cNvSpPr txBox="1"/>
          <p:nvPr>
            <p:ph idx="4294967295" type="body"/>
          </p:nvPr>
        </p:nvSpPr>
        <p:spPr>
          <a:xfrm>
            <a:off x="0" y="2265362"/>
            <a:ext cx="4427537" cy="4062412"/>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For self-employed (sole proprietor)</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Tax Deductible contributions by employer only</a:t>
            </a:r>
            <a:endParaRPr/>
          </a:p>
        </p:txBody>
      </p:sp>
      <p:pic>
        <p:nvPicPr>
          <p:cNvPr descr="iStock_000001886170XSmall" id="1848" name="Google Shape;1848;p182"/>
          <p:cNvPicPr preferRelativeResize="0"/>
          <p:nvPr/>
        </p:nvPicPr>
        <p:blipFill rotWithShape="1">
          <a:blip r:embed="rId3">
            <a:alphaModFix/>
          </a:blip>
          <a:srcRect b="0" l="7646" r="13293" t="20213"/>
          <a:stretch/>
        </p:blipFill>
        <p:spPr>
          <a:xfrm>
            <a:off x="4283075" y="2281237"/>
            <a:ext cx="4319587" cy="295910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1">
                <a:alpha val="49803"/>
              </a:schemeClr>
            </a:outerShdw>
          </a:effectLst>
        </p:spPr>
      </p:pic>
      <p:sp>
        <p:nvSpPr>
          <p:cNvPr id="1849" name="Google Shape;1849;p182"/>
          <p:cNvSpPr/>
          <p:nvPr/>
        </p:nvSpPr>
        <p:spPr>
          <a:xfrm>
            <a:off x="609600" y="4648200"/>
            <a:ext cx="3352800"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C98CB"/>
              </a:buClr>
              <a:buSzPts val="6600"/>
              <a:buFont typeface="Arial"/>
              <a:buNone/>
            </a:pPr>
            <a:r>
              <a:rPr b="1" i="0" lang="en-US" sz="6600" u="none" cap="none" strike="noStrike">
                <a:solidFill>
                  <a:srgbClr val="6C98CB"/>
                </a:solidFill>
                <a:latin typeface="Arial"/>
                <a:ea typeface="Arial"/>
                <a:cs typeface="Arial"/>
                <a:sym typeface="Arial"/>
              </a:rPr>
              <a:t>21-1-1K</a:t>
            </a:r>
            <a:endParaRPr/>
          </a:p>
        </p:txBody>
      </p:sp>
    </p:spTree>
  </p:cSld>
  <p:clrMapOvr>
    <a:masterClrMapping/>
  </p:clrMapOvr>
  <p:transition spd="slow">
    <p:fade/>
  </p:transition>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183"/>
          <p:cNvSpPr txBox="1"/>
          <p:nvPr>
            <p:ph idx="4294967295" type="title"/>
          </p:nvPr>
        </p:nvSpPr>
        <p:spPr>
          <a:xfrm>
            <a:off x="609600" y="3048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SEP    Simplified Employee   		     Pension Plans</a:t>
            </a:r>
            <a:endParaRPr b="1" i="0" sz="4800" u="none" cap="none" strike="noStrike">
              <a:solidFill>
                <a:srgbClr val="FFFFD2"/>
              </a:solidFill>
              <a:latin typeface="Constantia"/>
              <a:ea typeface="Constantia"/>
              <a:cs typeface="Constantia"/>
              <a:sym typeface="Constantia"/>
            </a:endParaRPr>
          </a:p>
        </p:txBody>
      </p:sp>
      <p:sp>
        <p:nvSpPr>
          <p:cNvPr id="1856" name="Google Shape;1856;p183"/>
          <p:cNvSpPr txBox="1"/>
          <p:nvPr>
            <p:ph idx="1" type="body"/>
          </p:nvPr>
        </p:nvSpPr>
        <p:spPr>
          <a:xfrm>
            <a:off x="381000" y="2057400"/>
            <a:ext cx="8305800" cy="24685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Small employers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Generally IRAs can be 401k’s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SEPs</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Employer sets it up for eligible employees and </a:t>
            </a:r>
            <a:r>
              <a:rPr b="0" i="0" lang="en-US" sz="2600" u="none" cap="none" strike="noStrike">
                <a:solidFill>
                  <a:srgbClr val="F2BA00"/>
                </a:solidFill>
                <a:latin typeface="Cambria"/>
                <a:ea typeface="Cambria"/>
                <a:cs typeface="Cambria"/>
                <a:sym typeface="Cambria"/>
              </a:rPr>
              <a:t>employer contributes on behalf of employee</a:t>
            </a:r>
            <a:endParaRPr/>
          </a:p>
        </p:txBody>
      </p:sp>
      <p:sp>
        <p:nvSpPr>
          <p:cNvPr id="1857" name="Google Shape;1857;p183"/>
          <p:cNvSpPr/>
          <p:nvPr/>
        </p:nvSpPr>
        <p:spPr>
          <a:xfrm>
            <a:off x="2819400" y="5410200"/>
            <a:ext cx="3352800"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C98CB"/>
              </a:buClr>
              <a:buSzPts val="6600"/>
              <a:buFont typeface="Arial"/>
              <a:buNone/>
            </a:pPr>
            <a:r>
              <a:rPr b="1" i="0" lang="en-US" sz="6600" u="none" cap="none" strike="noStrike">
                <a:solidFill>
                  <a:srgbClr val="6C98CB"/>
                </a:solidFill>
                <a:latin typeface="Arial"/>
                <a:ea typeface="Arial"/>
                <a:cs typeface="Arial"/>
                <a:sym typeface="Arial"/>
              </a:rPr>
              <a:t>21-1-1K</a:t>
            </a:r>
            <a:endParaRPr/>
          </a:p>
        </p:txBody>
      </p:sp>
    </p:spTree>
  </p:cSld>
  <p:clrMapOvr>
    <a:masterClrMapping/>
  </p:clrMapOvr>
  <p:transition spd="slow">
    <p:fade/>
  </p:transition>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184"/>
          <p:cNvSpPr txBox="1"/>
          <p:nvPr>
            <p:ph idx="4294967295" type="title"/>
          </p:nvPr>
        </p:nvSpPr>
        <p:spPr>
          <a:xfrm>
            <a:off x="457200" y="609600"/>
            <a:ext cx="8229600" cy="1524000"/>
          </a:xfrm>
          <a:prstGeom prst="rect">
            <a:avLst/>
          </a:prstGeom>
          <a:noFill/>
          <a:ln>
            <a:noFill/>
          </a:ln>
        </p:spPr>
        <p:txBody>
          <a:bodyPr anchorCtr="0" anchor="b" bIns="9125" lIns="0" spcFirstLastPara="1" rIns="0" wrap="square" tIns="9125">
            <a:normAutofit fontScale="90000"/>
          </a:bodyPr>
          <a:lstStyle/>
          <a:p>
            <a:pPr indent="0" lvl="0" marL="0" marR="0" rtl="0" algn="l">
              <a:lnSpc>
                <a:spcPct val="100000"/>
              </a:lnSpc>
              <a:spcBef>
                <a:spcPts val="0"/>
              </a:spcBef>
              <a:spcAft>
                <a:spcPts val="0"/>
              </a:spcAft>
              <a:buClr>
                <a:srgbClr val="FFFFD2"/>
              </a:buClr>
              <a:buSzPct val="100000"/>
              <a:buFont typeface="Constantia"/>
              <a:buNone/>
            </a:pPr>
            <a:r>
              <a:rPr b="1" i="0" lang="en-US" sz="4800" u="none" cap="none" strike="noStrike">
                <a:solidFill>
                  <a:srgbClr val="FFFFD2"/>
                </a:solidFill>
                <a:latin typeface="Constantia"/>
                <a:ea typeface="Constantia"/>
                <a:cs typeface="Constantia"/>
                <a:sym typeface="Constantia"/>
              </a:rPr>
              <a:t>SIMPLE IRA     </a:t>
            </a:r>
            <a:br>
              <a:rPr b="1" i="0" lang="en-US" sz="4800" u="none" cap="none" strike="noStrike">
                <a:solidFill>
                  <a:srgbClr val="FFFFD2"/>
                </a:solidFill>
                <a:latin typeface="Constantia"/>
                <a:ea typeface="Constantia"/>
                <a:cs typeface="Constantia"/>
                <a:sym typeface="Constantia"/>
              </a:rPr>
            </a:br>
            <a:r>
              <a:rPr b="1" i="0" lang="en-US" sz="4800" u="none" cap="none" strike="noStrike">
                <a:solidFill>
                  <a:srgbClr val="FFFFD2"/>
                </a:solidFill>
                <a:latin typeface="Constantia"/>
                <a:ea typeface="Constantia"/>
                <a:cs typeface="Constantia"/>
                <a:sym typeface="Constantia"/>
              </a:rPr>
              <a:t>Savings Incentive Match Plan for Employees IRA</a:t>
            </a:r>
            <a:endParaRPr b="1" i="0" sz="4800" u="none" cap="none" strike="noStrike">
              <a:solidFill>
                <a:srgbClr val="FFFFD2"/>
              </a:solidFill>
              <a:latin typeface="Constantia"/>
              <a:ea typeface="Constantia"/>
              <a:cs typeface="Constantia"/>
              <a:sym typeface="Constantia"/>
            </a:endParaRPr>
          </a:p>
        </p:txBody>
      </p:sp>
      <p:sp>
        <p:nvSpPr>
          <p:cNvPr id="1864" name="Google Shape;1864;p184"/>
          <p:cNvSpPr txBox="1"/>
          <p:nvPr>
            <p:ph idx="1" type="body"/>
          </p:nvPr>
        </p:nvSpPr>
        <p:spPr>
          <a:xfrm>
            <a:off x="381000" y="2484437"/>
            <a:ext cx="8305800" cy="24685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Small employers with </a:t>
            </a:r>
            <a:r>
              <a:rPr b="1" i="0" lang="en-US" sz="3000" u="none">
                <a:solidFill>
                  <a:srgbClr val="F2BA00"/>
                </a:solidFill>
                <a:latin typeface="Cambria"/>
                <a:ea typeface="Cambria"/>
                <a:cs typeface="Cambria"/>
                <a:sym typeface="Cambria"/>
              </a:rPr>
              <a:t>less than 100 employees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Generally IRAs can be 401k’s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SIMPLE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rgbClr val="F2BA00"/>
                </a:solidFill>
                <a:latin typeface="Cambria"/>
                <a:ea typeface="Cambria"/>
                <a:cs typeface="Cambria"/>
                <a:sym typeface="Cambria"/>
              </a:rPr>
              <a:t>Employee and employer contribute</a:t>
            </a:r>
            <a:endParaRPr/>
          </a:p>
        </p:txBody>
      </p:sp>
      <p:sp>
        <p:nvSpPr>
          <p:cNvPr id="1865" name="Google Shape;1865;p184"/>
          <p:cNvSpPr/>
          <p:nvPr/>
        </p:nvSpPr>
        <p:spPr>
          <a:xfrm>
            <a:off x="2819400" y="5410200"/>
            <a:ext cx="3352800"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C98CB"/>
              </a:buClr>
              <a:buSzPts val="6600"/>
              <a:buFont typeface="Arial"/>
              <a:buNone/>
            </a:pPr>
            <a:r>
              <a:rPr b="1" i="0" lang="en-US" sz="6600" u="none" cap="none" strike="noStrike">
                <a:solidFill>
                  <a:srgbClr val="6C98CB"/>
                </a:solidFill>
                <a:latin typeface="Arial"/>
                <a:ea typeface="Arial"/>
                <a:cs typeface="Arial"/>
                <a:sym typeface="Arial"/>
              </a:rPr>
              <a:t>21-1-1K</a:t>
            </a:r>
            <a:endParaRPr/>
          </a:p>
        </p:txBody>
      </p:sp>
    </p:spTree>
  </p:cSld>
  <p:clrMapOvr>
    <a:masterClrMapping/>
  </p:clrMapOvr>
  <p:transition spd="slow">
    <p:fade/>
  </p:transition>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0" name="Shape 1870"/>
        <p:cNvGrpSpPr/>
        <p:nvPr/>
      </p:nvGrpSpPr>
      <p:grpSpPr>
        <a:xfrm>
          <a:off x="0" y="0"/>
          <a:ext cx="0" cy="0"/>
          <a:chOff x="0" y="0"/>
          <a:chExt cx="0" cy="0"/>
        </a:xfrm>
      </p:grpSpPr>
      <p:sp>
        <p:nvSpPr>
          <p:cNvPr id="1871" name="Google Shape;1871;p185"/>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401(k) Plans</a:t>
            </a:r>
            <a:endParaRPr/>
          </a:p>
        </p:txBody>
      </p:sp>
      <p:sp>
        <p:nvSpPr>
          <p:cNvPr id="1872" name="Google Shape;1872;p185"/>
          <p:cNvSpPr txBox="1"/>
          <p:nvPr>
            <p:ph idx="4294967295" type="body"/>
          </p:nvPr>
        </p:nvSpPr>
        <p:spPr>
          <a:xfrm>
            <a:off x="0" y="2224087"/>
            <a:ext cx="4905375" cy="3355975"/>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Most common type of retirement plan</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Any types of employers with more than 100 employees</a:t>
            </a:r>
            <a:endParaRPr b="0" i="1" sz="2800" u="none" cap="none" strike="noStrike">
              <a:solidFill>
                <a:schemeClr val="lt1"/>
              </a:solidFill>
              <a:latin typeface="Cambria"/>
              <a:ea typeface="Cambria"/>
              <a:cs typeface="Cambria"/>
              <a:sym typeface="Cambria"/>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Deductible contributions by employees matched by employers</a:t>
            </a:r>
            <a:r>
              <a:rPr b="1" i="0" lang="en-US" sz="2800" u="none" cap="none" strike="noStrike">
                <a:solidFill>
                  <a:schemeClr val="lt1"/>
                </a:solidFill>
                <a:latin typeface="Cambria"/>
                <a:ea typeface="Cambria"/>
                <a:cs typeface="Cambria"/>
                <a:sym typeface="Cambria"/>
              </a:rPr>
              <a:t> </a:t>
            </a:r>
            <a:endParaRPr b="1" i="1" sz="2800" u="none" cap="none" strike="noStrike">
              <a:solidFill>
                <a:schemeClr val="lt1"/>
              </a:solidFill>
              <a:latin typeface="Cambria"/>
              <a:ea typeface="Cambria"/>
              <a:cs typeface="Cambria"/>
              <a:sym typeface="Cambria"/>
            </a:endParaRPr>
          </a:p>
          <a:p>
            <a:pPr indent="-194628" lvl="0" marL="319088" marR="0" rtl="0" algn="l">
              <a:spcBef>
                <a:spcPts val="560"/>
              </a:spcBef>
              <a:spcAft>
                <a:spcPts val="0"/>
              </a:spcAft>
              <a:buClr>
                <a:schemeClr val="accent1"/>
              </a:buClr>
              <a:buSzPts val="1960"/>
              <a:buFont typeface="Noto Sans Symbols"/>
              <a:buNone/>
            </a:pPr>
            <a:r>
              <a:t/>
            </a:r>
            <a:endParaRPr b="1" i="1" sz="2800" u="none" cap="none" strike="noStrike">
              <a:solidFill>
                <a:schemeClr val="lt1"/>
              </a:solidFill>
              <a:latin typeface="Cambria"/>
              <a:ea typeface="Cambria"/>
              <a:cs typeface="Cambria"/>
              <a:sym typeface="Cambria"/>
            </a:endParaRPr>
          </a:p>
        </p:txBody>
      </p:sp>
      <p:pic>
        <p:nvPicPr>
          <p:cNvPr descr="Finance_Retirement Eggs" id="1873" name="Google Shape;1873;p185"/>
          <p:cNvPicPr preferRelativeResize="0"/>
          <p:nvPr/>
        </p:nvPicPr>
        <p:blipFill rotWithShape="1">
          <a:blip r:embed="rId3">
            <a:alphaModFix/>
          </a:blip>
          <a:srcRect b="0" l="25880" r="0" t="32069"/>
          <a:stretch/>
        </p:blipFill>
        <p:spPr>
          <a:xfrm>
            <a:off x="5507037" y="2036762"/>
            <a:ext cx="2705100" cy="3716337"/>
          </a:xfrm>
          <a:prstGeom prst="rect">
            <a:avLst/>
          </a:prstGeom>
          <a:noFill/>
          <a:ln cap="flat" cmpd="sng" w="9525">
            <a:solidFill>
              <a:schemeClr val="lt1"/>
            </a:solidFill>
            <a:prstDash val="solid"/>
            <a:miter lim="800000"/>
            <a:headEnd len="sm" w="sm" type="none"/>
            <a:tailEnd len="sm" w="sm" type="none"/>
          </a:ln>
          <a:effectLst>
            <a:outerShdw blurRad="63500" dir="2700000" dist="89802">
              <a:srgbClr val="242670">
                <a:alpha val="49803"/>
              </a:srgbClr>
            </a:outerShdw>
          </a:effectLst>
        </p:spPr>
      </p:pic>
    </p:spTree>
  </p:cSld>
  <p:clrMapOvr>
    <a:masterClrMapping/>
  </p:clrMapOvr>
  <p:transition spd="slow">
    <p:fade/>
  </p:transition>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8" name="Shape 1878"/>
        <p:cNvGrpSpPr/>
        <p:nvPr/>
      </p:nvGrpSpPr>
      <p:grpSpPr>
        <a:xfrm>
          <a:off x="0" y="0"/>
          <a:ext cx="0" cy="0"/>
          <a:chOff x="0" y="0"/>
          <a:chExt cx="0" cy="0"/>
        </a:xfrm>
      </p:grpSpPr>
      <p:sp>
        <p:nvSpPr>
          <p:cNvPr id="1879" name="Google Shape;1879;p186"/>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fontScale="90000"/>
          </a:bodyPr>
          <a:lstStyle/>
          <a:p>
            <a:pPr indent="-838200" lvl="0" marL="838200" marR="0" rtl="0" algn="l">
              <a:lnSpc>
                <a:spcPct val="100000"/>
              </a:lnSpc>
              <a:spcBef>
                <a:spcPts val="0"/>
              </a:spcBef>
              <a:spcAft>
                <a:spcPts val="0"/>
              </a:spcAft>
              <a:buClr>
                <a:srgbClr val="FFFFD1"/>
              </a:buClr>
              <a:buSzPct val="100000"/>
              <a:buFont typeface="Constantia"/>
              <a:buNone/>
            </a:pPr>
            <a:r>
              <a:rPr b="1" i="0" lang="en-US" sz="4000" u="none" cap="none" strike="noStrike">
                <a:solidFill>
                  <a:srgbClr val="FFFFD1"/>
                </a:solidFill>
                <a:latin typeface="Constantia"/>
                <a:ea typeface="Constantia"/>
                <a:cs typeface="Constantia"/>
                <a:sym typeface="Constantia"/>
              </a:rPr>
              <a:t>Tax-Sheltered Annuities (TSAs)/403(b)</a:t>
            </a:r>
            <a:endParaRPr/>
          </a:p>
        </p:txBody>
      </p:sp>
      <p:sp>
        <p:nvSpPr>
          <p:cNvPr id="1880" name="Google Shape;1880;p186"/>
          <p:cNvSpPr txBox="1"/>
          <p:nvPr>
            <p:ph idx="4294967295" type="body"/>
          </p:nvPr>
        </p:nvSpPr>
        <p:spPr>
          <a:xfrm>
            <a:off x="4770437" y="1905000"/>
            <a:ext cx="4373562" cy="3433762"/>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Employees of schools, public hospitals etc</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 withheld to purchase annuity for employees retirement</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Deductible contributions by employees</a:t>
            </a:r>
            <a:r>
              <a:rPr b="1" i="0" lang="en-US" sz="2600" u="none" cap="none" strike="noStrike">
                <a:solidFill>
                  <a:schemeClr val="lt1"/>
                </a:solidFill>
                <a:latin typeface="Cambria"/>
                <a:ea typeface="Cambria"/>
                <a:cs typeface="Cambria"/>
                <a:sym typeface="Cambria"/>
              </a:rPr>
              <a:t> </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Taxed at payment</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Salary reduction</a:t>
            </a:r>
            <a:endParaRPr/>
          </a:p>
        </p:txBody>
      </p:sp>
      <p:pic>
        <p:nvPicPr>
          <p:cNvPr descr="C:\Users\Callister\AppData\Local\Microsoft\Windows\Temporary Internet Files\Content.IE5\KC1KUGUX\MCj04349010000[1].png" id="1881" name="Google Shape;1881;p186"/>
          <p:cNvPicPr preferRelativeResize="0"/>
          <p:nvPr/>
        </p:nvPicPr>
        <p:blipFill rotWithShape="1">
          <a:blip r:embed="rId3">
            <a:alphaModFix/>
          </a:blip>
          <a:srcRect b="0" l="0" r="0" t="0"/>
          <a:stretch/>
        </p:blipFill>
        <p:spPr>
          <a:xfrm>
            <a:off x="2667000" y="4267200"/>
            <a:ext cx="2286000" cy="2286000"/>
          </a:xfrm>
          <a:prstGeom prst="rect">
            <a:avLst/>
          </a:prstGeom>
          <a:noFill/>
          <a:ln>
            <a:noFill/>
          </a:ln>
        </p:spPr>
      </p:pic>
      <p:pic>
        <p:nvPicPr>
          <p:cNvPr descr="C:\Users\Callister\AppData\Local\Microsoft\Windows\Temporary Internet Files\Content.IE5\0E7WQREL\MCj04348870000[1].png" id="1882" name="Google Shape;1882;p186"/>
          <p:cNvPicPr preferRelativeResize="0"/>
          <p:nvPr/>
        </p:nvPicPr>
        <p:blipFill rotWithShape="1">
          <a:blip r:embed="rId4">
            <a:alphaModFix/>
          </a:blip>
          <a:srcRect b="0" l="0" r="0" t="0"/>
          <a:stretch/>
        </p:blipFill>
        <p:spPr>
          <a:xfrm>
            <a:off x="457200" y="2895600"/>
            <a:ext cx="2286000" cy="2286000"/>
          </a:xfrm>
          <a:prstGeom prst="rect">
            <a:avLst/>
          </a:prstGeom>
          <a:noFill/>
          <a:ln>
            <a:noFill/>
          </a:ln>
        </p:spPr>
      </p:pic>
      <p:pic>
        <p:nvPicPr>
          <p:cNvPr descr="C:\Users\Callister\AppData\Local\Microsoft\Windows\Temporary Internet Files\Content.IE5\KC1KUGUX\MCj04339360000[1].png" id="1883" name="Google Shape;1883;p186"/>
          <p:cNvPicPr preferRelativeResize="0"/>
          <p:nvPr/>
        </p:nvPicPr>
        <p:blipFill rotWithShape="1">
          <a:blip r:embed="rId5">
            <a:alphaModFix/>
          </a:blip>
          <a:srcRect b="0" l="0" r="0" t="0"/>
          <a:stretch/>
        </p:blipFill>
        <p:spPr>
          <a:xfrm>
            <a:off x="2438400" y="2133600"/>
            <a:ext cx="1714500" cy="1714500"/>
          </a:xfrm>
          <a:prstGeom prst="rect">
            <a:avLst/>
          </a:prstGeom>
          <a:noFill/>
          <a:ln>
            <a:noFill/>
          </a:ln>
        </p:spPr>
      </p:pic>
    </p:spTree>
  </p:cSld>
  <p:clrMapOvr>
    <a:masterClrMapping/>
  </p:clrMapOvr>
  <p:transition spd="slow">
    <p:fade/>
  </p:transition>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p187"/>
          <p:cNvSpPr txBox="1"/>
          <p:nvPr>
            <p:ph idx="4294967295" type="title"/>
          </p:nvPr>
        </p:nvSpPr>
        <p:spPr>
          <a:xfrm>
            <a:off x="457200" y="1524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Non Qualified Plans</a:t>
            </a:r>
            <a:endParaRPr b="1" i="0" sz="4800" u="none" cap="none" strike="noStrike">
              <a:solidFill>
                <a:srgbClr val="FFFFD2"/>
              </a:solidFill>
              <a:latin typeface="Constantia"/>
              <a:ea typeface="Constantia"/>
              <a:cs typeface="Constantia"/>
              <a:sym typeface="Constantia"/>
            </a:endParaRPr>
          </a:p>
        </p:txBody>
      </p:sp>
      <p:sp>
        <p:nvSpPr>
          <p:cNvPr id="1890" name="Google Shape;1890;p187"/>
          <p:cNvSpPr txBox="1"/>
          <p:nvPr/>
        </p:nvSpPr>
        <p:spPr>
          <a:xfrm>
            <a:off x="381000" y="1600200"/>
            <a:ext cx="7467600" cy="3355975"/>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Benefit executives and highly paid employees (key employees)</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Employer may choose which employees to cover (can discriminate)</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No tax advantages = after-tax contributions</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Qualifed = qualify for certain tax benefits set by federal guidelines</a:t>
            </a:r>
            <a:endParaRPr/>
          </a:p>
          <a:p>
            <a:pPr indent="-95249" lvl="1" marL="630237" marR="0" rtl="0" algn="l">
              <a:lnSpc>
                <a:spcPct val="100000"/>
              </a:lnSpc>
              <a:spcBef>
                <a:spcPts val="560"/>
              </a:spcBef>
              <a:spcAft>
                <a:spcPts val="0"/>
              </a:spcAft>
              <a:buClr>
                <a:schemeClr val="accent2"/>
              </a:buClr>
              <a:buSzPts val="2800"/>
              <a:buFont typeface="Noto Sans Symbols"/>
              <a:buNone/>
            </a:pPr>
            <a:r>
              <a:t/>
            </a:r>
            <a:endParaRPr b="0" i="0" sz="2800" u="none" cap="none" strike="noStrike">
              <a:solidFill>
                <a:schemeClr val="lt1"/>
              </a:solidFill>
              <a:latin typeface="Cambria"/>
              <a:ea typeface="Cambria"/>
              <a:cs typeface="Cambria"/>
              <a:sym typeface="Cambria"/>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Examples: executive bonuses, individual annuities and split dollar </a:t>
            </a:r>
            <a:endParaRPr/>
          </a:p>
          <a:p>
            <a:pPr indent="0" lvl="0" marL="0" marR="0" rtl="0" algn="l">
              <a:lnSpc>
                <a:spcPct val="100000"/>
              </a:lnSpc>
              <a:spcBef>
                <a:spcPts val="0"/>
              </a:spcBef>
              <a:spcAft>
                <a:spcPts val="0"/>
              </a:spcAft>
              <a:buNone/>
            </a:pPr>
            <a:r>
              <a:t/>
            </a:r>
            <a:endParaRPr b="0" i="0" sz="2800" u="none" cap="none" strike="noStrike">
              <a:solidFill>
                <a:schemeClr val="lt1"/>
              </a:solidFill>
              <a:latin typeface="Cambria"/>
              <a:ea typeface="Cambria"/>
              <a:cs typeface="Cambria"/>
              <a:sym typeface="Cambria"/>
            </a:endParaRPr>
          </a:p>
        </p:txBody>
      </p:sp>
    </p:spTree>
  </p:cSld>
  <p:clrMapOvr>
    <a:masterClrMapping/>
  </p:clrMapOvr>
  <p:transition spd="slow">
    <p:fade/>
  </p:transition>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5" name="Shape 1895"/>
        <p:cNvGrpSpPr/>
        <p:nvPr/>
      </p:nvGrpSpPr>
      <p:grpSpPr>
        <a:xfrm>
          <a:off x="0" y="0"/>
          <a:ext cx="0" cy="0"/>
          <a:chOff x="0" y="0"/>
          <a:chExt cx="0" cy="0"/>
        </a:xfrm>
      </p:grpSpPr>
      <p:sp>
        <p:nvSpPr>
          <p:cNvPr id="1896" name="Google Shape;1896;p188"/>
          <p:cNvSpPr txBox="1"/>
          <p:nvPr>
            <p:ph idx="4294967295" type="title"/>
          </p:nvPr>
        </p:nvSpPr>
        <p:spPr>
          <a:xfrm>
            <a:off x="457200" y="6096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Taxation of Life Insurance </a:t>
            </a:r>
            <a:endParaRPr/>
          </a:p>
        </p:txBody>
      </p:sp>
      <p:sp>
        <p:nvSpPr>
          <p:cNvPr id="1897" name="Google Shape;1897;p188"/>
          <p:cNvSpPr txBox="1"/>
          <p:nvPr>
            <p:ph idx="4294967295" type="body"/>
          </p:nvPr>
        </p:nvSpPr>
        <p:spPr>
          <a:xfrm>
            <a:off x="0" y="1600200"/>
            <a:ext cx="5791200" cy="45720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Premium payments</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Individuals—after tax</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Business plans—after tax</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Group—deducted</a:t>
            </a:r>
            <a:endParaRPr/>
          </a:p>
          <a:p>
            <a:pPr indent="-228600" lvl="3" marL="1187450" marR="0" rtl="0" algn="l">
              <a:lnSpc>
                <a:spcPct val="100000"/>
              </a:lnSpc>
              <a:spcBef>
                <a:spcPts val="480"/>
              </a:spcBef>
              <a:spcAft>
                <a:spcPts val="0"/>
              </a:spcAft>
              <a:buClr>
                <a:srgbClr val="F8BD52"/>
              </a:buClr>
              <a:buSzPts val="2400"/>
              <a:buFont typeface="Noto Sans Symbols"/>
              <a:buChar char="⬥"/>
            </a:pPr>
            <a:r>
              <a:rPr b="0" i="0" lang="en-US" sz="2400" u="none" cap="none" strike="noStrike">
                <a:solidFill>
                  <a:schemeClr val="lt1"/>
                </a:solidFill>
                <a:latin typeface="Cambria"/>
                <a:ea typeface="Cambria"/>
                <a:cs typeface="Cambria"/>
                <a:sym typeface="Cambria"/>
              </a:rPr>
              <a:t>Exception for over $50K</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Proceeds—tax free</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CV surrender—excess over premiums paid is taxable</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Dividends—tax free </a:t>
            </a:r>
            <a:endParaRPr/>
          </a:p>
        </p:txBody>
      </p:sp>
      <p:pic>
        <p:nvPicPr>
          <p:cNvPr descr="C:\Users\Callister\AppData\Local\Microsoft\Windows\Temporary Internet Files\Content.IE5\0E7WQREL\MMj03956920000[1].gif" id="1898" name="Google Shape;1898;p188"/>
          <p:cNvPicPr preferRelativeResize="0"/>
          <p:nvPr/>
        </p:nvPicPr>
        <p:blipFill rotWithShape="1">
          <a:blip r:embed="rId3">
            <a:alphaModFix/>
          </a:blip>
          <a:srcRect b="0" l="0" r="0" t="0"/>
          <a:stretch/>
        </p:blipFill>
        <p:spPr>
          <a:xfrm>
            <a:off x="5867400" y="1981200"/>
            <a:ext cx="2844800" cy="2133600"/>
          </a:xfrm>
          <a:prstGeom prst="rect">
            <a:avLst/>
          </a:prstGeom>
          <a:noFill/>
          <a:ln>
            <a:noFill/>
          </a:ln>
        </p:spPr>
      </p:pic>
    </p:spTree>
  </p:cSld>
  <p:clrMapOvr>
    <a:masterClrMapping/>
  </p:clrMapOvr>
  <p:transition spd="slow">
    <p:fade/>
  </p:transition>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189"/>
          <p:cNvSpPr txBox="1"/>
          <p:nvPr>
            <p:ph idx="4294967295" type="title"/>
          </p:nvPr>
        </p:nvSpPr>
        <p:spPr>
          <a:xfrm>
            <a:off x="381000" y="533400"/>
            <a:ext cx="8229600" cy="1143000"/>
          </a:xfrm>
          <a:prstGeom prst="rect">
            <a:avLst/>
          </a:prstGeom>
          <a:noFill/>
          <a:ln>
            <a:noFill/>
          </a:ln>
        </p:spPr>
        <p:txBody>
          <a:bodyPr anchorCtr="0" anchor="t" bIns="9125" lIns="0" spcFirstLastPara="1" rIns="0" wrap="square" tIns="9125">
            <a:normAutofit fontScale="90000"/>
          </a:bodyPr>
          <a:lstStyle/>
          <a:p>
            <a:pPr indent="-838200" lvl="0" marL="838200" marR="0" rtl="0" algn="l">
              <a:lnSpc>
                <a:spcPct val="100000"/>
              </a:lnSpc>
              <a:spcBef>
                <a:spcPts val="0"/>
              </a:spcBef>
              <a:spcAft>
                <a:spcPts val="0"/>
              </a:spcAft>
              <a:buClr>
                <a:srgbClr val="FFFFD1"/>
              </a:buClr>
              <a:buSzPct val="100000"/>
              <a:buFont typeface="Constantia"/>
              <a:buNone/>
            </a:pPr>
            <a:r>
              <a:rPr b="1" i="0" lang="en-US" sz="3800" u="none" cap="none" strike="noStrike">
                <a:solidFill>
                  <a:srgbClr val="FFFFD1"/>
                </a:solidFill>
                <a:latin typeface="Constantia"/>
                <a:ea typeface="Constantia"/>
                <a:cs typeface="Constantia"/>
                <a:sym typeface="Constantia"/>
              </a:rPr>
              <a:t>Taxation of Qualified Retirement Plans OVER VIEW</a:t>
            </a:r>
            <a:endParaRPr b="1" i="0" sz="3800" u="none" cap="none" strike="noStrike">
              <a:solidFill>
                <a:srgbClr val="FFFFD1"/>
              </a:solidFill>
              <a:latin typeface="Constantia"/>
              <a:ea typeface="Constantia"/>
              <a:cs typeface="Constantia"/>
              <a:sym typeface="Constantia"/>
            </a:endParaRPr>
          </a:p>
        </p:txBody>
      </p:sp>
      <p:sp>
        <p:nvSpPr>
          <p:cNvPr id="1905" name="Google Shape;1905;p189"/>
          <p:cNvSpPr txBox="1"/>
          <p:nvPr>
            <p:ph idx="4294967295" type="body"/>
          </p:nvPr>
        </p:nvSpPr>
        <p:spPr>
          <a:xfrm>
            <a:off x="3352800" y="1752600"/>
            <a:ext cx="5486400" cy="3921125"/>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Employer contributions </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deductible business expense</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not taxable to the employee when contributed</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taxable to the employee when paid as a benefit</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Earnings exempt from income tax</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Accumulated values grow tax-deferred</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Employee contributions are generally deductible</a:t>
            </a:r>
            <a:endParaRPr/>
          </a:p>
        </p:txBody>
      </p:sp>
      <p:pic>
        <p:nvPicPr>
          <p:cNvPr descr="C:\Users\Callister\AppData\Local\Microsoft\Windows\Temporary Internet Files\Content.IE5\0E7WQREL\MCj01493450000[1].wmf" id="1906" name="Google Shape;1906;p189"/>
          <p:cNvPicPr preferRelativeResize="0"/>
          <p:nvPr/>
        </p:nvPicPr>
        <p:blipFill rotWithShape="1">
          <a:blip r:embed="rId3">
            <a:alphaModFix/>
          </a:blip>
          <a:srcRect b="0" l="0" r="0" t="0"/>
          <a:stretch/>
        </p:blipFill>
        <p:spPr>
          <a:xfrm>
            <a:off x="685800" y="3122612"/>
            <a:ext cx="2819400" cy="205898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5">
                                            <p:txEl>
                                              <p:pRg end="0" st="0"/>
                                            </p:txEl>
                                          </p:spTgt>
                                        </p:tgtEl>
                                        <p:attrNameLst>
                                          <p:attrName>style.visibility</p:attrName>
                                        </p:attrNameLst>
                                      </p:cBhvr>
                                      <p:to>
                                        <p:strVal val="visible"/>
                                      </p:to>
                                    </p:set>
                                    <p:animEffect filter="fade" transition="in">
                                      <p:cBhvr>
                                        <p:cTn dur="2000"/>
                                        <p:tgtEl>
                                          <p:spTgt spid="19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5">
                                            <p:txEl>
                                              <p:pRg end="1" st="1"/>
                                            </p:txEl>
                                          </p:spTgt>
                                        </p:tgtEl>
                                        <p:attrNameLst>
                                          <p:attrName>style.visibility</p:attrName>
                                        </p:attrNameLst>
                                      </p:cBhvr>
                                      <p:to>
                                        <p:strVal val="visible"/>
                                      </p:to>
                                    </p:set>
                                    <p:animEffect filter="fade" transition="in">
                                      <p:cBhvr>
                                        <p:cTn dur="2000"/>
                                        <p:tgtEl>
                                          <p:spTgt spid="19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5">
                                            <p:txEl>
                                              <p:pRg end="2" st="2"/>
                                            </p:txEl>
                                          </p:spTgt>
                                        </p:tgtEl>
                                        <p:attrNameLst>
                                          <p:attrName>style.visibility</p:attrName>
                                        </p:attrNameLst>
                                      </p:cBhvr>
                                      <p:to>
                                        <p:strVal val="visible"/>
                                      </p:to>
                                    </p:set>
                                    <p:animEffect filter="fade" transition="in">
                                      <p:cBhvr>
                                        <p:cTn dur="2000"/>
                                        <p:tgtEl>
                                          <p:spTgt spid="19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5">
                                            <p:txEl>
                                              <p:pRg end="3" st="3"/>
                                            </p:txEl>
                                          </p:spTgt>
                                        </p:tgtEl>
                                        <p:attrNameLst>
                                          <p:attrName>style.visibility</p:attrName>
                                        </p:attrNameLst>
                                      </p:cBhvr>
                                      <p:to>
                                        <p:strVal val="visible"/>
                                      </p:to>
                                    </p:set>
                                    <p:animEffect filter="fade" transition="in">
                                      <p:cBhvr>
                                        <p:cTn dur="2000"/>
                                        <p:tgtEl>
                                          <p:spTgt spid="19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5">
                                            <p:txEl>
                                              <p:pRg end="4" st="4"/>
                                            </p:txEl>
                                          </p:spTgt>
                                        </p:tgtEl>
                                        <p:attrNameLst>
                                          <p:attrName>style.visibility</p:attrName>
                                        </p:attrNameLst>
                                      </p:cBhvr>
                                      <p:to>
                                        <p:strVal val="visible"/>
                                      </p:to>
                                    </p:set>
                                    <p:animEffect filter="fade" transition="in">
                                      <p:cBhvr>
                                        <p:cTn dur="2000"/>
                                        <p:tgtEl>
                                          <p:spTgt spid="19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5">
                                            <p:txEl>
                                              <p:pRg end="5" st="5"/>
                                            </p:txEl>
                                          </p:spTgt>
                                        </p:tgtEl>
                                        <p:attrNameLst>
                                          <p:attrName>style.visibility</p:attrName>
                                        </p:attrNameLst>
                                      </p:cBhvr>
                                      <p:to>
                                        <p:strVal val="visible"/>
                                      </p:to>
                                    </p:set>
                                    <p:animEffect filter="fade" transition="in">
                                      <p:cBhvr>
                                        <p:cTn dur="2000"/>
                                        <p:tgtEl>
                                          <p:spTgt spid="19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5">
                                            <p:txEl>
                                              <p:pRg end="6" st="6"/>
                                            </p:txEl>
                                          </p:spTgt>
                                        </p:tgtEl>
                                        <p:attrNameLst>
                                          <p:attrName>style.visibility</p:attrName>
                                        </p:attrNameLst>
                                      </p:cBhvr>
                                      <p:to>
                                        <p:strVal val="visible"/>
                                      </p:to>
                                    </p:set>
                                    <p:animEffect filter="fade" transition="in">
                                      <p:cBhvr>
                                        <p:cTn dur="2000"/>
                                        <p:tgtEl>
                                          <p:spTgt spid="190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ph idx="4294967295" type="title"/>
          </p:nvPr>
        </p:nvSpPr>
        <p:spPr>
          <a:xfrm>
            <a:off x="457200" y="533400"/>
            <a:ext cx="8229600" cy="1524000"/>
          </a:xfrm>
          <a:prstGeom prst="rect">
            <a:avLst/>
          </a:prstGeom>
          <a:noFill/>
          <a:ln>
            <a:noFill/>
          </a:ln>
        </p:spPr>
        <p:txBody>
          <a:bodyPr anchorCtr="0" anchor="ctr"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Offer  and  Acceptance</a:t>
            </a:r>
            <a:endParaRPr b="1" i="0" sz="4800" u="none" cap="none" strike="noStrike">
              <a:solidFill>
                <a:srgbClr val="FFFFD1"/>
              </a:solidFill>
              <a:latin typeface="Constantia"/>
              <a:ea typeface="Constantia"/>
              <a:cs typeface="Constantia"/>
              <a:sym typeface="Constantia"/>
            </a:endParaRPr>
          </a:p>
        </p:txBody>
      </p:sp>
      <p:sp>
        <p:nvSpPr>
          <p:cNvPr id="322" name="Google Shape;322;p19"/>
          <p:cNvSpPr txBox="1"/>
          <p:nvPr>
            <p:ph idx="1" type="body"/>
          </p:nvPr>
        </p:nvSpPr>
        <p:spPr>
          <a:xfrm>
            <a:off x="5562600" y="2133600"/>
            <a:ext cx="2927350" cy="1171575"/>
          </a:xfrm>
          <a:prstGeom prst="rect">
            <a:avLst/>
          </a:prstGeom>
          <a:noFill/>
          <a:ln cap="flat" cmpd="sng" w="9525">
            <a:solidFill>
              <a:schemeClr val="lt1"/>
            </a:solidFill>
            <a:prstDash val="solid"/>
            <a:miter lim="524288"/>
            <a:headEnd len="sm" w="sm" type="none"/>
            <a:tailEnd len="sm" w="sm" type="none"/>
          </a:ln>
        </p:spPr>
        <p:txBody>
          <a:bodyPr anchorCtr="0" anchor="t" bIns="45700" lIns="91425" spcFirstLastPara="1" rIns="91425" wrap="square" tIns="45700">
            <a:noAutofit/>
          </a:bodyPr>
          <a:lstStyle/>
          <a:p>
            <a:pPr indent="-319087" lvl="0" marL="319087" marR="0" rtl="0" algn="ctr">
              <a:lnSpc>
                <a:spcPct val="90000"/>
              </a:lnSpc>
              <a:spcBef>
                <a:spcPts val="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   Company accepts and issues the policy</a:t>
            </a:r>
            <a:endParaRPr/>
          </a:p>
        </p:txBody>
      </p:sp>
      <p:sp>
        <p:nvSpPr>
          <p:cNvPr id="323" name="Google Shape;323;p19"/>
          <p:cNvSpPr txBox="1"/>
          <p:nvPr/>
        </p:nvSpPr>
        <p:spPr>
          <a:xfrm>
            <a:off x="838200" y="2057400"/>
            <a:ext cx="16922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24" name="Google Shape;324;p19"/>
          <p:cNvSpPr txBox="1"/>
          <p:nvPr/>
        </p:nvSpPr>
        <p:spPr>
          <a:xfrm>
            <a:off x="457200" y="2362200"/>
            <a:ext cx="2438400" cy="101600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 Applicant’s initial premium &amp; application</a:t>
            </a:r>
            <a:endParaRPr/>
          </a:p>
        </p:txBody>
      </p:sp>
      <p:sp>
        <p:nvSpPr>
          <p:cNvPr id="325" name="Google Shape;325;p19"/>
          <p:cNvSpPr/>
          <p:nvPr/>
        </p:nvSpPr>
        <p:spPr>
          <a:xfrm>
            <a:off x="3048000" y="2819400"/>
            <a:ext cx="2438400" cy="228600"/>
          </a:xfrm>
          <a:prstGeom prst="rightArrow">
            <a:avLst>
              <a:gd fmla="val 50000" name="adj1"/>
              <a:gd fmla="val 50000"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26" name="Google Shape;326;p19"/>
          <p:cNvSpPr/>
          <p:nvPr/>
        </p:nvSpPr>
        <p:spPr>
          <a:xfrm>
            <a:off x="6781800" y="3429000"/>
            <a:ext cx="228600" cy="1219200"/>
          </a:xfrm>
          <a:prstGeom prst="downArrow">
            <a:avLst>
              <a:gd fmla="val 50000" name="adj1"/>
              <a:gd fmla="val 50000"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9"/>
          <p:cNvSpPr txBox="1"/>
          <p:nvPr/>
        </p:nvSpPr>
        <p:spPr>
          <a:xfrm rot="5400000">
            <a:off x="6315075" y="3952875"/>
            <a:ext cx="1162050" cy="114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28" name="Google Shape;328;p19"/>
          <p:cNvSpPr/>
          <p:nvPr/>
        </p:nvSpPr>
        <p:spPr>
          <a:xfrm>
            <a:off x="1600200" y="4495800"/>
            <a:ext cx="5105400" cy="228600"/>
          </a:xfrm>
          <a:prstGeom prst="leftArrow">
            <a:avLst>
              <a:gd fmla="val 5803" name="adj1"/>
              <a:gd fmla="val 50000"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29" name="Google Shape;329;p19"/>
          <p:cNvSpPr/>
          <p:nvPr/>
        </p:nvSpPr>
        <p:spPr>
          <a:xfrm>
            <a:off x="1295400" y="3505200"/>
            <a:ext cx="228600" cy="1066800"/>
          </a:xfrm>
          <a:prstGeom prst="upArrow">
            <a:avLst>
              <a:gd fmla="val 50000" name="adj1"/>
              <a:gd fmla="val 50000" name="adj2"/>
            </a:avLst>
          </a:prstGeom>
          <a:solidFill>
            <a:schemeClr val="accent1"/>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
          <p:cNvSpPr txBox="1"/>
          <p:nvPr/>
        </p:nvSpPr>
        <p:spPr>
          <a:xfrm rot="5400000">
            <a:off x="904875" y="4010025"/>
            <a:ext cx="1009650" cy="114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31" name="Google Shape;331;p19"/>
          <p:cNvSpPr txBox="1"/>
          <p:nvPr/>
        </p:nvSpPr>
        <p:spPr>
          <a:xfrm>
            <a:off x="3505200" y="2438400"/>
            <a:ext cx="10668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Offer</a:t>
            </a:r>
            <a:endParaRPr/>
          </a:p>
        </p:txBody>
      </p:sp>
      <p:sp>
        <p:nvSpPr>
          <p:cNvPr id="332" name="Google Shape;332;p19"/>
          <p:cNvSpPr txBox="1"/>
          <p:nvPr/>
        </p:nvSpPr>
        <p:spPr>
          <a:xfrm>
            <a:off x="2819400" y="4075112"/>
            <a:ext cx="2667000"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Acceptance</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p190"/>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913" name="Google Shape;1913;p190"/>
          <p:cNvSpPr txBox="1"/>
          <p:nvPr/>
        </p:nvSpPr>
        <p:spPr>
          <a:xfrm>
            <a:off x="457200" y="1447800"/>
            <a:ext cx="7924800" cy="4924425"/>
          </a:xfrm>
          <a:prstGeom prst="rect">
            <a:avLst/>
          </a:prstGeom>
          <a:noFill/>
          <a:ln>
            <a:noFill/>
          </a:ln>
        </p:spPr>
        <p:txBody>
          <a:bodyPr anchorCtr="0" anchor="b" bIns="0" lIns="914100" spcFirstLastPara="1" rIns="0" wrap="square" tIns="0">
            <a:spAutoFit/>
          </a:bodyPr>
          <a:lstStyle/>
          <a:p>
            <a:pPr indent="-342900" lvl="0" marL="342900" marR="0" rtl="0" algn="l">
              <a:lnSpc>
                <a:spcPct val="100000"/>
              </a:lnSpc>
              <a:spcBef>
                <a:spcPts val="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26. An agreement to purchase a deceased partner’s share of a business which is usually funded by life insurance best describes a:</a:t>
            </a:r>
            <a:endParaRPr/>
          </a:p>
          <a:p>
            <a:pPr indent="-342900" lvl="0" marL="342900" marR="0" rtl="0" algn="l">
              <a:lnSpc>
                <a:spcPct val="100000"/>
              </a:lnSpc>
              <a:spcBef>
                <a:spcPts val="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A. Keogh plan</a:t>
            </a:r>
            <a:endParaRPr b="1" i="0" sz="2400" u="none" cap="none" strike="noStrike">
              <a:solidFill>
                <a:schemeClr val="lt1"/>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B. split-dollar plan</a:t>
            </a:r>
            <a:endParaRPr b="1" i="0" sz="2400" u="none" cap="none" strike="noStrike">
              <a:solidFill>
                <a:schemeClr val="lt1"/>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 buy sell agreement</a:t>
            </a:r>
            <a:endParaRPr/>
          </a:p>
          <a:p>
            <a:pPr indent="-342900" lvl="1" marL="80010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D. key-employee life insurance</a:t>
            </a:r>
            <a:endParaRPr b="1" i="0" sz="2400" u="none" cap="none" strike="noStrike">
              <a:solidFill>
                <a:schemeClr val="lt1"/>
              </a:solidFill>
              <a:latin typeface="Arial"/>
              <a:ea typeface="Arial"/>
              <a:cs typeface="Arial"/>
              <a:sym typeface="Arial"/>
            </a:endParaRPr>
          </a:p>
          <a:p>
            <a:pPr indent="-165100" lvl="1" marL="800100" marR="0" rtl="0" algn="l">
              <a:lnSpc>
                <a:spcPct val="100000"/>
              </a:lnSpc>
              <a:spcBef>
                <a:spcPts val="0"/>
              </a:spcBef>
              <a:spcAft>
                <a:spcPts val="0"/>
              </a:spcAft>
              <a:buClr>
                <a:schemeClr val="lt1"/>
              </a:buClr>
              <a:buSzPts val="2800"/>
              <a:buFont typeface="Arial"/>
              <a:buNone/>
            </a:pPr>
            <a:r>
              <a:t/>
            </a:r>
            <a:endParaRPr b="1"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914" name="Google Shape;1914;p190"/>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6</a:t>
            </a:r>
            <a:endParaRPr/>
          </a:p>
        </p:txBody>
      </p:sp>
    </p:spTree>
  </p:cSld>
  <p:clrMapOvr>
    <a:masterClrMapping/>
  </p:clrMapOvr>
  <p:transition spd="slow">
    <p:fade/>
  </p:transition>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9" name="Shape 1919"/>
        <p:cNvGrpSpPr/>
        <p:nvPr/>
      </p:nvGrpSpPr>
      <p:grpSpPr>
        <a:xfrm>
          <a:off x="0" y="0"/>
          <a:ext cx="0" cy="0"/>
          <a:chOff x="0" y="0"/>
          <a:chExt cx="0" cy="0"/>
        </a:xfrm>
      </p:grpSpPr>
      <p:sp>
        <p:nvSpPr>
          <p:cNvPr id="1920" name="Google Shape;1920;p191"/>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921" name="Google Shape;1921;p191"/>
          <p:cNvSpPr txBox="1"/>
          <p:nvPr/>
        </p:nvSpPr>
        <p:spPr>
          <a:xfrm>
            <a:off x="609600" y="1981200"/>
            <a:ext cx="7924800" cy="3878262"/>
          </a:xfrm>
          <a:prstGeom prst="rect">
            <a:avLst/>
          </a:prstGeom>
          <a:noFill/>
          <a:ln>
            <a:noFill/>
          </a:ln>
        </p:spPr>
        <p:txBody>
          <a:bodyPr anchorCtr="0" anchor="ctr" bIns="0" lIns="914100" spcFirstLastPara="1" rIns="0" wrap="square" tIns="0">
            <a:spAutoFit/>
          </a:bodyPr>
          <a:lstStyle/>
          <a:p>
            <a:pPr indent="-342900" lvl="0" marL="34290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27. When a firm establishes a contributory group term life insurance contract, what percentage test must be met for the participation?</a:t>
            </a:r>
            <a:endParaRPr/>
          </a:p>
          <a:p>
            <a:pPr indent="-342900" lvl="3" marL="1714500" marR="0" rtl="0" algn="l">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	A.  50%</a:t>
            </a:r>
            <a:endParaRPr b="1" i="0" sz="2800" u="none" cap="none" strike="noStrike">
              <a:solidFill>
                <a:schemeClr val="lt1"/>
              </a:solidFill>
              <a:latin typeface="Arial"/>
              <a:ea typeface="Arial"/>
              <a:cs typeface="Arial"/>
              <a:sym typeface="Arial"/>
            </a:endParaRPr>
          </a:p>
          <a:p>
            <a:pPr indent="-342900" lvl="3" marL="1714500" marR="0" rtl="0" algn="l">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	B.  60%</a:t>
            </a:r>
            <a:endParaRPr b="1" i="0" sz="2800" u="none" cap="none" strike="noStrike">
              <a:solidFill>
                <a:schemeClr val="lt1"/>
              </a:solidFill>
              <a:latin typeface="Arial"/>
              <a:ea typeface="Arial"/>
              <a:cs typeface="Arial"/>
              <a:sym typeface="Arial"/>
            </a:endParaRPr>
          </a:p>
          <a:p>
            <a:pPr indent="-342900" lvl="3" marL="1714500" marR="0" rtl="0" algn="l">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	C.  75%</a:t>
            </a:r>
            <a:endParaRPr/>
          </a:p>
          <a:p>
            <a:pPr indent="-342900" lvl="3" marL="1714500" marR="0" rtl="0" algn="l">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	D. 100%</a:t>
            </a:r>
            <a:endParaRPr b="1"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1922" name="Google Shape;1922;p191"/>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6</a:t>
            </a:r>
            <a:endParaRPr/>
          </a:p>
        </p:txBody>
      </p:sp>
    </p:spTree>
  </p:cSld>
  <p:clrMapOvr>
    <a:masterClrMapping/>
  </p:clrMapOvr>
  <p:transition spd="slow">
    <p:fade/>
  </p:transition>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7" name="Shape 1927"/>
        <p:cNvGrpSpPr/>
        <p:nvPr/>
      </p:nvGrpSpPr>
      <p:grpSpPr>
        <a:xfrm>
          <a:off x="0" y="0"/>
          <a:ext cx="0" cy="0"/>
          <a:chOff x="0" y="0"/>
          <a:chExt cx="0" cy="0"/>
        </a:xfrm>
      </p:grpSpPr>
      <p:sp>
        <p:nvSpPr>
          <p:cNvPr id="1928" name="Google Shape;1928;p192"/>
          <p:cNvSpPr txBox="1"/>
          <p:nvPr>
            <p:ph idx="4294967295" type="title"/>
          </p:nvPr>
        </p:nvSpPr>
        <p:spPr>
          <a:xfrm>
            <a:off x="381000" y="304800"/>
            <a:ext cx="8015288" cy="9144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929" name="Google Shape;1929;p192"/>
          <p:cNvSpPr txBox="1"/>
          <p:nvPr/>
        </p:nvSpPr>
        <p:spPr>
          <a:xfrm>
            <a:off x="0" y="1693862"/>
            <a:ext cx="7924800" cy="4000500"/>
          </a:xfrm>
          <a:prstGeom prst="rect">
            <a:avLst/>
          </a:prstGeom>
          <a:noFill/>
          <a:ln>
            <a:noFill/>
          </a:ln>
        </p:spPr>
        <p:txBody>
          <a:bodyPr anchorCtr="0" anchor="ctr" bIns="0" lIns="914100" spcFirstLastPara="1" rIns="0" wrap="square" tIns="0">
            <a:spAutoFit/>
          </a:bodyPr>
          <a:lstStyle/>
          <a:p>
            <a:pPr indent="-342900" lvl="0" marL="34290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28. Under a group life insurance policy, an employee demonstrates evidence of participation by producing a:</a:t>
            </a:r>
            <a:endParaRPr/>
          </a:p>
          <a:p>
            <a:pPr indent="-342900" lvl="0" marL="342900" marR="0" rtl="0" algn="l">
              <a:lnSpc>
                <a:spcPct val="100000"/>
              </a:lnSpc>
              <a:spcBef>
                <a:spcPts val="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A. master policy</a:t>
            </a:r>
            <a:endParaRPr b="1" i="0" sz="2400" u="none" cap="none" strike="noStrike">
              <a:solidFill>
                <a:schemeClr val="lt1"/>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B. certificate of insurance</a:t>
            </a:r>
            <a:endParaRPr/>
          </a:p>
          <a:p>
            <a:pPr indent="-342900" lvl="1" marL="80010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 group policy</a:t>
            </a:r>
            <a:endParaRPr b="1" i="0" sz="2400" u="none" cap="none" strike="noStrike">
              <a:solidFill>
                <a:schemeClr val="lt1"/>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D. premium receipt</a:t>
            </a:r>
            <a:endParaRPr b="1" i="0" sz="2400" u="none" cap="none" strike="noStrike">
              <a:solidFill>
                <a:schemeClr val="lt1"/>
              </a:solidFill>
              <a:latin typeface="Arial"/>
              <a:ea typeface="Arial"/>
              <a:cs typeface="Arial"/>
              <a:sym typeface="Arial"/>
            </a:endParaRPr>
          </a:p>
          <a:p>
            <a:pPr indent="-190500" lvl="1" marL="800100" marR="0" rtl="0" algn="l">
              <a:lnSpc>
                <a:spcPct val="100000"/>
              </a:lnSpc>
              <a:spcBef>
                <a:spcPts val="0"/>
              </a:spcBef>
              <a:spcAft>
                <a:spcPts val="0"/>
              </a:spcAft>
              <a:buClr>
                <a:schemeClr val="lt1"/>
              </a:buClr>
              <a:buSzPts val="2400"/>
              <a:buFont typeface="Arial"/>
              <a:buNone/>
            </a:pPr>
            <a:r>
              <a:t/>
            </a:r>
            <a:endParaRPr b="1"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30" name="Google Shape;1930;p192"/>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6</a:t>
            </a:r>
            <a:endParaRPr/>
          </a:p>
        </p:txBody>
      </p:sp>
    </p:spTree>
  </p:cSld>
  <p:clrMapOvr>
    <a:masterClrMapping/>
  </p:clrMapOvr>
  <p:transition spd="slow">
    <p:fade/>
  </p:transition>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5" name="Shape 1935"/>
        <p:cNvGrpSpPr/>
        <p:nvPr/>
      </p:nvGrpSpPr>
      <p:grpSpPr>
        <a:xfrm>
          <a:off x="0" y="0"/>
          <a:ext cx="0" cy="0"/>
          <a:chOff x="0" y="0"/>
          <a:chExt cx="0" cy="0"/>
        </a:xfrm>
      </p:grpSpPr>
      <p:sp>
        <p:nvSpPr>
          <p:cNvPr id="1936" name="Google Shape;1936;p193"/>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937" name="Google Shape;1937;p193"/>
          <p:cNvSpPr txBox="1"/>
          <p:nvPr>
            <p:ph idx="1" type="body"/>
          </p:nvPr>
        </p:nvSpPr>
        <p:spPr>
          <a:xfrm>
            <a:off x="914400" y="1752600"/>
            <a:ext cx="7848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29. The penalty for early withdrawals from an IRA or other qualified retirement plan before age 59 ½  is</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A. 20% of the amount withdrawn.</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B. 12% of the amount withdrawn.</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C. 10% of the amount withdrawn.</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D. 6% of the amount withdrawn.</a:t>
            </a:r>
            <a:endParaRPr/>
          </a:p>
        </p:txBody>
      </p:sp>
      <p:sp>
        <p:nvSpPr>
          <p:cNvPr id="1938" name="Google Shape;1938;p193"/>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6</a:t>
            </a:r>
            <a:endParaRPr/>
          </a:p>
        </p:txBody>
      </p:sp>
    </p:spTree>
  </p:cSld>
  <p:clrMapOvr>
    <a:masterClrMapping/>
  </p:clrMapOvr>
  <p:transition spd="slow">
    <p:fade/>
  </p:transition>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sp>
        <p:nvSpPr>
          <p:cNvPr id="1944" name="Google Shape;1944;p194"/>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1945" name="Google Shape;1945;p194"/>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30. A Keogh (HR-10) plan would be appropriate for which of the following?</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A.	a closely held corporation</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B.	 a hospital</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C.	 a school</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D. a self-employed person and his/her employees</a:t>
            </a:r>
            <a:endParaRPr/>
          </a:p>
        </p:txBody>
      </p:sp>
      <p:sp>
        <p:nvSpPr>
          <p:cNvPr id="1946" name="Google Shape;1946;p194"/>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6</a:t>
            </a:r>
            <a:endParaRPr/>
          </a:p>
        </p:txBody>
      </p:sp>
    </p:spTree>
  </p:cSld>
  <p:clrMapOvr>
    <a:masterClrMapping/>
  </p:clrMapOvr>
  <p:transition spd="slow">
    <p:fade/>
  </p:transition>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19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7</a:t>
            </a:r>
            <a:endParaRPr b="1" i="0" sz="4800" u="none" cap="none" strike="noStrike">
              <a:solidFill>
                <a:srgbClr val="FFFFD1"/>
              </a:solidFill>
              <a:latin typeface="Constantia"/>
              <a:ea typeface="Constantia"/>
              <a:cs typeface="Constantia"/>
              <a:sym typeface="Constantia"/>
            </a:endParaRPr>
          </a:p>
        </p:txBody>
      </p:sp>
      <p:sp>
        <p:nvSpPr>
          <p:cNvPr id="1953" name="Google Shape;1953;p19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100000"/>
              </a:lnSpc>
              <a:spcBef>
                <a:spcPts val="60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Utah Life, Accident and Health  Insurance Law</a:t>
            </a:r>
            <a:endParaRPr/>
          </a:p>
        </p:txBody>
      </p:sp>
      <p:grpSp>
        <p:nvGrpSpPr>
          <p:cNvPr id="1954" name="Google Shape;1954;p195"/>
          <p:cNvGrpSpPr/>
          <p:nvPr/>
        </p:nvGrpSpPr>
        <p:grpSpPr>
          <a:xfrm>
            <a:off x="6095887" y="-457397"/>
            <a:ext cx="3118076" cy="3130944"/>
            <a:chOff x="6096001" y="-457199"/>
            <a:chExt cx="3118076" cy="3130944"/>
          </a:xfrm>
        </p:grpSpPr>
        <p:sp>
          <p:nvSpPr>
            <p:cNvPr id="1955" name="Google Shape;1955;p195"/>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956" name="Google Shape;1956;p195"/>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196"/>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Agent/Broker Licensing</a:t>
            </a:r>
            <a:endParaRPr/>
          </a:p>
        </p:txBody>
      </p:sp>
      <p:sp>
        <p:nvSpPr>
          <p:cNvPr id="1963" name="Google Shape;1963;p19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At least 18 years of age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Resident of Utah</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Complete application/pay fee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Pass the license examination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Be of good character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Submit to a background check</a:t>
            </a:r>
            <a:endParaRPr/>
          </a:p>
        </p:txBody>
      </p:sp>
    </p:spTree>
  </p:cSld>
  <p:clrMapOvr>
    <a:masterClrMapping/>
  </p:clrMapOvr>
  <p:transition spd="slow">
    <p:fade/>
  </p:transition>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8" name="Shape 1968"/>
        <p:cNvGrpSpPr/>
        <p:nvPr/>
      </p:nvGrpSpPr>
      <p:grpSpPr>
        <a:xfrm>
          <a:off x="0" y="0"/>
          <a:ext cx="0" cy="0"/>
          <a:chOff x="0" y="0"/>
          <a:chExt cx="0" cy="0"/>
        </a:xfrm>
      </p:grpSpPr>
      <p:sp>
        <p:nvSpPr>
          <p:cNvPr id="1969" name="Google Shape;1969;p19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Continuing Education (CE)</a:t>
            </a:r>
            <a:endParaRPr/>
          </a:p>
        </p:txBody>
      </p:sp>
      <p:sp>
        <p:nvSpPr>
          <p:cNvPr id="1970" name="Google Shape;1970;p197"/>
          <p:cNvSpPr txBox="1"/>
          <p:nvPr>
            <p:ph idx="1" type="body"/>
          </p:nvPr>
        </p:nvSpPr>
        <p:spPr>
          <a:xfrm>
            <a:off x="3657600" y="1676400"/>
            <a:ext cx="5078412" cy="4344987"/>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Licenses do not expire if CE is completed and renewal fees are paid</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CE requirements</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24 hours every 2 years</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3 hours of ethics </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50% classroom</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No carryover </a:t>
            </a:r>
            <a:endParaRPr/>
          </a:p>
        </p:txBody>
      </p:sp>
      <p:pic>
        <p:nvPicPr>
          <p:cNvPr descr="C:\Program Files\Microsoft Office\MEDIA\CAGCAT10\j0217698.wmf" id="1971" name="Google Shape;1971;p197"/>
          <p:cNvPicPr preferRelativeResize="0"/>
          <p:nvPr/>
        </p:nvPicPr>
        <p:blipFill rotWithShape="1">
          <a:blip r:embed="rId3">
            <a:alphaModFix/>
          </a:blip>
          <a:srcRect b="0" l="0" r="0" t="0"/>
          <a:stretch/>
        </p:blipFill>
        <p:spPr>
          <a:xfrm>
            <a:off x="685800" y="1811337"/>
            <a:ext cx="3319462" cy="3217862"/>
          </a:xfrm>
          <a:prstGeom prst="rect">
            <a:avLst/>
          </a:prstGeom>
          <a:noFill/>
          <a:ln>
            <a:noFill/>
          </a:ln>
        </p:spPr>
      </p:pic>
      <p:sp>
        <p:nvSpPr>
          <p:cNvPr id="1972" name="Google Shape;1972;p197"/>
          <p:cNvSpPr/>
          <p:nvPr/>
        </p:nvSpPr>
        <p:spPr>
          <a:xfrm>
            <a:off x="1600200" y="5105400"/>
            <a:ext cx="222368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15151"/>
              </a:buClr>
              <a:buSzPts val="5400"/>
              <a:buFont typeface="Arial"/>
              <a:buNone/>
            </a:pPr>
            <a:r>
              <a:rPr b="1" i="0" lang="en-US" sz="5400" u="none" cap="none" strike="noStrike">
                <a:solidFill>
                  <a:srgbClr val="515151"/>
                </a:solidFill>
                <a:latin typeface="Arial"/>
                <a:ea typeface="Arial"/>
                <a:cs typeface="Arial"/>
                <a:sym typeface="Arial"/>
              </a:rPr>
              <a:t>24 hrs</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7" name="Shape 1977"/>
        <p:cNvGrpSpPr/>
        <p:nvPr/>
      </p:nvGrpSpPr>
      <p:grpSpPr>
        <a:xfrm>
          <a:off x="0" y="0"/>
          <a:ext cx="0" cy="0"/>
          <a:chOff x="0" y="0"/>
          <a:chExt cx="0" cy="0"/>
        </a:xfrm>
      </p:grpSpPr>
      <p:sp>
        <p:nvSpPr>
          <p:cNvPr id="1978" name="Google Shape;1978;p198"/>
          <p:cNvSpPr txBox="1"/>
          <p:nvPr>
            <p:ph idx="4294967295" type="title"/>
          </p:nvPr>
        </p:nvSpPr>
        <p:spPr>
          <a:xfrm>
            <a:off x="457200" y="2286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License Suspension, Revocation, Refusal to Renew…</a:t>
            </a:r>
            <a:endParaRPr b="1" i="0" sz="4000" u="none" cap="none" strike="noStrike">
              <a:solidFill>
                <a:srgbClr val="FFFFD1"/>
              </a:solidFill>
              <a:latin typeface="Constantia"/>
              <a:ea typeface="Constantia"/>
              <a:cs typeface="Constantia"/>
              <a:sym typeface="Constantia"/>
            </a:endParaRPr>
          </a:p>
        </p:txBody>
      </p:sp>
      <p:sp>
        <p:nvSpPr>
          <p:cNvPr id="1979" name="Google Shape;1979;p198"/>
          <p:cNvSpPr txBox="1"/>
          <p:nvPr>
            <p:ph idx="1" type="body"/>
          </p:nvPr>
        </p:nvSpPr>
        <p:spPr>
          <a:xfrm>
            <a:off x="609600" y="1371600"/>
            <a:ext cx="7924800" cy="4648200"/>
          </a:xfrm>
          <a:prstGeom prst="rect">
            <a:avLst/>
          </a:prstGeom>
          <a:noFill/>
          <a:ln>
            <a:noFill/>
          </a:ln>
        </p:spPr>
        <p:txBody>
          <a:bodyPr anchorCtr="0" anchor="b" bIns="45700" lIns="91425" spcFirstLastPara="1" rIns="91425" wrap="square" tIns="45700">
            <a:noAutofit/>
          </a:bodyPr>
          <a:lstStyle/>
          <a:p>
            <a:pPr indent="-319087" lvl="0" marL="319087" marR="0" rtl="0" algn="l">
              <a:lnSpc>
                <a:spcPct val="80000"/>
              </a:lnSpc>
              <a:spcBef>
                <a:spcPts val="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Violating a statute, rule, or order in Utah or another state</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Is insolvent</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Has failed to pay a final judgment</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Unfair claims settlement practices</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Assisting unlicensed transactions</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Refuse to cooperate with an examination</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Lying on the license application</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Attempting to obtain the license through misrepresentation or fraud</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Misappropriation or converting to ones own use money required to be held in a fiduciary capacity</a:t>
            </a:r>
            <a:endParaRPr/>
          </a:p>
        </p:txBody>
      </p:sp>
    </p:spTree>
  </p:cSld>
  <p:clrMapOvr>
    <a:masterClrMapping/>
  </p:clrMapOvr>
  <p:transition spd="slow">
    <p:fade/>
  </p:transition>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19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License Suspension, Revocation, Refusal to Renew</a:t>
            </a:r>
            <a:endParaRPr/>
          </a:p>
        </p:txBody>
      </p:sp>
      <p:sp>
        <p:nvSpPr>
          <p:cNvPr id="1986" name="Google Shape;1986;p199"/>
          <p:cNvSpPr txBox="1"/>
          <p:nvPr>
            <p:ph idx="1" type="body"/>
          </p:nvPr>
        </p:nvSpPr>
        <p:spPr>
          <a:xfrm>
            <a:off x="609600" y="1828800"/>
            <a:ext cx="7924800" cy="4648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80000"/>
              </a:lnSpc>
              <a:spcBef>
                <a:spcPts val="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Material misrepresentation of the terms of any insurance contract.</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Conviction a felony </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Committed an unfair trade practice or fraud </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Unqualified, incompetent, or financially untrustworthy</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Forged documents in an insurance transaction</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Cheated on a license exam</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Not paid child support or income tax</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Engaged in violent crimes</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Endangers legitimate interests of customers and the public</a:t>
            </a:r>
            <a:endParaRPr/>
          </a:p>
          <a:p>
            <a:pPr indent="-319087" lvl="0" marL="319087" marR="0" rtl="0" algn="l">
              <a:lnSpc>
                <a:spcPct val="8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Change address within 30 days</a:t>
            </a:r>
            <a:endParaRPr/>
          </a:p>
          <a:p>
            <a:pPr indent="-203518" lvl="0" marL="319088" marR="0" rtl="0" algn="l">
              <a:spcBef>
                <a:spcPts val="520"/>
              </a:spcBef>
              <a:spcAft>
                <a:spcPts val="0"/>
              </a:spcAft>
              <a:buClr>
                <a:schemeClr val="accent1"/>
              </a:buClr>
              <a:buSzPts val="1820"/>
              <a:buFont typeface="Noto Sans Symbols"/>
              <a:buNone/>
            </a:pPr>
            <a:r>
              <a:t/>
            </a:r>
            <a:endParaRPr b="0" i="0" sz="26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
          <p:cNvSpPr txBox="1"/>
          <p:nvPr>
            <p:ph idx="4294967295" type="title"/>
          </p:nvPr>
        </p:nvSpPr>
        <p:spPr>
          <a:xfrm>
            <a:off x="457200" y="381000"/>
            <a:ext cx="8305800" cy="1524000"/>
          </a:xfrm>
          <a:prstGeom prst="rect">
            <a:avLst/>
          </a:prstGeom>
          <a:noFill/>
          <a:ln>
            <a:noFill/>
          </a:ln>
        </p:spPr>
        <p:txBody>
          <a:bodyPr anchorCtr="0" anchor="b" bIns="9125" lIns="0" spcFirstLastPara="1" rIns="0" wrap="square" tIns="9125">
            <a:normAutofit fontScale="90000"/>
          </a:bodyPr>
          <a:lstStyle/>
          <a:p>
            <a:pPr indent="0" lvl="0" marL="0" marR="0" rtl="0" algn="l">
              <a:lnSpc>
                <a:spcPct val="100000"/>
              </a:lnSpc>
              <a:spcBef>
                <a:spcPts val="0"/>
              </a:spcBef>
              <a:spcAft>
                <a:spcPts val="0"/>
              </a:spcAft>
              <a:buClr>
                <a:srgbClr val="FFFFD1"/>
              </a:buClr>
              <a:buSzPct val="100000"/>
              <a:buFont typeface="Constantia"/>
              <a:buNone/>
            </a:pPr>
            <a:r>
              <a:rPr b="1" i="0" lang="en-US" sz="4800" u="none" cap="none" strike="noStrike">
                <a:solidFill>
                  <a:srgbClr val="FFFFD1"/>
                </a:solidFill>
                <a:latin typeface="Constantia"/>
                <a:ea typeface="Constantia"/>
                <a:cs typeface="Constantia"/>
                <a:sym typeface="Constantia"/>
              </a:rPr>
              <a:t>Continuing Education (CE) Classroom Requirement in Utah</a:t>
            </a:r>
            <a:endParaRPr b="1" i="0" sz="4800" u="none" cap="none" strike="noStrike">
              <a:solidFill>
                <a:srgbClr val="FFFFD1"/>
              </a:solidFill>
              <a:latin typeface="Constantia"/>
              <a:ea typeface="Constantia"/>
              <a:cs typeface="Constantia"/>
              <a:sym typeface="Constantia"/>
            </a:endParaRPr>
          </a:p>
        </p:txBody>
      </p:sp>
      <p:sp>
        <p:nvSpPr>
          <p:cNvPr id="195" name="Google Shape;195;p2"/>
          <p:cNvSpPr txBox="1"/>
          <p:nvPr/>
        </p:nvSpPr>
        <p:spPr>
          <a:xfrm>
            <a:off x="609600" y="2209800"/>
            <a:ext cx="8534400" cy="541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The following C.E. requirements are for all Utah resident agents</a:t>
            </a:r>
            <a:endParaRPr/>
          </a:p>
          <a:p>
            <a:pPr indent="0" lvl="0" marL="0" marR="0" rtl="0" algn="l">
              <a:lnSpc>
                <a:spcPct val="100000"/>
              </a:lnSpc>
              <a:spcBef>
                <a:spcPts val="0"/>
              </a:spcBef>
              <a:spcAft>
                <a:spcPts val="0"/>
              </a:spcAft>
              <a:buClr>
                <a:schemeClr val="lt1"/>
              </a:buClr>
              <a:buSzPts val="1400"/>
              <a:buFont typeface="Arial"/>
              <a:buNone/>
            </a:pPr>
            <a:r>
              <a:t/>
            </a:r>
            <a:endParaRPr b="0" i="0" sz="14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A total of 24 hours of continuing education are required, of which:</a:t>
            </a:r>
            <a:endParaRPr/>
          </a:p>
          <a:p>
            <a:pPr indent="-152400" lvl="0" marL="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   12 out of the 24 hours must be in the classroom or   </a:t>
            </a:r>
            <a:endParaRPr/>
          </a:p>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     classroom equivalent type courses; </a:t>
            </a:r>
            <a:endParaRPr/>
          </a:p>
          <a:p>
            <a:pPr indent="-152400" lvl="0" marL="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    3 hours must be in ethics training; and the </a:t>
            </a:r>
            <a:endParaRPr/>
          </a:p>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     remaining 9 hours can be in any line of </a:t>
            </a:r>
            <a:endParaRPr/>
          </a:p>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     insurance.</a:t>
            </a:r>
            <a:endParaRPr/>
          </a:p>
          <a:p>
            <a:pPr indent="-152400" lvl="0" marL="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    All 24 hours must be from courses approved by </a:t>
            </a:r>
            <a:endParaRPr/>
          </a:p>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     the Utah Insurance Department. </a:t>
            </a:r>
            <a:endParaRPr/>
          </a:p>
          <a:p>
            <a:pPr indent="0" lvl="0" marL="0" marR="0" rtl="0" algn="l">
              <a:lnSpc>
                <a:spcPct val="100000"/>
              </a:lnSpc>
              <a:spcBef>
                <a:spcPts val="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600"/>
              <a:buFont typeface="Arial"/>
              <a:buNone/>
            </a:pPr>
            <a:r>
              <a:rPr b="0" i="0" lang="en-US" sz="1600" u="none">
                <a:solidFill>
                  <a:schemeClr val="lt1"/>
                </a:solidFill>
                <a:latin typeface="Arial"/>
                <a:ea typeface="Arial"/>
                <a:cs typeface="Arial"/>
                <a:sym typeface="Arial"/>
              </a:rPr>
              <a:t>http://insurance.utah.gov/producers/continue_education.html</a:t>
            </a:r>
            <a:endParaRPr b="0"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0"/>
          <p:cNvSpPr txBox="1"/>
          <p:nvPr>
            <p:ph idx="4294967295" type="title"/>
          </p:nvPr>
        </p:nvSpPr>
        <p:spPr>
          <a:xfrm>
            <a:off x="533400" y="3810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Characteristics of Insurance Contracts</a:t>
            </a:r>
            <a:endParaRPr/>
          </a:p>
        </p:txBody>
      </p:sp>
      <p:sp>
        <p:nvSpPr>
          <p:cNvPr id="339" name="Google Shape;339;p20"/>
          <p:cNvSpPr txBox="1"/>
          <p:nvPr>
            <p:ph idx="4294967295" type="body"/>
          </p:nvPr>
        </p:nvSpPr>
        <p:spPr>
          <a:xfrm>
            <a:off x="0" y="1676400"/>
            <a:ext cx="6934200" cy="54864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Conditional</a:t>
            </a:r>
            <a:endParaRPr/>
          </a:p>
          <a:p>
            <a:pPr indent="-273049" lvl="2" marL="922337" marR="0" rtl="0" algn="l">
              <a:lnSpc>
                <a:spcPct val="10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If…then phraseology</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Unilateral</a:t>
            </a:r>
            <a:endParaRPr/>
          </a:p>
          <a:p>
            <a:pPr indent="-273049" lvl="2" marL="922337" marR="0" rtl="0" algn="l">
              <a:lnSpc>
                <a:spcPct val="10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One way; one party performs and the other only pays</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Adhesion</a:t>
            </a:r>
            <a:endParaRPr/>
          </a:p>
          <a:p>
            <a:pPr indent="-273049" lvl="2" marL="922337" marR="0" rtl="0" algn="l">
              <a:lnSpc>
                <a:spcPct val="10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You are stuck with it</a:t>
            </a:r>
            <a:endParaRPr/>
          </a:p>
          <a:p>
            <a:pPr indent="-273049" lvl="2" marL="922337" marR="0" rtl="0" algn="l">
              <a:lnSpc>
                <a:spcPct val="10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Protects insurer against agent misstatements	</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Aleatory </a:t>
            </a:r>
            <a:endParaRPr/>
          </a:p>
          <a:p>
            <a:pPr indent="-273049" lvl="2" marL="922337" marR="0" rtl="0" algn="l">
              <a:lnSpc>
                <a:spcPct val="10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exchange of unequal values</a:t>
            </a:r>
            <a:endParaRPr/>
          </a:p>
          <a:p>
            <a:pPr indent="-273049" lvl="1" marL="630237" marR="0" rtl="0" algn="l">
              <a:lnSpc>
                <a:spcPct val="10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Personal</a:t>
            </a:r>
            <a:endParaRPr/>
          </a:p>
          <a:p>
            <a:pPr indent="-273049" lvl="2" marL="922337" marR="0" rtl="0" algn="l">
              <a:lnSpc>
                <a:spcPct val="10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Contract between individual and the insured</a:t>
            </a:r>
            <a:endParaRPr/>
          </a:p>
        </p:txBody>
      </p:sp>
      <p:pic>
        <p:nvPicPr>
          <p:cNvPr descr="Forms_Signature" id="340" name="Google Shape;340;p20"/>
          <p:cNvPicPr preferRelativeResize="0"/>
          <p:nvPr/>
        </p:nvPicPr>
        <p:blipFill rotWithShape="1">
          <a:blip r:embed="rId3">
            <a:alphaModFix/>
          </a:blip>
          <a:srcRect b="0" l="0" r="0" t="0"/>
          <a:stretch/>
        </p:blipFill>
        <p:spPr>
          <a:xfrm>
            <a:off x="6553200" y="1066800"/>
            <a:ext cx="1828800" cy="1735137"/>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1" name="Shape 1991"/>
        <p:cNvGrpSpPr/>
        <p:nvPr/>
      </p:nvGrpSpPr>
      <p:grpSpPr>
        <a:xfrm>
          <a:off x="0" y="0"/>
          <a:ext cx="0" cy="0"/>
          <a:chOff x="0" y="0"/>
          <a:chExt cx="0" cy="0"/>
        </a:xfrm>
      </p:grpSpPr>
      <p:sp>
        <p:nvSpPr>
          <p:cNvPr id="1992" name="Google Shape;1992;p20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Commissioner of Insurance</a:t>
            </a:r>
            <a:endParaRPr/>
          </a:p>
        </p:txBody>
      </p:sp>
      <p:sp>
        <p:nvSpPr>
          <p:cNvPr id="1993" name="Google Shape;1993;p200"/>
          <p:cNvSpPr txBox="1"/>
          <p:nvPr>
            <p:ph idx="1" type="body"/>
          </p:nvPr>
        </p:nvSpPr>
        <p:spPr>
          <a:xfrm>
            <a:off x="3352800" y="1731962"/>
            <a:ext cx="5410200" cy="4745037"/>
          </a:xfrm>
          <a:prstGeom prst="rect">
            <a:avLst/>
          </a:prstGeom>
          <a:noFill/>
          <a:ln>
            <a:noFill/>
          </a:ln>
        </p:spPr>
        <p:txBody>
          <a:bodyPr anchorCtr="0" anchor="b"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Appointed to four-year term</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Broad Powers</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Enforce Utah Insurance Code</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Make reasonable rules and regulations to administer the Code</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Conduct investigations and examination</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Hold public meetings</a:t>
            </a:r>
            <a:endParaRPr/>
          </a:p>
          <a:p>
            <a:pPr indent="-273049" lvl="2" marL="922337" marR="0" rtl="0" algn="l">
              <a:lnSpc>
                <a:spcPct val="10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Issue annual report</a:t>
            </a:r>
            <a:endParaRPr/>
          </a:p>
        </p:txBody>
      </p:sp>
      <p:pic>
        <p:nvPicPr>
          <p:cNvPr descr="People_Businessmen Boss and Junior" id="1994" name="Google Shape;1994;p200"/>
          <p:cNvPicPr preferRelativeResize="0"/>
          <p:nvPr/>
        </p:nvPicPr>
        <p:blipFill rotWithShape="1">
          <a:blip r:embed="rId3">
            <a:alphaModFix/>
          </a:blip>
          <a:srcRect b="0" l="0" r="0" t="14975"/>
          <a:stretch/>
        </p:blipFill>
        <p:spPr>
          <a:xfrm>
            <a:off x="609600" y="1804987"/>
            <a:ext cx="3159125" cy="4310062"/>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sp>
        <p:nvSpPr>
          <p:cNvPr id="2000" name="Google Shape;2000;p201"/>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fontScale="90000"/>
          </a:bodyPr>
          <a:lstStyle/>
          <a:p>
            <a:pPr indent="0" lvl="0" marL="0" marR="0" rtl="0" algn="l">
              <a:lnSpc>
                <a:spcPct val="80000"/>
              </a:lnSpc>
              <a:spcBef>
                <a:spcPts val="0"/>
              </a:spcBef>
              <a:spcAft>
                <a:spcPts val="0"/>
              </a:spcAft>
              <a:buClr>
                <a:srgbClr val="FFFFD1"/>
              </a:buClr>
              <a:buSzPct val="100000"/>
              <a:buFont typeface="Constantia"/>
              <a:buNone/>
            </a:pPr>
            <a:r>
              <a:rPr b="1" i="0" lang="en-US" sz="4800" u="none" cap="none" strike="noStrike">
                <a:solidFill>
                  <a:srgbClr val="FFFFD1"/>
                </a:solidFill>
                <a:latin typeface="Constantia"/>
                <a:ea typeface="Constantia"/>
                <a:cs typeface="Constantia"/>
                <a:sym typeface="Constantia"/>
              </a:rPr>
              <a:t>Unfair Claim Settlement Practices</a:t>
            </a:r>
            <a:endParaRPr/>
          </a:p>
        </p:txBody>
      </p:sp>
      <p:pic>
        <p:nvPicPr>
          <p:cNvPr descr="Symbol_Gavel Law Book" id="2001" name="Google Shape;2001;p201"/>
          <p:cNvPicPr preferRelativeResize="0"/>
          <p:nvPr/>
        </p:nvPicPr>
        <p:blipFill rotWithShape="1">
          <a:blip r:embed="rId3">
            <a:alphaModFix/>
          </a:blip>
          <a:srcRect b="0" l="21546" r="0" t="0"/>
          <a:stretch/>
        </p:blipFill>
        <p:spPr>
          <a:xfrm>
            <a:off x="395287" y="2103437"/>
            <a:ext cx="3668712" cy="3703637"/>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
        <p:nvSpPr>
          <p:cNvPr id="2002" name="Google Shape;2002;p201"/>
          <p:cNvSpPr txBox="1"/>
          <p:nvPr/>
        </p:nvSpPr>
        <p:spPr>
          <a:xfrm>
            <a:off x="3883025" y="1676400"/>
            <a:ext cx="4987925" cy="4240212"/>
          </a:xfrm>
          <a:prstGeom prst="rect">
            <a:avLst/>
          </a:prstGeom>
          <a:noFill/>
          <a:ln>
            <a:noFill/>
          </a:ln>
        </p:spPr>
        <p:txBody>
          <a:bodyPr anchorCtr="0" anchor="ctr" bIns="45700" lIns="91425" spcFirstLastPara="1" rIns="91425" wrap="square" tIns="45700">
            <a:noAutofit/>
          </a:bodyPr>
          <a:lstStyle/>
          <a:p>
            <a:pPr indent="-285750" lvl="1" marL="74295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Knowingly misrepresenting facts or policy provisions</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Attempting to settle a claim based on alterations to the application made without the insured’s knowledge</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Not attempting in good faith to settle when liability is clear</a:t>
            </a:r>
            <a:endParaRPr/>
          </a:p>
        </p:txBody>
      </p:sp>
    </p:spTree>
  </p:cSld>
  <p:clrMapOvr>
    <a:masterClrMapping/>
  </p:clrMapOvr>
  <p:transition spd="slow">
    <p:fade/>
  </p:transition>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202"/>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Unfair Claim Settlement Practices (cont’d)</a:t>
            </a:r>
            <a:endParaRPr/>
          </a:p>
        </p:txBody>
      </p:sp>
      <p:sp>
        <p:nvSpPr>
          <p:cNvPr id="2009" name="Google Shape;2009;p202"/>
          <p:cNvSpPr txBox="1"/>
          <p:nvPr/>
        </p:nvSpPr>
        <p:spPr>
          <a:xfrm>
            <a:off x="1077912" y="1447800"/>
            <a:ext cx="7346950" cy="4648200"/>
          </a:xfrm>
          <a:prstGeom prst="rect">
            <a:avLst/>
          </a:prstGeom>
          <a:noFill/>
          <a:ln>
            <a:noFill/>
          </a:ln>
        </p:spPr>
        <p:txBody>
          <a:bodyPr anchorCtr="0" anchor="ctr" bIns="45700" lIns="91425" spcFirstLastPara="1" rIns="91425" wrap="square" tIns="45700">
            <a:noAutofit/>
          </a:bodyPr>
          <a:lstStyle/>
          <a:p>
            <a:pPr indent="-285750" lvl="1" marL="74295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Issuing checks in partial settlement under coverage that releases total liability </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Advising insured's to not hire an attorney</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Misleading a claimant about statutes of limitations</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Refusing to provide a written justification for claims denial upon request</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Failing to reimburse expenses and interest caused by delayed claims payments</a:t>
            </a:r>
            <a:endParaRPr/>
          </a:p>
        </p:txBody>
      </p:sp>
    </p:spTree>
  </p:cSld>
  <p:clrMapOvr>
    <a:masterClrMapping/>
  </p:clrMapOvr>
  <p:transition spd="slow">
    <p:fade/>
  </p:transition>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sp>
        <p:nvSpPr>
          <p:cNvPr id="2015" name="Google Shape;2015;p203"/>
          <p:cNvSpPr txBox="1"/>
          <p:nvPr>
            <p:ph idx="4294967295" type="title"/>
          </p:nvPr>
        </p:nvSpPr>
        <p:spPr>
          <a:xfrm>
            <a:off x="609600" y="6096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Unfair Trade Practices</a:t>
            </a:r>
            <a:endParaRPr/>
          </a:p>
        </p:txBody>
      </p:sp>
      <p:sp>
        <p:nvSpPr>
          <p:cNvPr id="2016" name="Google Shape;2016;p203"/>
          <p:cNvSpPr txBox="1"/>
          <p:nvPr>
            <p:ph idx="4294967295" type="body"/>
          </p:nvPr>
        </p:nvSpPr>
        <p:spPr>
          <a:xfrm>
            <a:off x="0" y="1295400"/>
            <a:ext cx="5638800" cy="4443412"/>
          </a:xfrm>
          <a:prstGeom prst="rect">
            <a:avLst/>
          </a:prstGeom>
          <a:noFill/>
          <a:ln>
            <a:noFill/>
          </a:ln>
        </p:spPr>
        <p:txBody>
          <a:bodyPr anchorCtr="0" anchor="ctr"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Misrepresentation—lying</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False Advertising</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Rebating</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Unfair Discrimination</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Boycott/Coercion/Intimidation</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Illegal inducement</a:t>
            </a:r>
            <a:endParaRPr/>
          </a:p>
        </p:txBody>
      </p:sp>
      <p:pic>
        <p:nvPicPr>
          <p:cNvPr descr="People_Indian Businessman" id="2017" name="Google Shape;2017;p203"/>
          <p:cNvPicPr preferRelativeResize="0"/>
          <p:nvPr/>
        </p:nvPicPr>
        <p:blipFill rotWithShape="1">
          <a:blip r:embed="rId3">
            <a:alphaModFix/>
          </a:blip>
          <a:srcRect b="0" l="0" r="0" t="0"/>
          <a:stretch/>
        </p:blipFill>
        <p:spPr>
          <a:xfrm>
            <a:off x="5943600" y="1219200"/>
            <a:ext cx="2824162" cy="4232275"/>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pic>
        <p:nvPicPr>
          <p:cNvPr descr="C:\Users\Callister\AppData\Local\Microsoft\Windows\Temporary Internet Files\Content.IE5\0E7WQREL\MCj04362740000[1].png" id="2018" name="Google Shape;2018;p203"/>
          <p:cNvPicPr preferRelativeResize="0"/>
          <p:nvPr/>
        </p:nvPicPr>
        <p:blipFill rotWithShape="1">
          <a:blip r:embed="rId4">
            <a:alphaModFix/>
          </a:blip>
          <a:srcRect b="0" l="0" r="0" t="0"/>
          <a:stretch/>
        </p:blipFill>
        <p:spPr>
          <a:xfrm>
            <a:off x="3810000" y="4800600"/>
            <a:ext cx="1828800" cy="1828800"/>
          </a:xfrm>
          <a:prstGeom prst="rect">
            <a:avLst/>
          </a:prstGeom>
          <a:noFill/>
          <a:ln>
            <a:noFill/>
          </a:ln>
        </p:spPr>
      </p:pic>
    </p:spTree>
  </p:cSld>
  <p:clrMapOvr>
    <a:masterClrMapping/>
  </p:clrMapOvr>
  <p:transition spd="slow">
    <p:fade/>
  </p:transition>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3" name="Shape 2023"/>
        <p:cNvGrpSpPr/>
        <p:nvPr/>
      </p:nvGrpSpPr>
      <p:grpSpPr>
        <a:xfrm>
          <a:off x="0" y="0"/>
          <a:ext cx="0" cy="0"/>
          <a:chOff x="0" y="0"/>
          <a:chExt cx="0" cy="0"/>
        </a:xfrm>
      </p:grpSpPr>
      <p:sp>
        <p:nvSpPr>
          <p:cNvPr id="2024" name="Google Shape;2024;p204"/>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Examination of Records</a:t>
            </a:r>
            <a:endParaRPr/>
          </a:p>
        </p:txBody>
      </p:sp>
      <p:sp>
        <p:nvSpPr>
          <p:cNvPr id="2025" name="Google Shape;2025;p204"/>
          <p:cNvSpPr txBox="1"/>
          <p:nvPr>
            <p:ph idx="4294967295" type="body"/>
          </p:nvPr>
        </p:nvSpPr>
        <p:spPr>
          <a:xfrm>
            <a:off x="3505200" y="1981200"/>
            <a:ext cx="5468937" cy="4122737"/>
          </a:xfrm>
          <a:prstGeom prst="rect">
            <a:avLst/>
          </a:prstGeom>
          <a:noFill/>
          <a:ln>
            <a:noFill/>
          </a:ln>
        </p:spPr>
        <p:txBody>
          <a:bodyPr anchorCtr="0" anchor="ctr" bIns="45700" lIns="91425" spcFirstLastPara="1" rIns="91425" wrap="square" tIns="45700">
            <a:noAutofit/>
          </a:bodyPr>
          <a:lstStyle/>
          <a:p>
            <a:pPr indent="-273049" lvl="1" marL="630237" marR="0" rtl="0" algn="l">
              <a:lnSpc>
                <a:spcPct val="90000"/>
              </a:lnSpc>
              <a:spcBef>
                <a:spcPts val="0"/>
              </a:spcBef>
              <a:spcAft>
                <a:spcPts val="0"/>
              </a:spcAft>
              <a:buClr>
                <a:schemeClr val="accent2"/>
              </a:buClr>
              <a:buSzPts val="2500"/>
              <a:buFont typeface="Noto Sans Symbols"/>
              <a:buChar char="⬥"/>
            </a:pPr>
            <a:r>
              <a:rPr b="0" i="0" lang="en-US" sz="2500" u="none" cap="none" strike="noStrike">
                <a:solidFill>
                  <a:schemeClr val="lt1"/>
                </a:solidFill>
                <a:latin typeface="Cambria"/>
                <a:ea typeface="Cambria"/>
                <a:cs typeface="Cambria"/>
                <a:sym typeface="Cambria"/>
              </a:rPr>
              <a:t>Commissioner may examine an insurer’s transactions, accounts, records, documents, assets at any time</a:t>
            </a:r>
            <a:endParaRPr/>
          </a:p>
          <a:p>
            <a:pPr indent="-273049" lvl="1" marL="630237" marR="0" rtl="0" algn="l">
              <a:lnSpc>
                <a:spcPct val="90000"/>
              </a:lnSpc>
              <a:spcBef>
                <a:spcPts val="500"/>
              </a:spcBef>
              <a:spcAft>
                <a:spcPts val="0"/>
              </a:spcAft>
              <a:buClr>
                <a:schemeClr val="accent2"/>
              </a:buClr>
              <a:buSzPts val="2500"/>
              <a:buFont typeface="Noto Sans Symbols"/>
              <a:buChar char="⬥"/>
            </a:pPr>
            <a:r>
              <a:rPr b="0" i="0" lang="en-US" sz="2500" u="none" cap="none" strike="noStrike">
                <a:solidFill>
                  <a:schemeClr val="lt1"/>
                </a:solidFill>
                <a:latin typeface="Cambria"/>
                <a:ea typeface="Cambria"/>
                <a:cs typeface="Cambria"/>
                <a:sym typeface="Cambria"/>
              </a:rPr>
              <a:t>Licensed producers and applicants may also be examined</a:t>
            </a:r>
            <a:endParaRPr/>
          </a:p>
          <a:p>
            <a:pPr indent="-273049" lvl="1" marL="630237" marR="0" rtl="0" algn="l">
              <a:lnSpc>
                <a:spcPct val="90000"/>
              </a:lnSpc>
              <a:spcBef>
                <a:spcPts val="500"/>
              </a:spcBef>
              <a:spcAft>
                <a:spcPts val="0"/>
              </a:spcAft>
              <a:buClr>
                <a:schemeClr val="accent2"/>
              </a:buClr>
              <a:buSzPts val="2500"/>
              <a:buFont typeface="Noto Sans Symbols"/>
              <a:buChar char="⬥"/>
            </a:pPr>
            <a:r>
              <a:rPr b="0" i="0" lang="en-US" sz="2500" u="none" cap="none" strike="noStrike">
                <a:solidFill>
                  <a:schemeClr val="lt1"/>
                </a:solidFill>
                <a:latin typeface="Cambria"/>
                <a:ea typeface="Cambria"/>
                <a:cs typeface="Cambria"/>
                <a:sym typeface="Cambria"/>
              </a:rPr>
              <a:t>Insurers holding a domestic or nondomestic Certificate of Authority must be examined at least every 5 years</a:t>
            </a:r>
            <a:endParaRPr/>
          </a:p>
          <a:p>
            <a:pPr indent="-207963" lvl="0" marL="319088" marR="0" rtl="0" algn="l">
              <a:spcBef>
                <a:spcPts val="500"/>
              </a:spcBef>
              <a:spcAft>
                <a:spcPts val="0"/>
              </a:spcAft>
              <a:buClr>
                <a:schemeClr val="accent1"/>
              </a:buClr>
              <a:buSzPts val="1750"/>
              <a:buFont typeface="Noto Sans Symbols"/>
              <a:buNone/>
            </a:pPr>
            <a:r>
              <a:t/>
            </a:r>
            <a:endParaRPr b="0" i="0" sz="2500" u="none" cap="none" strike="noStrike">
              <a:solidFill>
                <a:schemeClr val="lt1"/>
              </a:solidFill>
              <a:latin typeface="Cambria"/>
              <a:ea typeface="Cambria"/>
              <a:cs typeface="Cambria"/>
              <a:sym typeface="Cambria"/>
            </a:endParaRPr>
          </a:p>
        </p:txBody>
      </p:sp>
      <p:pic>
        <p:nvPicPr>
          <p:cNvPr descr="Objects_Orange File Folders" id="2026" name="Google Shape;2026;p204"/>
          <p:cNvPicPr preferRelativeResize="0"/>
          <p:nvPr/>
        </p:nvPicPr>
        <p:blipFill rotWithShape="1">
          <a:blip r:embed="rId3">
            <a:alphaModFix/>
          </a:blip>
          <a:srcRect b="0" l="28492" r="0" t="0"/>
          <a:stretch/>
        </p:blipFill>
        <p:spPr>
          <a:xfrm>
            <a:off x="712787" y="2233612"/>
            <a:ext cx="2824162" cy="330835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1" name="Shape 2031"/>
        <p:cNvGrpSpPr/>
        <p:nvPr/>
      </p:nvGrpSpPr>
      <p:grpSpPr>
        <a:xfrm>
          <a:off x="0" y="0"/>
          <a:ext cx="0" cy="0"/>
          <a:chOff x="0" y="0"/>
          <a:chExt cx="0" cy="0"/>
        </a:xfrm>
      </p:grpSpPr>
      <p:sp>
        <p:nvSpPr>
          <p:cNvPr id="2032" name="Google Shape;2032;p205"/>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Fraud</a:t>
            </a:r>
            <a:endParaRPr/>
          </a:p>
        </p:txBody>
      </p:sp>
      <p:sp>
        <p:nvSpPr>
          <p:cNvPr id="2033" name="Google Shape;2033;p20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Making false statements regarding a claim</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Benefitting from the proceeds of an insurance fraud</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Failing to forward premiums</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Assisting anyone else in committing fraud</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Supplying fraudulent information to the insurance department</a:t>
            </a:r>
            <a:endParaRPr/>
          </a:p>
          <a:p>
            <a:pPr indent="-194626" lvl="0" marL="319087"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194628" lvl="0" marL="319088" marR="0" rtl="0" algn="l">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p:txBody>
      </p:sp>
      <p:pic>
        <p:nvPicPr>
          <p:cNvPr descr="C:\Users\Callister\AppData\Local\Microsoft\Windows\Temporary Internet Files\Content.IE5\0E7WQREL\MMj02829930000[1].gif" id="2034" name="Google Shape;2034;p205"/>
          <p:cNvPicPr preferRelativeResize="0"/>
          <p:nvPr/>
        </p:nvPicPr>
        <p:blipFill rotWithShape="1">
          <a:blip r:embed="rId3">
            <a:alphaModFix/>
          </a:blip>
          <a:srcRect b="0" l="0" r="0" t="0"/>
          <a:stretch/>
        </p:blipFill>
        <p:spPr>
          <a:xfrm>
            <a:off x="6858000" y="457200"/>
            <a:ext cx="2286000" cy="2286000"/>
          </a:xfrm>
          <a:prstGeom prst="rect">
            <a:avLst/>
          </a:prstGeom>
          <a:noFill/>
          <a:ln>
            <a:noFill/>
          </a:ln>
        </p:spPr>
      </p:pic>
    </p:spTree>
  </p:cSld>
  <p:clrMapOvr>
    <a:masterClrMapping/>
  </p:clrMapOvr>
  <p:transition spd="slow">
    <p:fade/>
  </p:transition>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206"/>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041" name="Google Shape;2041;p206"/>
          <p:cNvSpPr txBox="1"/>
          <p:nvPr>
            <p:ph idx="1" type="body"/>
          </p:nvPr>
        </p:nvSpPr>
        <p:spPr>
          <a:xfrm>
            <a:off x="609600" y="1524000"/>
            <a:ext cx="7924800" cy="4419600"/>
          </a:xfrm>
          <a:prstGeom prst="rect">
            <a:avLst/>
          </a:prstGeom>
          <a:noFill/>
          <a:ln>
            <a:noFill/>
          </a:ln>
        </p:spPr>
        <p:txBody>
          <a:bodyPr anchorCtr="0" anchor="b"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31.   How many hours of continuing education must be completed every two-year period? </a:t>
            </a:r>
            <a:endParaRPr/>
          </a:p>
          <a:p>
            <a:pPr indent="-457200" lvl="2" marL="13716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12 hours</a:t>
            </a:r>
            <a:endParaRPr/>
          </a:p>
          <a:p>
            <a:pPr indent="-457200" lvl="2" marL="13716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16 hours, including 3 in ethics</a:t>
            </a:r>
            <a:endParaRPr/>
          </a:p>
          <a:p>
            <a:pPr indent="-457200" lvl="2" marL="13716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20 hours</a:t>
            </a:r>
            <a:endParaRPr b="0" i="0" sz="3200" u="sng" cap="none" strike="noStrike">
              <a:solidFill>
                <a:schemeClr val="lt1"/>
              </a:solidFill>
              <a:latin typeface="Cambria"/>
              <a:ea typeface="Cambria"/>
              <a:cs typeface="Cambria"/>
              <a:sym typeface="Cambria"/>
            </a:endParaRPr>
          </a:p>
          <a:p>
            <a:pPr indent="-457200" lvl="2" marL="13716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24 hours, including 3 in ethics</a:t>
            </a:r>
            <a:endParaRPr/>
          </a:p>
          <a:p>
            <a:pPr indent="-176848" lvl="0" marL="319088" marR="0" rtl="0" algn="l">
              <a:spcBef>
                <a:spcPts val="640"/>
              </a:spcBef>
              <a:spcAft>
                <a:spcPts val="0"/>
              </a:spcAft>
              <a:buClr>
                <a:schemeClr val="accent1"/>
              </a:buClr>
              <a:buSzPts val="2240"/>
              <a:buFont typeface="Noto Sans Symbols"/>
              <a:buNone/>
            </a:pPr>
            <a:r>
              <a:t/>
            </a:r>
            <a:endParaRPr b="0" i="0" sz="3200" u="none" cap="none" strike="noStrike">
              <a:solidFill>
                <a:schemeClr val="lt1"/>
              </a:solidFill>
              <a:latin typeface="Cambria"/>
              <a:ea typeface="Cambria"/>
              <a:cs typeface="Cambria"/>
              <a:sym typeface="Cambria"/>
            </a:endParaRPr>
          </a:p>
        </p:txBody>
      </p:sp>
      <p:sp>
        <p:nvSpPr>
          <p:cNvPr id="2042" name="Google Shape;2042;p206"/>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7</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1">
                                            <p:txEl>
                                              <p:pRg end="0" st="0"/>
                                            </p:txEl>
                                          </p:spTgt>
                                        </p:tgtEl>
                                        <p:attrNameLst>
                                          <p:attrName>style.visibility</p:attrName>
                                        </p:attrNameLst>
                                      </p:cBhvr>
                                      <p:to>
                                        <p:strVal val="visible"/>
                                      </p:to>
                                    </p:set>
                                    <p:animEffect filter="fade" transition="in">
                                      <p:cBhvr>
                                        <p:cTn dur="500"/>
                                        <p:tgtEl>
                                          <p:spTgt spid="20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1">
                                            <p:txEl>
                                              <p:pRg end="1" st="1"/>
                                            </p:txEl>
                                          </p:spTgt>
                                        </p:tgtEl>
                                        <p:attrNameLst>
                                          <p:attrName>style.visibility</p:attrName>
                                        </p:attrNameLst>
                                      </p:cBhvr>
                                      <p:to>
                                        <p:strVal val="visible"/>
                                      </p:to>
                                    </p:set>
                                    <p:animEffect filter="fade" transition="in">
                                      <p:cBhvr>
                                        <p:cTn dur="500"/>
                                        <p:tgtEl>
                                          <p:spTgt spid="20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1">
                                            <p:txEl>
                                              <p:pRg end="2" st="2"/>
                                            </p:txEl>
                                          </p:spTgt>
                                        </p:tgtEl>
                                        <p:attrNameLst>
                                          <p:attrName>style.visibility</p:attrName>
                                        </p:attrNameLst>
                                      </p:cBhvr>
                                      <p:to>
                                        <p:strVal val="visible"/>
                                      </p:to>
                                    </p:set>
                                    <p:animEffect filter="fade" transition="in">
                                      <p:cBhvr>
                                        <p:cTn dur="500"/>
                                        <p:tgtEl>
                                          <p:spTgt spid="20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1">
                                            <p:txEl>
                                              <p:pRg end="3" st="3"/>
                                            </p:txEl>
                                          </p:spTgt>
                                        </p:tgtEl>
                                        <p:attrNameLst>
                                          <p:attrName>style.visibility</p:attrName>
                                        </p:attrNameLst>
                                      </p:cBhvr>
                                      <p:to>
                                        <p:strVal val="visible"/>
                                      </p:to>
                                    </p:set>
                                    <p:animEffect filter="fade" transition="in">
                                      <p:cBhvr>
                                        <p:cTn dur="500"/>
                                        <p:tgtEl>
                                          <p:spTgt spid="20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1">
                                            <p:txEl>
                                              <p:pRg end="4" st="4"/>
                                            </p:txEl>
                                          </p:spTgt>
                                        </p:tgtEl>
                                        <p:attrNameLst>
                                          <p:attrName>style.visibility</p:attrName>
                                        </p:attrNameLst>
                                      </p:cBhvr>
                                      <p:to>
                                        <p:strVal val="visible"/>
                                      </p:to>
                                    </p:set>
                                    <p:animEffect filter="fade" transition="in">
                                      <p:cBhvr>
                                        <p:cTn dur="500"/>
                                        <p:tgtEl>
                                          <p:spTgt spid="20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1">
                                            <p:txEl>
                                              <p:pRg end="5" st="5"/>
                                            </p:txEl>
                                          </p:spTgt>
                                        </p:tgtEl>
                                        <p:attrNameLst>
                                          <p:attrName>style.visibility</p:attrName>
                                        </p:attrNameLst>
                                      </p:cBhvr>
                                      <p:to>
                                        <p:strVal val="visible"/>
                                      </p:to>
                                    </p:set>
                                    <p:animEffect filter="fade" transition="in">
                                      <p:cBhvr>
                                        <p:cTn dur="500"/>
                                        <p:tgtEl>
                                          <p:spTgt spid="204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7" name="Shape 2047"/>
        <p:cNvGrpSpPr/>
        <p:nvPr/>
      </p:nvGrpSpPr>
      <p:grpSpPr>
        <a:xfrm>
          <a:off x="0" y="0"/>
          <a:ext cx="0" cy="0"/>
          <a:chOff x="0" y="0"/>
          <a:chExt cx="0" cy="0"/>
        </a:xfrm>
      </p:grpSpPr>
      <p:sp>
        <p:nvSpPr>
          <p:cNvPr id="2048" name="Google Shape;2048;p20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049" name="Google Shape;2049;p207"/>
          <p:cNvSpPr txBox="1"/>
          <p:nvPr>
            <p:ph idx="1" type="body"/>
          </p:nvPr>
        </p:nvSpPr>
        <p:spPr>
          <a:xfrm>
            <a:off x="457200" y="1600200"/>
            <a:ext cx="8305800" cy="4419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90000"/>
              </a:lnSpc>
              <a:spcBef>
                <a:spcPts val="0"/>
              </a:spcBef>
              <a:spcAft>
                <a:spcPts val="0"/>
              </a:spcAft>
              <a:buClr>
                <a:schemeClr val="accent1"/>
              </a:buClr>
              <a:buSzPts val="2380"/>
              <a:buFont typeface="Noto Sans Symbols"/>
              <a:buNone/>
            </a:pPr>
            <a:r>
              <a:rPr b="1" i="0" lang="en-US" sz="3400" u="none">
                <a:solidFill>
                  <a:schemeClr val="lt1"/>
                </a:solidFill>
                <a:latin typeface="Cambria"/>
                <a:ea typeface="Cambria"/>
                <a:cs typeface="Cambria"/>
                <a:sym typeface="Cambria"/>
              </a:rPr>
              <a:t>32. The document that contains information on determining the type and amount of life insurance to purchase is called a</a:t>
            </a:r>
            <a:r>
              <a:rPr b="0" i="0" lang="en-US" sz="3400" u="none">
                <a:solidFill>
                  <a:schemeClr val="lt1"/>
                </a:solidFill>
                <a:latin typeface="Cambria"/>
                <a:ea typeface="Cambria"/>
                <a:cs typeface="Cambria"/>
                <a:sym typeface="Cambria"/>
              </a:rPr>
              <a:t> </a:t>
            </a:r>
            <a:endParaRPr b="0" i="0" sz="3400" u="sng">
              <a:solidFill>
                <a:schemeClr val="lt1"/>
              </a:solidFill>
              <a:latin typeface="Cambria"/>
              <a:ea typeface="Cambria"/>
              <a:cs typeface="Cambria"/>
              <a:sym typeface="Cambria"/>
            </a:endParaRPr>
          </a:p>
          <a:p>
            <a:pPr indent="-457200" lvl="2" marL="1371600" marR="0" rtl="0" algn="l">
              <a:lnSpc>
                <a:spcPct val="90000"/>
              </a:lnSpc>
              <a:spcBef>
                <a:spcPts val="680"/>
              </a:spcBef>
              <a:spcAft>
                <a:spcPts val="0"/>
              </a:spcAft>
              <a:buClr>
                <a:schemeClr val="lt1"/>
              </a:buClr>
              <a:buSzPts val="3400"/>
              <a:buFont typeface="Noto Sans Symbols"/>
              <a:buAutoNum type="alphaUcPeriod"/>
            </a:pPr>
            <a:r>
              <a:rPr b="0" i="0" lang="en-US" sz="3400" u="none" cap="none" strike="noStrike">
                <a:solidFill>
                  <a:schemeClr val="lt1"/>
                </a:solidFill>
                <a:latin typeface="Cambria"/>
                <a:ea typeface="Cambria"/>
                <a:cs typeface="Cambria"/>
                <a:sym typeface="Cambria"/>
              </a:rPr>
              <a:t>Buyer’s Guide</a:t>
            </a:r>
            <a:endParaRPr/>
          </a:p>
          <a:p>
            <a:pPr indent="-457200" lvl="2" marL="1371600" marR="0" rtl="0" algn="l">
              <a:lnSpc>
                <a:spcPct val="90000"/>
              </a:lnSpc>
              <a:spcBef>
                <a:spcPts val="680"/>
              </a:spcBef>
              <a:spcAft>
                <a:spcPts val="0"/>
              </a:spcAft>
              <a:buClr>
                <a:schemeClr val="lt1"/>
              </a:buClr>
              <a:buSzPts val="3400"/>
              <a:buFont typeface="Noto Sans Symbols"/>
              <a:buAutoNum type="alphaUcPeriod"/>
            </a:pPr>
            <a:r>
              <a:rPr b="0" i="0" lang="en-US" sz="3400" u="none" cap="none" strike="noStrike">
                <a:solidFill>
                  <a:schemeClr val="lt1"/>
                </a:solidFill>
                <a:latin typeface="Cambria"/>
                <a:ea typeface="Cambria"/>
                <a:cs typeface="Cambria"/>
                <a:sym typeface="Cambria"/>
              </a:rPr>
              <a:t>Policy Illustration</a:t>
            </a:r>
            <a:endParaRPr/>
          </a:p>
          <a:p>
            <a:pPr indent="-457200" lvl="2" marL="1371600" marR="0" rtl="0" algn="l">
              <a:lnSpc>
                <a:spcPct val="90000"/>
              </a:lnSpc>
              <a:spcBef>
                <a:spcPts val="680"/>
              </a:spcBef>
              <a:spcAft>
                <a:spcPts val="0"/>
              </a:spcAft>
              <a:buClr>
                <a:schemeClr val="lt1"/>
              </a:buClr>
              <a:buSzPts val="3400"/>
              <a:buFont typeface="Noto Sans Symbols"/>
              <a:buAutoNum type="alphaUcPeriod"/>
            </a:pPr>
            <a:r>
              <a:rPr b="0" i="0" lang="en-US" sz="3400" u="none" cap="none" strike="noStrike">
                <a:solidFill>
                  <a:schemeClr val="lt1"/>
                </a:solidFill>
                <a:latin typeface="Cambria"/>
                <a:ea typeface="Cambria"/>
                <a:cs typeface="Cambria"/>
                <a:sym typeface="Cambria"/>
              </a:rPr>
              <a:t>Policy Summary</a:t>
            </a:r>
            <a:endParaRPr/>
          </a:p>
          <a:p>
            <a:pPr indent="-457200" lvl="2" marL="1371600" marR="0" rtl="0" algn="l">
              <a:lnSpc>
                <a:spcPct val="90000"/>
              </a:lnSpc>
              <a:spcBef>
                <a:spcPts val="680"/>
              </a:spcBef>
              <a:spcAft>
                <a:spcPts val="0"/>
              </a:spcAft>
              <a:buClr>
                <a:schemeClr val="lt1"/>
              </a:buClr>
              <a:buSzPts val="3400"/>
              <a:buFont typeface="Noto Sans Symbols"/>
              <a:buAutoNum type="alphaUcPeriod"/>
            </a:pPr>
            <a:r>
              <a:rPr b="0" i="0" lang="en-US" sz="3400" u="none" cap="none" strike="noStrike">
                <a:solidFill>
                  <a:schemeClr val="lt1"/>
                </a:solidFill>
                <a:latin typeface="Cambria"/>
                <a:ea typeface="Cambria"/>
                <a:cs typeface="Cambria"/>
                <a:sym typeface="Cambria"/>
              </a:rPr>
              <a:t>Table of Projected Value</a:t>
            </a:r>
            <a:endParaRPr/>
          </a:p>
          <a:p>
            <a:pPr indent="-167958" lvl="0" marL="319088" marR="0" rtl="0" algn="l">
              <a:spcBef>
                <a:spcPts val="680"/>
              </a:spcBef>
              <a:spcAft>
                <a:spcPts val="0"/>
              </a:spcAft>
              <a:buClr>
                <a:schemeClr val="accent1"/>
              </a:buClr>
              <a:buSzPts val="2380"/>
              <a:buFont typeface="Noto Sans Symbols"/>
              <a:buNone/>
            </a:pPr>
            <a:r>
              <a:t/>
            </a:r>
            <a:endParaRPr b="0" i="0" sz="3400" u="none" cap="none" strike="noStrike">
              <a:solidFill>
                <a:schemeClr val="lt1"/>
              </a:solidFill>
              <a:latin typeface="Cambria"/>
              <a:ea typeface="Cambria"/>
              <a:cs typeface="Cambria"/>
              <a:sym typeface="Cambria"/>
            </a:endParaRPr>
          </a:p>
        </p:txBody>
      </p:sp>
      <p:sp>
        <p:nvSpPr>
          <p:cNvPr id="2050" name="Google Shape;2050;p207"/>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7</a:t>
            </a:r>
            <a:endParaRPr/>
          </a:p>
        </p:txBody>
      </p:sp>
    </p:spTree>
  </p:cSld>
  <p:clrMapOvr>
    <a:masterClrMapping/>
  </p:clrMapOvr>
  <p:transition spd="slow">
    <p:fade/>
  </p:transition>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5" name="Shape 2055"/>
        <p:cNvGrpSpPr/>
        <p:nvPr/>
      </p:nvGrpSpPr>
      <p:grpSpPr>
        <a:xfrm>
          <a:off x="0" y="0"/>
          <a:ext cx="0" cy="0"/>
          <a:chOff x="0" y="0"/>
          <a:chExt cx="0" cy="0"/>
        </a:xfrm>
      </p:grpSpPr>
      <p:sp>
        <p:nvSpPr>
          <p:cNvPr id="2056" name="Google Shape;2056;p208"/>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057" name="Google Shape;2057;p208"/>
          <p:cNvSpPr txBox="1"/>
          <p:nvPr>
            <p:ph idx="1" type="body"/>
          </p:nvPr>
        </p:nvSpPr>
        <p:spPr>
          <a:xfrm>
            <a:off x="609600" y="1600200"/>
            <a:ext cx="7924800" cy="46482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33.  All of the following are covered under replacement regulations EXCEPT</a:t>
            </a:r>
            <a:r>
              <a:rPr b="0" i="0" lang="en-US" sz="3000" u="none">
                <a:solidFill>
                  <a:schemeClr val="lt1"/>
                </a:solidFill>
                <a:latin typeface="Cambria"/>
                <a:ea typeface="Cambria"/>
                <a:cs typeface="Cambria"/>
                <a:sym typeface="Cambria"/>
              </a:rPr>
              <a:t> </a:t>
            </a:r>
            <a:endParaRPr/>
          </a:p>
          <a:p>
            <a:pPr indent="-457200" lvl="2" marL="13716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Term life insurance</a:t>
            </a:r>
            <a:endParaRPr/>
          </a:p>
          <a:p>
            <a:pPr indent="-457200" lvl="2" marL="13716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Whole life insurance</a:t>
            </a:r>
            <a:endParaRPr b="0" i="0" sz="3200" u="sng" cap="none" strike="noStrike">
              <a:solidFill>
                <a:schemeClr val="lt1"/>
              </a:solidFill>
              <a:latin typeface="Cambria"/>
              <a:ea typeface="Cambria"/>
              <a:cs typeface="Cambria"/>
              <a:sym typeface="Cambria"/>
            </a:endParaRPr>
          </a:p>
          <a:p>
            <a:pPr indent="-457200" lvl="2" marL="13716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Credit life insurance</a:t>
            </a:r>
            <a:endParaRPr/>
          </a:p>
          <a:p>
            <a:pPr indent="-457200" lvl="2" marL="13716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Universal life insurance</a:t>
            </a:r>
            <a:endParaRPr/>
          </a:p>
          <a:p>
            <a:pPr indent="-176848" lvl="0" marL="319088" marR="0" rtl="0" algn="l">
              <a:spcBef>
                <a:spcPts val="640"/>
              </a:spcBef>
              <a:spcAft>
                <a:spcPts val="0"/>
              </a:spcAft>
              <a:buClr>
                <a:schemeClr val="accent1"/>
              </a:buClr>
              <a:buSzPts val="2240"/>
              <a:buFont typeface="Noto Sans Symbols"/>
              <a:buNone/>
            </a:pPr>
            <a:r>
              <a:t/>
            </a:r>
            <a:endParaRPr b="0" i="0" sz="3200" u="none" cap="none" strike="noStrike">
              <a:solidFill>
                <a:schemeClr val="lt1"/>
              </a:solidFill>
              <a:latin typeface="Cambria"/>
              <a:ea typeface="Cambria"/>
              <a:cs typeface="Cambria"/>
              <a:sym typeface="Cambria"/>
            </a:endParaRPr>
          </a:p>
        </p:txBody>
      </p:sp>
      <p:sp>
        <p:nvSpPr>
          <p:cNvPr id="2058" name="Google Shape;2058;p208"/>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7</a:t>
            </a:r>
            <a:endParaRPr/>
          </a:p>
        </p:txBody>
      </p:sp>
    </p:spTree>
  </p:cSld>
  <p:clrMapOvr>
    <a:masterClrMapping/>
  </p:clrMapOvr>
  <p:transition spd="slow">
    <p:fade/>
  </p:transition>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3" name="Shape 2063"/>
        <p:cNvGrpSpPr/>
        <p:nvPr/>
      </p:nvGrpSpPr>
      <p:grpSpPr>
        <a:xfrm>
          <a:off x="0" y="0"/>
          <a:ext cx="0" cy="0"/>
          <a:chOff x="0" y="0"/>
          <a:chExt cx="0" cy="0"/>
        </a:xfrm>
      </p:grpSpPr>
      <p:sp>
        <p:nvSpPr>
          <p:cNvPr id="2064" name="Google Shape;2064;p20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065" name="Google Shape;2065;p209"/>
          <p:cNvSpPr txBox="1"/>
          <p:nvPr>
            <p:ph idx="1" type="body"/>
          </p:nvPr>
        </p:nvSpPr>
        <p:spPr>
          <a:xfrm>
            <a:off x="457200" y="1600200"/>
            <a:ext cx="8153400" cy="4419600"/>
          </a:xfrm>
          <a:prstGeom prst="rect">
            <a:avLst/>
          </a:prstGeom>
          <a:noFill/>
          <a:ln>
            <a:noFill/>
          </a:ln>
        </p:spPr>
        <p:txBody>
          <a:bodyPr anchorCtr="0" anchor="t" bIns="45700" lIns="91425" spcFirstLastPara="1" rIns="91425" wrap="square" tIns="45700">
            <a:noAutofit/>
          </a:bodyPr>
          <a:lstStyle/>
          <a:p>
            <a:pPr indent="-533400" lvl="0" marL="533400" marR="0" rtl="0" algn="l">
              <a:lnSpc>
                <a:spcPct val="90000"/>
              </a:lnSpc>
              <a:spcBef>
                <a:spcPts val="0"/>
              </a:spcBef>
              <a:spcAft>
                <a:spcPts val="0"/>
              </a:spcAft>
              <a:buClr>
                <a:schemeClr val="accent1"/>
              </a:buClr>
              <a:buSzPts val="1960"/>
              <a:buFont typeface="Noto Sans Symbols"/>
              <a:buNone/>
            </a:pPr>
            <a:r>
              <a:rPr b="1" i="0" lang="en-US" sz="2800" u="none">
                <a:solidFill>
                  <a:schemeClr val="lt1"/>
                </a:solidFill>
                <a:latin typeface="Cambria"/>
                <a:ea typeface="Cambria"/>
                <a:cs typeface="Cambria"/>
                <a:sym typeface="Cambria"/>
              </a:rPr>
              <a:t>34.  All of the following are true about HIV testing EXCEPT</a:t>
            </a:r>
            <a:endParaRPr/>
          </a:p>
          <a:p>
            <a:pPr indent="-381000" lvl="2" marL="1295400" marR="0" rtl="0" algn="l">
              <a:lnSpc>
                <a:spcPct val="9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Questions cannot be directed towards determining sexual orientation</a:t>
            </a:r>
            <a:endParaRPr b="0" i="0" sz="2800" u="sng" cap="none" strike="noStrike">
              <a:solidFill>
                <a:schemeClr val="lt1"/>
              </a:solidFill>
              <a:latin typeface="Cambria"/>
              <a:ea typeface="Cambria"/>
              <a:cs typeface="Cambria"/>
              <a:sym typeface="Cambria"/>
            </a:endParaRPr>
          </a:p>
          <a:p>
            <a:pPr indent="-381000" lvl="2" marL="1295400" marR="0" rtl="0" algn="l">
              <a:lnSpc>
                <a:spcPct val="9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Sexual orientation can be used to determine insurability</a:t>
            </a:r>
            <a:endParaRPr/>
          </a:p>
          <a:p>
            <a:pPr indent="-381000" lvl="2" marL="1295400" marR="0" rtl="0" algn="l">
              <a:lnSpc>
                <a:spcPct val="9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Blood tests used to detect HIV cannot be administered unfairly</a:t>
            </a:r>
            <a:endParaRPr/>
          </a:p>
          <a:p>
            <a:pPr indent="-381000" lvl="2" marL="1295400" marR="0" rtl="0" algn="l">
              <a:lnSpc>
                <a:spcPct val="9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Applicants must sign a written release form for HIV testing</a:t>
            </a:r>
            <a:endParaRPr/>
          </a:p>
          <a:p>
            <a:pPr indent="-194628" lvl="0" marL="319088" marR="0" rtl="0" algn="l">
              <a:spcBef>
                <a:spcPts val="560"/>
              </a:spcBef>
              <a:spcAft>
                <a:spcPts val="0"/>
              </a:spcAft>
              <a:buClr>
                <a:schemeClr val="accent1"/>
              </a:buClr>
              <a:buSzPts val="1960"/>
              <a:buFont typeface="Noto Sans Symbols"/>
              <a:buNone/>
            </a:pPr>
            <a:r>
              <a:t/>
            </a:r>
            <a:endParaRPr b="0" i="0" sz="2800" u="none" cap="none" strike="noStrike">
              <a:solidFill>
                <a:schemeClr val="lt1"/>
              </a:solidFill>
              <a:latin typeface="Cambria"/>
              <a:ea typeface="Cambria"/>
              <a:cs typeface="Cambria"/>
              <a:sym typeface="Cambria"/>
            </a:endParaRPr>
          </a:p>
        </p:txBody>
      </p:sp>
      <p:sp>
        <p:nvSpPr>
          <p:cNvPr id="2066" name="Google Shape;2066;p209"/>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7</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1"/>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Warranties and Representations</a:t>
            </a:r>
            <a:endParaRPr/>
          </a:p>
        </p:txBody>
      </p:sp>
      <p:sp>
        <p:nvSpPr>
          <p:cNvPr id="347" name="Google Shape;347;p21"/>
          <p:cNvSpPr txBox="1"/>
          <p:nvPr>
            <p:ph idx="1" type="body"/>
          </p:nvPr>
        </p:nvSpPr>
        <p:spPr>
          <a:xfrm>
            <a:off x="457200" y="2209800"/>
            <a:ext cx="4394200" cy="37465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Warranties </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Statement guaranteed</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Representations</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Statement on application</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True to best knowledge of applicant</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Test of materiality </a:t>
            </a:r>
            <a:endParaRPr/>
          </a:p>
        </p:txBody>
      </p:sp>
      <p:pic>
        <p:nvPicPr>
          <p:cNvPr descr="Symbol_Fingers Crossed" id="348" name="Google Shape;348;p21"/>
          <p:cNvPicPr preferRelativeResize="0"/>
          <p:nvPr/>
        </p:nvPicPr>
        <p:blipFill rotWithShape="1">
          <a:blip r:embed="rId3">
            <a:alphaModFix/>
          </a:blip>
          <a:srcRect b="0" l="14292" r="0" t="17460"/>
          <a:stretch/>
        </p:blipFill>
        <p:spPr>
          <a:xfrm>
            <a:off x="5562600" y="1371600"/>
            <a:ext cx="2900362" cy="419100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1" name="Shape 2071"/>
        <p:cNvGrpSpPr/>
        <p:nvPr/>
      </p:nvGrpSpPr>
      <p:grpSpPr>
        <a:xfrm>
          <a:off x="0" y="0"/>
          <a:ext cx="0" cy="0"/>
          <a:chOff x="0" y="0"/>
          <a:chExt cx="0" cy="0"/>
        </a:xfrm>
      </p:grpSpPr>
      <p:sp>
        <p:nvSpPr>
          <p:cNvPr id="2072" name="Google Shape;2072;p21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073" name="Google Shape;2073;p210"/>
          <p:cNvSpPr txBox="1"/>
          <p:nvPr>
            <p:ph idx="1" type="body"/>
          </p:nvPr>
        </p:nvSpPr>
        <p:spPr>
          <a:xfrm>
            <a:off x="609600" y="16002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35.  The Utah Insurance Commissioner is</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Elected by the people of Utah</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Chosen by the state legislature to serve for life</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Appointed by the Governor for a four year term</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Appointed by the Attorney General for a four year term</a:t>
            </a:r>
            <a:endParaRPr/>
          </a:p>
          <a:p>
            <a:pPr indent="-609600" lvl="0" marL="609600" marR="0" rtl="0" algn="ctr">
              <a:lnSpc>
                <a:spcPct val="100000"/>
              </a:lnSpc>
              <a:spcBef>
                <a:spcPts val="360"/>
              </a:spcBef>
              <a:spcAft>
                <a:spcPts val="0"/>
              </a:spcAft>
              <a:buClr>
                <a:schemeClr val="accent1"/>
              </a:buClr>
              <a:buSzPts val="1260"/>
              <a:buFont typeface="Noto Sans Symbols"/>
              <a:buNone/>
            </a:pPr>
            <a:r>
              <a:t/>
            </a:r>
            <a:endParaRPr b="0" i="0" sz="1800" u="none">
              <a:solidFill>
                <a:schemeClr val="lt1"/>
              </a:solidFill>
              <a:latin typeface="Cambria"/>
              <a:ea typeface="Cambria"/>
              <a:cs typeface="Cambria"/>
              <a:sym typeface="Cambria"/>
            </a:endParaRPr>
          </a:p>
          <a:p>
            <a:pPr indent="-239078" lvl="0" marL="319088" marR="0" rtl="0" algn="l">
              <a:spcBef>
                <a:spcPts val="360"/>
              </a:spcBef>
              <a:spcAft>
                <a:spcPts val="0"/>
              </a:spcAft>
              <a:buClr>
                <a:schemeClr val="accent1"/>
              </a:buClr>
              <a:buSzPts val="1260"/>
              <a:buFont typeface="Noto Sans Symbols"/>
              <a:buNone/>
            </a:pPr>
            <a:r>
              <a:t/>
            </a:r>
            <a:endParaRPr b="0" i="0" sz="1800" u="none">
              <a:solidFill>
                <a:schemeClr val="lt1"/>
              </a:solidFill>
              <a:latin typeface="Cambria"/>
              <a:ea typeface="Cambria"/>
              <a:cs typeface="Cambria"/>
              <a:sym typeface="Cambria"/>
            </a:endParaRPr>
          </a:p>
        </p:txBody>
      </p:sp>
      <p:sp>
        <p:nvSpPr>
          <p:cNvPr id="2074" name="Google Shape;2074;p210"/>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7</a:t>
            </a:r>
            <a:endParaRPr/>
          </a:p>
        </p:txBody>
      </p:sp>
    </p:spTree>
  </p:cSld>
  <p:clrMapOvr>
    <a:masterClrMapping/>
  </p:clrMapOvr>
  <p:transition spd="slow">
    <p:fade/>
  </p:transition>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9" name="Shape 2079"/>
        <p:cNvGrpSpPr/>
        <p:nvPr/>
      </p:nvGrpSpPr>
      <p:grpSpPr>
        <a:xfrm>
          <a:off x="0" y="0"/>
          <a:ext cx="0" cy="0"/>
          <a:chOff x="0" y="0"/>
          <a:chExt cx="0" cy="0"/>
        </a:xfrm>
      </p:grpSpPr>
      <p:sp>
        <p:nvSpPr>
          <p:cNvPr id="2080" name="Google Shape;2080;p211"/>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8</a:t>
            </a:r>
            <a:endParaRPr b="1" i="0" sz="4800" u="none" cap="none" strike="noStrike">
              <a:solidFill>
                <a:srgbClr val="FFFFD1"/>
              </a:solidFill>
              <a:latin typeface="Constantia"/>
              <a:ea typeface="Constantia"/>
              <a:cs typeface="Constantia"/>
              <a:sym typeface="Constantia"/>
            </a:endParaRPr>
          </a:p>
        </p:txBody>
      </p:sp>
      <p:sp>
        <p:nvSpPr>
          <p:cNvPr id="2081" name="Google Shape;2081;p211"/>
          <p:cNvSpPr txBox="1"/>
          <p:nvPr>
            <p:ph idx="1" type="body"/>
          </p:nvPr>
        </p:nvSpPr>
        <p:spPr>
          <a:xfrm>
            <a:off x="304800" y="1219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None/>
            </a:pPr>
            <a:r>
              <a:t/>
            </a:r>
            <a:endParaRPr b="0" i="0" sz="4000" u="none">
              <a:solidFill>
                <a:schemeClr val="lt1"/>
              </a:solidFill>
              <a:latin typeface="Cambria"/>
              <a:ea typeface="Cambria"/>
              <a:cs typeface="Cambria"/>
              <a:sym typeface="Cambria"/>
            </a:endParaRPr>
          </a:p>
          <a:p>
            <a:pPr indent="-319087" lvl="0" marL="319087" marR="0" rtl="0" algn="l">
              <a:lnSpc>
                <a:spcPct val="100000"/>
              </a:lnSpc>
              <a:spcBef>
                <a:spcPts val="800"/>
              </a:spcBef>
              <a:spcAft>
                <a:spcPts val="0"/>
              </a:spcAft>
              <a:buClr>
                <a:schemeClr val="accent1"/>
              </a:buClr>
              <a:buSzPts val="2800"/>
              <a:buFont typeface="Noto Sans Symbols"/>
              <a:buNone/>
            </a:pPr>
            <a:r>
              <a:t/>
            </a:r>
            <a:endParaRPr b="0" i="0" sz="4000" u="none">
              <a:solidFill>
                <a:schemeClr val="lt1"/>
              </a:solidFill>
              <a:latin typeface="Cambria"/>
              <a:ea typeface="Cambria"/>
              <a:cs typeface="Cambria"/>
              <a:sym typeface="Cambria"/>
            </a:endParaRPr>
          </a:p>
          <a:p>
            <a:pPr indent="-319087" lvl="0" marL="319087" marR="0" rtl="0" algn="ctr">
              <a:lnSpc>
                <a:spcPct val="100000"/>
              </a:lnSpc>
              <a:spcBef>
                <a:spcPts val="1320"/>
              </a:spcBef>
              <a:spcAft>
                <a:spcPts val="0"/>
              </a:spcAft>
              <a:buClr>
                <a:schemeClr val="accent1"/>
              </a:buClr>
              <a:buSzPts val="4620"/>
              <a:buFont typeface="Noto Sans Symbols"/>
              <a:buNone/>
            </a:pPr>
            <a:r>
              <a:rPr b="1" i="0" lang="en-US" sz="6600" u="none">
                <a:solidFill>
                  <a:schemeClr val="lt1"/>
                </a:solidFill>
                <a:latin typeface="Cambria"/>
                <a:ea typeface="Cambria"/>
                <a:cs typeface="Cambria"/>
                <a:sym typeface="Cambria"/>
              </a:rPr>
              <a:t>ETHICS</a:t>
            </a:r>
            <a:endParaRPr/>
          </a:p>
          <a:p>
            <a:pPr indent="-319087" lvl="0" marL="319087" marR="0" rtl="0" algn="ctr">
              <a:lnSpc>
                <a:spcPct val="100000"/>
              </a:lnSpc>
              <a:spcBef>
                <a:spcPts val="800"/>
              </a:spcBef>
              <a:spcAft>
                <a:spcPts val="0"/>
              </a:spcAft>
              <a:buClr>
                <a:schemeClr val="accent1"/>
              </a:buClr>
              <a:buSzPts val="2800"/>
              <a:buFont typeface="Noto Sans Symbols"/>
              <a:buNone/>
            </a:pPr>
            <a:r>
              <a:rPr b="1" i="0" lang="en-US" sz="4000" u="none">
                <a:solidFill>
                  <a:schemeClr val="lt1"/>
                </a:solidFill>
                <a:latin typeface="Cambria"/>
                <a:ea typeface="Cambria"/>
                <a:cs typeface="Cambria"/>
                <a:sym typeface="Cambria"/>
              </a:rPr>
              <a:t>What is Ethics?</a:t>
            </a:r>
            <a:endParaRPr/>
          </a:p>
        </p:txBody>
      </p:sp>
      <p:grpSp>
        <p:nvGrpSpPr>
          <p:cNvPr id="2082" name="Google Shape;2082;p211"/>
          <p:cNvGrpSpPr/>
          <p:nvPr/>
        </p:nvGrpSpPr>
        <p:grpSpPr>
          <a:xfrm>
            <a:off x="6095887" y="-457397"/>
            <a:ext cx="3118076" cy="3130944"/>
            <a:chOff x="6096001" y="-457199"/>
            <a:chExt cx="3118076" cy="3130944"/>
          </a:xfrm>
        </p:grpSpPr>
        <p:sp>
          <p:nvSpPr>
            <p:cNvPr id="2083" name="Google Shape;2083;p211"/>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2084" name="Google Shape;2084;p211"/>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9" name="Shape 2089"/>
        <p:cNvGrpSpPr/>
        <p:nvPr/>
      </p:nvGrpSpPr>
      <p:grpSpPr>
        <a:xfrm>
          <a:off x="0" y="0"/>
          <a:ext cx="0" cy="0"/>
          <a:chOff x="0" y="0"/>
          <a:chExt cx="0" cy="0"/>
        </a:xfrm>
      </p:grpSpPr>
      <p:sp>
        <p:nvSpPr>
          <p:cNvPr id="2090" name="Google Shape;2090;p212"/>
          <p:cNvSpPr txBox="1"/>
          <p:nvPr>
            <p:ph idx="4294967295" type="title"/>
          </p:nvPr>
        </p:nvSpPr>
        <p:spPr>
          <a:xfrm>
            <a:off x="457200" y="5334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WHAT IS ETHICS?</a:t>
            </a:r>
            <a:endParaRPr b="1" i="0" sz="4800" u="none" cap="none" strike="noStrike">
              <a:solidFill>
                <a:srgbClr val="FFFFD2"/>
              </a:solidFill>
              <a:latin typeface="Constantia"/>
              <a:ea typeface="Constantia"/>
              <a:cs typeface="Constantia"/>
              <a:sym typeface="Constantia"/>
            </a:endParaRPr>
          </a:p>
        </p:txBody>
      </p:sp>
      <p:sp>
        <p:nvSpPr>
          <p:cNvPr id="2091" name="Google Shape;2091;p212"/>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Derived from the Greek words - ethikos and ethos meaning "moral" and "character".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Closely associated with "the law" but key differences.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Several views of ethics and ethical behavior have evolved.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Tied closely with personal belief systems. </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6" name="Shape 2096"/>
        <p:cNvGrpSpPr/>
        <p:nvPr/>
      </p:nvGrpSpPr>
      <p:grpSpPr>
        <a:xfrm>
          <a:off x="0" y="0"/>
          <a:ext cx="0" cy="0"/>
          <a:chOff x="0" y="0"/>
          <a:chExt cx="0" cy="0"/>
        </a:xfrm>
      </p:grpSpPr>
      <p:sp>
        <p:nvSpPr>
          <p:cNvPr id="2097" name="Google Shape;2097;p21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185736"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Golden rule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Being good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Spiritual cleanliness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Favor the group or family over one's self</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Reach for the ideal path</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2098" name="Google Shape;2098;p213"/>
          <p:cNvSpPr txBox="1"/>
          <p:nvPr>
            <p:ph idx="4294967295" type="title"/>
          </p:nvPr>
        </p:nvSpPr>
        <p:spPr>
          <a:xfrm>
            <a:off x="457200" y="3048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WHAT IS ETHICS?</a:t>
            </a:r>
            <a:endParaRPr b="1" i="0" sz="4800" u="none" cap="none" strike="noStrike">
              <a:solidFill>
                <a:srgbClr val="FFFFD2"/>
              </a:solidFill>
              <a:latin typeface="Constantia"/>
              <a:ea typeface="Constantia"/>
              <a:cs typeface="Constantia"/>
              <a:sym typeface="Constantia"/>
            </a:endParaRPr>
          </a:p>
        </p:txBody>
      </p:sp>
    </p:spTree>
  </p:cSld>
  <p:clrMapOvr>
    <a:masterClrMapping/>
  </p:clrMapOvr>
  <p:transition spd="slow">
    <p:fade/>
  </p:transition>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3" name="Shape 2103"/>
        <p:cNvGrpSpPr/>
        <p:nvPr/>
      </p:nvGrpSpPr>
      <p:grpSpPr>
        <a:xfrm>
          <a:off x="0" y="0"/>
          <a:ext cx="0" cy="0"/>
          <a:chOff x="0" y="0"/>
          <a:chExt cx="0" cy="0"/>
        </a:xfrm>
      </p:grpSpPr>
      <p:sp>
        <p:nvSpPr>
          <p:cNvPr id="2104" name="Google Shape;2104;p214"/>
          <p:cNvSpPr txBox="1"/>
          <p:nvPr>
            <p:ph idx="1" type="body"/>
          </p:nvPr>
        </p:nvSpPr>
        <p:spPr>
          <a:xfrm>
            <a:off x="10668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Aristotle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Plato and Socrates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Max Weber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Confucius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John Stuart Mill </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2105" name="Google Shape;2105;p214"/>
          <p:cNvSpPr txBox="1"/>
          <p:nvPr>
            <p:ph idx="4294967295" type="title"/>
          </p:nvPr>
        </p:nvSpPr>
        <p:spPr>
          <a:xfrm>
            <a:off x="9144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CLASSIC ETHICS</a:t>
            </a:r>
            <a:endParaRPr b="1" i="0" sz="4800" u="none" cap="none" strike="noStrike">
              <a:solidFill>
                <a:srgbClr val="FFFFD2"/>
              </a:solidFill>
              <a:latin typeface="Constantia"/>
              <a:ea typeface="Constantia"/>
              <a:cs typeface="Constantia"/>
              <a:sym typeface="Constantia"/>
            </a:endParaRPr>
          </a:p>
        </p:txBody>
      </p:sp>
    </p:spTree>
  </p:cSld>
  <p:clrMapOvr>
    <a:masterClrMapping/>
  </p:clrMapOvr>
  <p:transition spd="slow">
    <p:fade/>
  </p:transition>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0" name="Shape 2110"/>
        <p:cNvGrpSpPr/>
        <p:nvPr/>
      </p:nvGrpSpPr>
      <p:grpSpPr>
        <a:xfrm>
          <a:off x="0" y="0"/>
          <a:ext cx="0" cy="0"/>
          <a:chOff x="0" y="0"/>
          <a:chExt cx="0" cy="0"/>
        </a:xfrm>
      </p:grpSpPr>
      <p:sp>
        <p:nvSpPr>
          <p:cNvPr id="2111" name="Google Shape;2111;p215"/>
          <p:cNvSpPr txBox="1"/>
          <p:nvPr>
            <p:ph idx="1" type="body"/>
          </p:nvPr>
        </p:nvSpPr>
        <p:spPr>
          <a:xfrm>
            <a:off x="457200" y="1371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Utilitarian</a:t>
            </a:r>
            <a:r>
              <a:rPr b="0" i="0" lang="en-US" sz="3000" u="none">
                <a:solidFill>
                  <a:schemeClr val="lt1"/>
                </a:solidFill>
                <a:latin typeface="Cambria"/>
                <a:ea typeface="Cambria"/>
                <a:cs typeface="Cambria"/>
                <a:sym typeface="Cambria"/>
              </a:rPr>
              <a:t> - do what delivers the greatest good to the greatest number of people.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Individualism</a:t>
            </a:r>
            <a:r>
              <a:rPr b="0" i="0" lang="en-US" sz="3000" u="none">
                <a:solidFill>
                  <a:schemeClr val="lt1"/>
                </a:solidFill>
                <a:latin typeface="Cambria"/>
                <a:ea typeface="Cambria"/>
                <a:cs typeface="Cambria"/>
                <a:sym typeface="Cambria"/>
              </a:rPr>
              <a:t> - do what serves the best long term interests of the individual.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Moral-rights</a:t>
            </a:r>
            <a:r>
              <a:rPr b="0" i="0" lang="en-US" sz="3000" u="none">
                <a:solidFill>
                  <a:schemeClr val="lt1"/>
                </a:solidFill>
                <a:latin typeface="Cambria"/>
                <a:ea typeface="Cambria"/>
                <a:cs typeface="Cambria"/>
                <a:sym typeface="Cambria"/>
              </a:rPr>
              <a:t> - always respect human rights first.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Justice</a:t>
            </a:r>
            <a:r>
              <a:rPr b="0" i="0" lang="en-US" sz="3000" u="none">
                <a:solidFill>
                  <a:schemeClr val="lt1"/>
                </a:solidFill>
                <a:latin typeface="Cambria"/>
                <a:ea typeface="Cambria"/>
                <a:cs typeface="Cambria"/>
                <a:sym typeface="Cambria"/>
              </a:rPr>
              <a:t> - do what is fair and equal to all those involved.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Relativism</a:t>
            </a:r>
            <a:r>
              <a:rPr b="0" i="0" lang="en-US" sz="3000" u="none">
                <a:solidFill>
                  <a:schemeClr val="lt1"/>
                </a:solidFill>
                <a:latin typeface="Cambria"/>
                <a:ea typeface="Cambria"/>
                <a:cs typeface="Cambria"/>
                <a:sym typeface="Cambria"/>
              </a:rPr>
              <a:t> - do what is accepted in the society or group in which you work. </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2112" name="Google Shape;2112;p215"/>
          <p:cNvSpPr txBox="1"/>
          <p:nvPr>
            <p:ph idx="4294967295" type="title"/>
          </p:nvPr>
        </p:nvSpPr>
        <p:spPr>
          <a:xfrm>
            <a:off x="457200" y="-152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WHAT IS ETHICS?</a:t>
            </a:r>
            <a:endParaRPr b="1" i="0" sz="4800" u="none" cap="none" strike="noStrike">
              <a:solidFill>
                <a:srgbClr val="FFFFD2"/>
              </a:solidFill>
              <a:latin typeface="Constantia"/>
              <a:ea typeface="Constantia"/>
              <a:cs typeface="Constantia"/>
              <a:sym typeface="Constantia"/>
            </a:endParaRPr>
          </a:p>
        </p:txBody>
      </p:sp>
    </p:spTree>
  </p:cSld>
  <p:clrMapOvr>
    <a:masterClrMapping/>
  </p:clrMapOvr>
  <p:transition spd="slow">
    <p:fade/>
  </p:transition>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7" name="Shape 2117"/>
        <p:cNvGrpSpPr/>
        <p:nvPr/>
      </p:nvGrpSpPr>
      <p:grpSpPr>
        <a:xfrm>
          <a:off x="0" y="0"/>
          <a:ext cx="0" cy="0"/>
          <a:chOff x="0" y="0"/>
          <a:chExt cx="0" cy="0"/>
        </a:xfrm>
      </p:grpSpPr>
      <p:sp>
        <p:nvSpPr>
          <p:cNvPr id="2118" name="Google Shape;2118;p216"/>
          <p:cNvSpPr txBox="1"/>
          <p:nvPr>
            <p:ph idx="4294967295" type="title"/>
          </p:nvPr>
        </p:nvSpPr>
        <p:spPr>
          <a:xfrm>
            <a:off x="457200" y="3048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Ethics… not a science</a:t>
            </a:r>
            <a:endParaRPr b="1" i="0" sz="4800" u="none" cap="none" strike="noStrike">
              <a:solidFill>
                <a:srgbClr val="FFFFD2"/>
              </a:solidFill>
              <a:latin typeface="Constantia"/>
              <a:ea typeface="Constantia"/>
              <a:cs typeface="Constantia"/>
              <a:sym typeface="Constantia"/>
            </a:endParaRPr>
          </a:p>
        </p:txBody>
      </p:sp>
      <p:sp>
        <p:nvSpPr>
          <p:cNvPr id="2119" name="Google Shape;2119;p21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Gray areas are often difficult to solve</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Personal belief systems vary</a:t>
            </a:r>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Corporate cultures vary</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National cultures, rules and laws are unique</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4" name="Shape 2124"/>
        <p:cNvGrpSpPr/>
        <p:nvPr/>
      </p:nvGrpSpPr>
      <p:grpSpPr>
        <a:xfrm>
          <a:off x="0" y="0"/>
          <a:ext cx="0" cy="0"/>
          <a:chOff x="0" y="0"/>
          <a:chExt cx="0" cy="0"/>
        </a:xfrm>
      </p:grpSpPr>
      <p:sp>
        <p:nvSpPr>
          <p:cNvPr id="2125" name="Google Shape;2125;p217"/>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Ethics… a balancing act…</a:t>
            </a:r>
            <a:endParaRPr b="1" i="0" sz="4800" u="none" cap="none" strike="noStrike">
              <a:solidFill>
                <a:srgbClr val="FFFFD2"/>
              </a:solidFill>
              <a:latin typeface="Constantia"/>
              <a:ea typeface="Constantia"/>
              <a:cs typeface="Constantia"/>
              <a:sym typeface="Constantia"/>
            </a:endParaRPr>
          </a:p>
        </p:txBody>
      </p:sp>
      <p:sp>
        <p:nvSpPr>
          <p:cNvPr id="2126" name="Google Shape;2126;p21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Profits balanced against ethics</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Insurer and policyholder</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Beating the competition vs. proper representation</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1" name="Shape 2131"/>
        <p:cNvGrpSpPr/>
        <p:nvPr/>
      </p:nvGrpSpPr>
      <p:grpSpPr>
        <a:xfrm>
          <a:off x="0" y="0"/>
          <a:ext cx="0" cy="0"/>
          <a:chOff x="0" y="0"/>
          <a:chExt cx="0" cy="0"/>
        </a:xfrm>
      </p:grpSpPr>
      <p:sp>
        <p:nvSpPr>
          <p:cNvPr id="2132" name="Google Shape;2132;p218"/>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133" name="Google Shape;2133;p218"/>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36.   The word ETHICS originates from which language?</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English</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Romanian</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French</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Greek</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sp>
        <p:nvSpPr>
          <p:cNvPr id="2139" name="Google Shape;2139;p219"/>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140" name="Google Shape;2140;p219"/>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37.  Which is NOT one of the five main views of ethical behavior?</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Individualism</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Justice</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Relativism</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Environmentalism</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2"/>
          <p:cNvSpPr txBox="1"/>
          <p:nvPr>
            <p:ph idx="1" type="body"/>
          </p:nvPr>
        </p:nvSpPr>
        <p:spPr>
          <a:xfrm>
            <a:off x="533400" y="1676400"/>
            <a:ext cx="8229600" cy="44196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680"/>
              <a:buFont typeface="Noto Sans Symbols"/>
              <a:buChar char="◆"/>
            </a:pPr>
            <a:r>
              <a:rPr b="1" i="0" lang="en-US" sz="2400" u="none">
                <a:solidFill>
                  <a:schemeClr val="lt1"/>
                </a:solidFill>
                <a:latin typeface="Cambria"/>
                <a:ea typeface="Cambria"/>
                <a:cs typeface="Cambria"/>
                <a:sym typeface="Cambria"/>
              </a:rPr>
              <a:t>FRAUD</a:t>
            </a:r>
            <a:r>
              <a:rPr b="0" i="0" lang="en-US" sz="2400" u="none">
                <a:solidFill>
                  <a:schemeClr val="lt1"/>
                </a:solidFill>
                <a:latin typeface="Cambria"/>
                <a:ea typeface="Cambria"/>
                <a:cs typeface="Cambria"/>
                <a:sym typeface="Cambria"/>
              </a:rPr>
              <a:t> – intentional act designed to deceive and induce another party to part with something of value (without any intent to obtain something of value, no fraud has occurred)</a:t>
            </a:r>
            <a:endParaRPr/>
          </a:p>
          <a:p>
            <a:pPr indent="-319087" lvl="0" marL="319087" marR="0" rtl="0" algn="l">
              <a:lnSpc>
                <a:spcPct val="100000"/>
              </a:lnSpc>
              <a:spcBef>
                <a:spcPts val="480"/>
              </a:spcBef>
              <a:spcAft>
                <a:spcPts val="0"/>
              </a:spcAft>
              <a:buClr>
                <a:schemeClr val="accent1"/>
              </a:buClr>
              <a:buSzPts val="1680"/>
              <a:buFont typeface="Noto Sans Symbols"/>
              <a:buChar char="◆"/>
            </a:pPr>
            <a:r>
              <a:rPr b="1" i="0" lang="en-US" sz="2400" u="none">
                <a:solidFill>
                  <a:schemeClr val="lt1"/>
                </a:solidFill>
                <a:latin typeface="Cambria"/>
                <a:ea typeface="Cambria"/>
                <a:cs typeface="Cambria"/>
                <a:sym typeface="Cambria"/>
              </a:rPr>
              <a:t>WAIVER</a:t>
            </a:r>
            <a:r>
              <a:rPr b="0" i="0" lang="en-US" sz="2400" u="none">
                <a:solidFill>
                  <a:schemeClr val="lt1"/>
                </a:solidFill>
                <a:latin typeface="Cambria"/>
                <a:ea typeface="Cambria"/>
                <a:cs typeface="Cambria"/>
                <a:sym typeface="Cambria"/>
              </a:rPr>
              <a:t> – intentional and voluntary giving up of a known right</a:t>
            </a:r>
            <a:endParaRPr/>
          </a:p>
          <a:p>
            <a:pPr indent="-319087" lvl="0" marL="319087" marR="0" rtl="0" algn="l">
              <a:lnSpc>
                <a:spcPct val="100000"/>
              </a:lnSpc>
              <a:spcBef>
                <a:spcPts val="480"/>
              </a:spcBef>
              <a:spcAft>
                <a:spcPts val="0"/>
              </a:spcAft>
              <a:buClr>
                <a:schemeClr val="accent1"/>
              </a:buClr>
              <a:buSzPts val="1680"/>
              <a:buFont typeface="Noto Sans Symbols"/>
              <a:buChar char="◆"/>
            </a:pPr>
            <a:r>
              <a:rPr b="1" i="0" lang="en-US" sz="2400" u="none">
                <a:solidFill>
                  <a:schemeClr val="lt1"/>
                </a:solidFill>
                <a:latin typeface="Cambria"/>
                <a:ea typeface="Cambria"/>
                <a:cs typeface="Cambria"/>
                <a:sym typeface="Cambria"/>
              </a:rPr>
              <a:t>ESTOPPEL</a:t>
            </a:r>
            <a:r>
              <a:rPr b="0" i="0" lang="en-US" sz="2400" u="none">
                <a:solidFill>
                  <a:schemeClr val="lt1"/>
                </a:solidFill>
                <a:latin typeface="Cambria"/>
                <a:ea typeface="Cambria"/>
                <a:cs typeface="Cambria"/>
                <a:sym typeface="Cambria"/>
              </a:rPr>
              <a:t> – the legal consequence of a waiver. One party who has given up a right may be blocked (or stopped) from changing conduct and reasserting the right, after another party has begun to rely upon it, if doing so would be to the detriment of the second party.  </a:t>
            </a:r>
            <a:endParaRPr/>
          </a:p>
          <a:p>
            <a:pPr indent="-319087" lvl="0" marL="319087" marR="0" rtl="0" algn="l">
              <a:lnSpc>
                <a:spcPct val="100000"/>
              </a:lnSpc>
              <a:spcBef>
                <a:spcPts val="480"/>
              </a:spcBef>
              <a:spcAft>
                <a:spcPts val="0"/>
              </a:spcAft>
              <a:buClr>
                <a:schemeClr val="accent1"/>
              </a:buClr>
              <a:buSzPts val="1680"/>
              <a:buFont typeface="Noto Sans Symbols"/>
              <a:buNone/>
            </a:pPr>
            <a:r>
              <a:t/>
            </a:r>
            <a:endParaRPr b="0" i="0" sz="2400" u="none">
              <a:solidFill>
                <a:schemeClr val="lt1"/>
              </a:solidFill>
              <a:latin typeface="Cambria"/>
              <a:ea typeface="Cambria"/>
              <a:cs typeface="Cambria"/>
              <a:sym typeface="Cambria"/>
            </a:endParaRPr>
          </a:p>
          <a:p>
            <a:pPr indent="-212408" lvl="0" marL="319088" marR="0" rtl="0" algn="l">
              <a:spcBef>
                <a:spcPts val="480"/>
              </a:spcBef>
              <a:spcAft>
                <a:spcPts val="0"/>
              </a:spcAft>
              <a:buClr>
                <a:schemeClr val="accent1"/>
              </a:buClr>
              <a:buSzPts val="1680"/>
              <a:buFont typeface="Noto Sans Symbols"/>
              <a:buNone/>
            </a:pPr>
            <a:r>
              <a:t/>
            </a:r>
            <a:endParaRPr b="0" i="0" sz="2400" u="none">
              <a:solidFill>
                <a:schemeClr val="lt1"/>
              </a:solidFill>
              <a:latin typeface="Cambria"/>
              <a:ea typeface="Cambria"/>
              <a:cs typeface="Cambria"/>
              <a:sym typeface="Cambria"/>
            </a:endParaRPr>
          </a:p>
        </p:txBody>
      </p:sp>
      <p:sp>
        <p:nvSpPr>
          <p:cNvPr id="355" name="Google Shape;355;p22"/>
          <p:cNvSpPr txBox="1"/>
          <p:nvPr>
            <p:ph idx="4294967295" type="title"/>
          </p:nvPr>
        </p:nvSpPr>
        <p:spPr>
          <a:xfrm>
            <a:off x="457200" y="228600"/>
            <a:ext cx="8229600" cy="10668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FRAUD, WAIVER, ESTOPPEL</a:t>
            </a:r>
            <a:endParaRPr b="1" i="0" sz="4800" u="none" cap="none" strike="noStrike">
              <a:solidFill>
                <a:srgbClr val="FFFFD2"/>
              </a:solidFill>
              <a:latin typeface="Constantia"/>
              <a:ea typeface="Constantia"/>
              <a:cs typeface="Constantia"/>
              <a:sym typeface="Constantia"/>
            </a:endParaRPr>
          </a:p>
        </p:txBody>
      </p:sp>
    </p:spTree>
  </p:cSld>
  <p:clrMapOvr>
    <a:masterClrMapping/>
  </p:clrMapOvr>
  <p:transition spd="slow">
    <p:fade/>
  </p:transition>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5" name="Shape 2145"/>
        <p:cNvGrpSpPr/>
        <p:nvPr/>
      </p:nvGrpSpPr>
      <p:grpSpPr>
        <a:xfrm>
          <a:off x="0" y="0"/>
          <a:ext cx="0" cy="0"/>
          <a:chOff x="0" y="0"/>
          <a:chExt cx="0" cy="0"/>
        </a:xfrm>
      </p:grpSpPr>
      <p:sp>
        <p:nvSpPr>
          <p:cNvPr id="2146" name="Google Shape;2146;p220"/>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147" name="Google Shape;2147;p220"/>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38.   Aristotle’s theory that Ethics is acquired by habit is known as?</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Golden Mean</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Socratic Method</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Utilitarian View</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Aristotle’s View</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2" name="Shape 2152"/>
        <p:cNvGrpSpPr/>
        <p:nvPr/>
      </p:nvGrpSpPr>
      <p:grpSpPr>
        <a:xfrm>
          <a:off x="0" y="0"/>
          <a:ext cx="0" cy="0"/>
          <a:chOff x="0" y="0"/>
          <a:chExt cx="0" cy="0"/>
        </a:xfrm>
      </p:grpSpPr>
      <p:sp>
        <p:nvSpPr>
          <p:cNvPr id="2153" name="Google Shape;2153;p221"/>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154" name="Google Shape;2154;p221"/>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39.   What is the definition of Relativism?</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Arial"/>
                <a:ea typeface="Arial"/>
                <a:cs typeface="Arial"/>
                <a:sym typeface="Arial"/>
              </a:rPr>
              <a:t>Do what serves the best long term interests of the individual</a:t>
            </a:r>
            <a:endParaRPr b="0" i="0" sz="2800" u="none" cap="none" strike="noStrike">
              <a:solidFill>
                <a:schemeClr val="lt1"/>
              </a:solidFill>
              <a:latin typeface="Cambria"/>
              <a:ea typeface="Cambria"/>
              <a:cs typeface="Cambria"/>
              <a:sym typeface="Cambria"/>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Arial"/>
                <a:ea typeface="Arial"/>
                <a:cs typeface="Arial"/>
                <a:sym typeface="Arial"/>
              </a:rPr>
              <a:t>Do what is accepted in the society or group in which you work</a:t>
            </a:r>
            <a:endParaRPr b="0" i="0" sz="2800" u="none" cap="none" strike="noStrike">
              <a:solidFill>
                <a:schemeClr val="lt1"/>
              </a:solidFill>
              <a:latin typeface="Cambria"/>
              <a:ea typeface="Cambria"/>
              <a:cs typeface="Cambria"/>
              <a:sym typeface="Cambria"/>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Arial"/>
                <a:ea typeface="Arial"/>
                <a:cs typeface="Arial"/>
                <a:sym typeface="Arial"/>
              </a:rPr>
              <a:t>Always respect human rights first</a:t>
            </a:r>
            <a:endParaRPr b="0" i="0" sz="2800" u="none" cap="none" strike="noStrike">
              <a:solidFill>
                <a:schemeClr val="lt1"/>
              </a:solidFill>
              <a:latin typeface="Cambria"/>
              <a:ea typeface="Cambria"/>
              <a:cs typeface="Cambria"/>
              <a:sym typeface="Cambria"/>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Arial"/>
                <a:ea typeface="Arial"/>
                <a:cs typeface="Arial"/>
                <a:sym typeface="Arial"/>
              </a:rPr>
              <a:t>Do what delivers the greatest good to the greatest number of people</a:t>
            </a:r>
            <a:endParaRPr b="0" i="0" sz="2800" u="none" cap="none" strike="noStrike">
              <a:solidFill>
                <a:schemeClr val="lt1"/>
              </a:solidFill>
              <a:latin typeface="Cambria"/>
              <a:ea typeface="Cambria"/>
              <a:cs typeface="Cambria"/>
              <a:sym typeface="Cambria"/>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p222"/>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161" name="Google Shape;2161;p222"/>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40.   What is the definition of Utilitarianism?</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Arial"/>
                <a:ea typeface="Arial"/>
                <a:cs typeface="Arial"/>
                <a:sym typeface="Arial"/>
              </a:rPr>
              <a:t>Do what serves the best long term interests of the individual</a:t>
            </a:r>
            <a:endParaRPr b="0" i="0" sz="2800" u="none" cap="none" strike="noStrike">
              <a:solidFill>
                <a:schemeClr val="lt1"/>
              </a:solidFill>
              <a:latin typeface="Cambria"/>
              <a:ea typeface="Cambria"/>
              <a:cs typeface="Cambria"/>
              <a:sym typeface="Cambria"/>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Arial"/>
                <a:ea typeface="Arial"/>
                <a:cs typeface="Arial"/>
                <a:sym typeface="Arial"/>
              </a:rPr>
              <a:t>Do what is accepted in the society or group in which you work</a:t>
            </a:r>
            <a:endParaRPr b="0" i="0" sz="2800" u="none" cap="none" strike="noStrike">
              <a:solidFill>
                <a:schemeClr val="lt1"/>
              </a:solidFill>
              <a:latin typeface="Cambria"/>
              <a:ea typeface="Cambria"/>
              <a:cs typeface="Cambria"/>
              <a:sym typeface="Cambria"/>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Arial"/>
                <a:ea typeface="Arial"/>
                <a:cs typeface="Arial"/>
                <a:sym typeface="Arial"/>
              </a:rPr>
              <a:t>Always respect human rights first</a:t>
            </a:r>
            <a:endParaRPr b="0" i="0" sz="2800" u="none" cap="none" strike="noStrike">
              <a:solidFill>
                <a:schemeClr val="lt1"/>
              </a:solidFill>
              <a:latin typeface="Cambria"/>
              <a:ea typeface="Cambria"/>
              <a:cs typeface="Cambria"/>
              <a:sym typeface="Cambria"/>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Arial"/>
                <a:ea typeface="Arial"/>
                <a:cs typeface="Arial"/>
                <a:sym typeface="Arial"/>
              </a:rPr>
              <a:t>Do what delivers the greatest good to the greatest number of people</a:t>
            </a:r>
            <a:endParaRPr b="0" i="0" sz="2800" u="none" cap="none" strike="noStrike">
              <a:solidFill>
                <a:schemeClr val="lt1"/>
              </a:solidFill>
              <a:latin typeface="Cambria"/>
              <a:ea typeface="Cambria"/>
              <a:cs typeface="Cambria"/>
              <a:sym typeface="Cambria"/>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6" name="Shape 2166"/>
        <p:cNvGrpSpPr/>
        <p:nvPr/>
      </p:nvGrpSpPr>
      <p:grpSpPr>
        <a:xfrm>
          <a:off x="0" y="0"/>
          <a:ext cx="0" cy="0"/>
          <a:chOff x="0" y="0"/>
          <a:chExt cx="0" cy="0"/>
        </a:xfrm>
      </p:grpSpPr>
      <p:sp>
        <p:nvSpPr>
          <p:cNvPr id="2167" name="Google Shape;2167;p223"/>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9</a:t>
            </a:r>
            <a:endParaRPr b="1" i="0" sz="4800" u="none" cap="none" strike="noStrike">
              <a:solidFill>
                <a:srgbClr val="FFFFD1"/>
              </a:solidFill>
              <a:latin typeface="Constantia"/>
              <a:ea typeface="Constantia"/>
              <a:cs typeface="Constantia"/>
              <a:sym typeface="Constantia"/>
            </a:endParaRPr>
          </a:p>
        </p:txBody>
      </p:sp>
      <p:sp>
        <p:nvSpPr>
          <p:cNvPr id="2168" name="Google Shape;2168;p223"/>
          <p:cNvSpPr txBox="1"/>
          <p:nvPr>
            <p:ph idx="1" type="body"/>
          </p:nvPr>
        </p:nvSpPr>
        <p:spPr>
          <a:xfrm>
            <a:off x="304800" y="1600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None/>
            </a:pPr>
            <a:r>
              <a:t/>
            </a:r>
            <a:endParaRPr b="0" i="0" sz="4000" u="none">
              <a:solidFill>
                <a:schemeClr val="lt1"/>
              </a:solidFill>
              <a:latin typeface="Cambria"/>
              <a:ea typeface="Cambria"/>
              <a:cs typeface="Cambria"/>
              <a:sym typeface="Cambria"/>
            </a:endParaRPr>
          </a:p>
          <a:p>
            <a:pPr indent="-319087" lvl="0" marL="319087" marR="0" rtl="0" algn="ctr">
              <a:lnSpc>
                <a:spcPct val="100000"/>
              </a:lnSpc>
              <a:spcBef>
                <a:spcPts val="1200"/>
              </a:spcBef>
              <a:spcAft>
                <a:spcPts val="0"/>
              </a:spcAft>
              <a:buClr>
                <a:schemeClr val="accent1"/>
              </a:buClr>
              <a:buSzPts val="4200"/>
              <a:buFont typeface="Noto Sans Symbols"/>
              <a:buNone/>
            </a:pPr>
            <a:r>
              <a:rPr b="1" i="0" lang="en-US" sz="6000" u="none">
                <a:solidFill>
                  <a:schemeClr val="lt1"/>
                </a:solidFill>
                <a:latin typeface="Cambria"/>
                <a:ea typeface="Cambria"/>
                <a:cs typeface="Cambria"/>
                <a:sym typeface="Cambria"/>
              </a:rPr>
              <a:t>ETHICS</a:t>
            </a:r>
            <a:endParaRPr/>
          </a:p>
          <a:p>
            <a:pPr indent="-319087" lvl="0" marL="319087" marR="0" rtl="0" algn="ctr">
              <a:lnSpc>
                <a:spcPct val="100000"/>
              </a:lnSpc>
              <a:spcBef>
                <a:spcPts val="800"/>
              </a:spcBef>
              <a:spcAft>
                <a:spcPts val="0"/>
              </a:spcAft>
              <a:buClr>
                <a:schemeClr val="accent1"/>
              </a:buClr>
              <a:buSzPts val="2800"/>
              <a:buFont typeface="Noto Sans Symbols"/>
              <a:buNone/>
            </a:pPr>
            <a:r>
              <a:rPr b="1" i="0" lang="en-US" sz="4000" u="none">
                <a:solidFill>
                  <a:schemeClr val="lt1"/>
                </a:solidFill>
                <a:latin typeface="Cambria"/>
                <a:ea typeface="Cambria"/>
                <a:cs typeface="Cambria"/>
                <a:sym typeface="Cambria"/>
              </a:rPr>
              <a:t>The Agent Responsibilities and the Law</a:t>
            </a:r>
            <a:endParaRPr/>
          </a:p>
        </p:txBody>
      </p:sp>
      <p:grpSp>
        <p:nvGrpSpPr>
          <p:cNvPr id="2169" name="Google Shape;2169;p223"/>
          <p:cNvGrpSpPr/>
          <p:nvPr/>
        </p:nvGrpSpPr>
        <p:grpSpPr>
          <a:xfrm>
            <a:off x="6095887" y="-457397"/>
            <a:ext cx="3118076" cy="3130944"/>
            <a:chOff x="6096001" y="-457199"/>
            <a:chExt cx="3118076" cy="3130944"/>
          </a:xfrm>
        </p:grpSpPr>
        <p:sp>
          <p:nvSpPr>
            <p:cNvPr id="2170" name="Google Shape;2170;p223"/>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2171" name="Google Shape;2171;p223"/>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6" name="Shape 2176"/>
        <p:cNvGrpSpPr/>
        <p:nvPr/>
      </p:nvGrpSpPr>
      <p:grpSpPr>
        <a:xfrm>
          <a:off x="0" y="0"/>
          <a:ext cx="0" cy="0"/>
          <a:chOff x="0" y="0"/>
          <a:chExt cx="0" cy="0"/>
        </a:xfrm>
      </p:grpSpPr>
      <p:sp>
        <p:nvSpPr>
          <p:cNvPr id="2177" name="Google Shape;2177;p224"/>
          <p:cNvSpPr txBox="1"/>
          <p:nvPr>
            <p:ph idx="4294967295" type="title"/>
          </p:nvPr>
        </p:nvSpPr>
        <p:spPr>
          <a:xfrm>
            <a:off x="4572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Insurance Law</a:t>
            </a:r>
            <a:endParaRPr b="1" i="0" sz="4800" u="none" cap="none" strike="noStrike">
              <a:solidFill>
                <a:srgbClr val="FFFFD2"/>
              </a:solidFill>
              <a:latin typeface="Constantia"/>
              <a:ea typeface="Constantia"/>
              <a:cs typeface="Constantia"/>
              <a:sym typeface="Constantia"/>
            </a:endParaRPr>
          </a:p>
        </p:txBody>
      </p:sp>
      <p:sp>
        <p:nvSpPr>
          <p:cNvPr id="2178" name="Google Shape;2178;p224"/>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Paul v. Virginia </a:t>
            </a:r>
            <a:r>
              <a:rPr b="0" i="0" lang="en-US" sz="3000" u="none">
                <a:solidFill>
                  <a:schemeClr val="lt1"/>
                </a:solidFill>
                <a:latin typeface="Cambria"/>
                <a:ea typeface="Cambria"/>
                <a:cs typeface="Cambria"/>
                <a:sym typeface="Cambria"/>
              </a:rPr>
              <a:t>(1868) indicated regulation by the states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US v. Southeastern Underwriters </a:t>
            </a:r>
            <a:r>
              <a:rPr b="0" i="0" lang="en-US" sz="3000" u="none">
                <a:solidFill>
                  <a:schemeClr val="lt1"/>
                </a:solidFill>
                <a:latin typeface="Cambria"/>
                <a:ea typeface="Cambria"/>
                <a:cs typeface="Cambria"/>
                <a:sym typeface="Cambria"/>
              </a:rPr>
              <a:t>(1944) deemed insurance an interstate trade that falls under federal law</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McCarran-Ferguson Act </a:t>
            </a:r>
            <a:r>
              <a:rPr b="0" i="0" lang="en-US" sz="3000" u="none">
                <a:solidFill>
                  <a:schemeClr val="lt1"/>
                </a:solidFill>
                <a:latin typeface="Cambria"/>
                <a:ea typeface="Cambria"/>
                <a:cs typeface="Cambria"/>
                <a:sym typeface="Cambria"/>
              </a:rPr>
              <a:t>(1945) reserved the federal right to regulate in the cases of fair labor standards and antitrust. All other regulations were reserved for the states.</a:t>
            </a:r>
            <a:endParaRPr/>
          </a:p>
        </p:txBody>
      </p:sp>
    </p:spTree>
  </p:cSld>
  <p:clrMapOvr>
    <a:masterClrMapping/>
  </p:clrMapOvr>
  <p:transition spd="slow">
    <p:fade/>
  </p:transition>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22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Individual States and NAIC</a:t>
            </a:r>
            <a:endParaRPr b="1" i="0" sz="4800" u="none" cap="none" strike="noStrike">
              <a:solidFill>
                <a:srgbClr val="FFFFD2"/>
              </a:solidFill>
              <a:latin typeface="Constantia"/>
              <a:ea typeface="Constantia"/>
              <a:cs typeface="Constantia"/>
              <a:sym typeface="Constantia"/>
            </a:endParaRPr>
          </a:p>
        </p:txBody>
      </p:sp>
      <p:sp>
        <p:nvSpPr>
          <p:cNvPr id="2185" name="Google Shape;2185;p22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Creates recommendations and model laws for states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Tries to encourage uniformity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Assist officials in administration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Protect the interests of the policyholders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Preserve state regulation</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0" name="Shape 2190"/>
        <p:cNvGrpSpPr/>
        <p:nvPr/>
      </p:nvGrpSpPr>
      <p:grpSpPr>
        <a:xfrm>
          <a:off x="0" y="0"/>
          <a:ext cx="0" cy="0"/>
          <a:chOff x="0" y="0"/>
          <a:chExt cx="0" cy="0"/>
        </a:xfrm>
      </p:grpSpPr>
      <p:sp>
        <p:nvSpPr>
          <p:cNvPr id="2191" name="Google Shape;2191;p226"/>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Representations</a:t>
            </a:r>
            <a:endParaRPr b="1" i="0" sz="4800" u="none" cap="none" strike="noStrike">
              <a:solidFill>
                <a:srgbClr val="FFFFD2"/>
              </a:solidFill>
              <a:latin typeface="Constantia"/>
              <a:ea typeface="Constantia"/>
              <a:cs typeface="Constantia"/>
              <a:sym typeface="Constantia"/>
            </a:endParaRPr>
          </a:p>
        </p:txBody>
      </p:sp>
      <p:sp>
        <p:nvSpPr>
          <p:cNvPr id="2192" name="Google Shape;2192;p22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Only state licensed insurers may issue policies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Any written or oral statement that misrepresents a policy's features is illegal.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Defaming a competing agent or insurance company by spreading unfounded rumors or falsehoods about Integrity or financial condition is illegal. 	</a:t>
            </a:r>
            <a:endParaRPr/>
          </a:p>
        </p:txBody>
      </p:sp>
    </p:spTree>
  </p:cSld>
  <p:clrMapOvr>
    <a:masterClrMapping/>
  </p:clrMapOvr>
  <p:transition spd="slow">
    <p:fade/>
  </p:transition>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7" name="Shape 2197"/>
        <p:cNvGrpSpPr/>
        <p:nvPr/>
      </p:nvGrpSpPr>
      <p:grpSpPr>
        <a:xfrm>
          <a:off x="0" y="0"/>
          <a:ext cx="0" cy="0"/>
          <a:chOff x="0" y="0"/>
          <a:chExt cx="0" cy="0"/>
        </a:xfrm>
      </p:grpSpPr>
      <p:sp>
        <p:nvSpPr>
          <p:cNvPr id="2198" name="Google Shape;2198;p227"/>
          <p:cNvSpPr txBox="1"/>
          <p:nvPr>
            <p:ph idx="4294967295" type="title"/>
          </p:nvPr>
        </p:nvSpPr>
        <p:spPr>
          <a:xfrm>
            <a:off x="914400" y="3810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Rebating</a:t>
            </a:r>
            <a:endParaRPr b="1" i="0" sz="4800" u="none" cap="none" strike="noStrike">
              <a:solidFill>
                <a:srgbClr val="FFFFD2"/>
              </a:solidFill>
              <a:latin typeface="Constantia"/>
              <a:ea typeface="Constantia"/>
              <a:cs typeface="Constantia"/>
              <a:sym typeface="Constantia"/>
            </a:endParaRPr>
          </a:p>
        </p:txBody>
      </p:sp>
      <p:sp>
        <p:nvSpPr>
          <p:cNvPr id="2199" name="Google Shape;2199;p227"/>
          <p:cNvSpPr txBox="1"/>
          <p:nvPr>
            <p:ph idx="1" type="body"/>
          </p:nvPr>
        </p:nvSpPr>
        <p:spPr>
          <a:xfrm>
            <a:off x="914400" y="2133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Giving a buyer a portion of initial premium back as an inducement to buy.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Can be in the form of money, a product or a service.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Is Illegal! </a:t>
            </a:r>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4" name="Shape 2204"/>
        <p:cNvGrpSpPr/>
        <p:nvPr/>
      </p:nvGrpSpPr>
      <p:grpSpPr>
        <a:xfrm>
          <a:off x="0" y="0"/>
          <a:ext cx="0" cy="0"/>
          <a:chOff x="0" y="0"/>
          <a:chExt cx="0" cy="0"/>
        </a:xfrm>
      </p:grpSpPr>
      <p:sp>
        <p:nvSpPr>
          <p:cNvPr id="2205" name="Google Shape;2205;p228"/>
          <p:cNvSpPr txBox="1"/>
          <p:nvPr>
            <p:ph idx="4294967295" type="title"/>
          </p:nvPr>
        </p:nvSpPr>
        <p:spPr>
          <a:xfrm>
            <a:off x="4572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Twisting or Churning </a:t>
            </a:r>
            <a:endParaRPr b="1" i="0" sz="4800" u="none" cap="none" strike="noStrike">
              <a:solidFill>
                <a:srgbClr val="FFFFD2"/>
              </a:solidFill>
              <a:latin typeface="Constantia"/>
              <a:ea typeface="Constantia"/>
              <a:cs typeface="Constantia"/>
              <a:sym typeface="Constantia"/>
            </a:endParaRPr>
          </a:p>
        </p:txBody>
      </p:sp>
      <p:sp>
        <p:nvSpPr>
          <p:cNvPr id="2206" name="Google Shape;2206;p228"/>
          <p:cNvSpPr txBox="1"/>
          <p:nvPr>
            <p:ph idx="1" type="body"/>
          </p:nvPr>
        </p:nvSpPr>
        <p:spPr>
          <a:xfrm>
            <a:off x="457200" y="1752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Twisting is the attempt to persuade a policyholder to drop coverage in order to sell them new coverage to the material disadvantage of the customer. 	</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Churning is the practice of using a policy value to purchase another policy with the same insurer for the purpose of generating additional premiums and commissions.</a:t>
            </a:r>
            <a:endParaRPr/>
          </a:p>
        </p:txBody>
      </p:sp>
    </p:spTree>
  </p:cSld>
  <p:clrMapOvr>
    <a:masterClrMapping/>
  </p:clrMapOvr>
  <p:transition spd="slow">
    <p:fade/>
  </p:transition>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1" name="Shape 2211"/>
        <p:cNvGrpSpPr/>
        <p:nvPr/>
      </p:nvGrpSpPr>
      <p:grpSpPr>
        <a:xfrm>
          <a:off x="0" y="0"/>
          <a:ext cx="0" cy="0"/>
          <a:chOff x="0" y="0"/>
          <a:chExt cx="0" cy="0"/>
        </a:xfrm>
      </p:grpSpPr>
      <p:sp>
        <p:nvSpPr>
          <p:cNvPr id="2212" name="Google Shape;2212;p229"/>
          <p:cNvSpPr txBox="1"/>
          <p:nvPr>
            <p:ph idx="4294967295" type="title"/>
          </p:nvPr>
        </p:nvSpPr>
        <p:spPr>
          <a:xfrm>
            <a:off x="4572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Replacement </a:t>
            </a:r>
            <a:endParaRPr b="1" i="0" sz="4800" u="none" cap="none" strike="noStrike">
              <a:solidFill>
                <a:srgbClr val="FFFFD2"/>
              </a:solidFill>
              <a:latin typeface="Constantia"/>
              <a:ea typeface="Constantia"/>
              <a:cs typeface="Constantia"/>
              <a:sym typeface="Constantia"/>
            </a:endParaRPr>
          </a:p>
        </p:txBody>
      </p:sp>
      <p:sp>
        <p:nvSpPr>
          <p:cNvPr id="2213" name="Google Shape;2213;p229"/>
          <p:cNvSpPr txBox="1"/>
          <p:nvPr>
            <p:ph idx="1" type="body"/>
          </p:nvPr>
        </p:nvSpPr>
        <p:spPr>
          <a:xfrm>
            <a:off x="457200" y="16764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Replacement is the practice of convincing a consumer to let a policy lapse and purchase another.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Replacement is usually not in the client's best interest and is illegal in those cases.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When it is beneficial, an agent should inform the consumer fully about the new and old policy and what Features will be affected. 	</a:t>
            </a: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3"/>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sng" cap="none" strike="noStrike">
                <a:solidFill>
                  <a:srgbClr val="FFFFD1"/>
                </a:solidFill>
                <a:latin typeface="Constantia"/>
                <a:ea typeface="Constantia"/>
                <a:cs typeface="Constantia"/>
                <a:sym typeface="Constantia"/>
              </a:rPr>
              <a:t>Unit 1 Review</a:t>
            </a:r>
            <a:endParaRPr/>
          </a:p>
        </p:txBody>
      </p:sp>
      <p:sp>
        <p:nvSpPr>
          <p:cNvPr id="362" name="Google Shape;362;p23"/>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9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Insured/Insurer</a:t>
            </a:r>
            <a:endParaRPr/>
          </a:p>
          <a:p>
            <a:pPr indent="-319087" lvl="0" marL="319087" marR="0" rtl="0" algn="l">
              <a:lnSpc>
                <a:spcPct val="9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Law of Large Numbers</a:t>
            </a:r>
            <a:endParaRPr/>
          </a:p>
          <a:p>
            <a:pPr indent="-319087" lvl="0" marL="319087" marR="0" rtl="0" algn="l">
              <a:lnSpc>
                <a:spcPct val="9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Risk – Pure vs. Speculative</a:t>
            </a:r>
            <a:endParaRPr/>
          </a:p>
          <a:p>
            <a:pPr indent="-319087" lvl="0" marL="319087" marR="0" rtl="0" algn="l">
              <a:lnSpc>
                <a:spcPct val="9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Peril vs. Hazard</a:t>
            </a:r>
            <a:endParaRPr/>
          </a:p>
          <a:p>
            <a:pPr indent="-319087" lvl="0" marL="319087" marR="0" rtl="0" algn="l">
              <a:lnSpc>
                <a:spcPct val="9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Handling Risk - STARR</a:t>
            </a:r>
            <a:endParaRPr/>
          </a:p>
          <a:p>
            <a:pPr indent="-319087" lvl="0" marL="319087" marR="0" rtl="0" algn="l">
              <a:lnSpc>
                <a:spcPct val="9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Elements of an Insurable Risk</a:t>
            </a:r>
            <a:endParaRPr/>
          </a:p>
          <a:p>
            <a:pPr indent="-319087" lvl="0" marL="319087" marR="0" rtl="0" algn="l">
              <a:lnSpc>
                <a:spcPct val="9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Expressed vs. Implied vs. Apparent </a:t>
            </a:r>
            <a:endParaRPr/>
          </a:p>
          <a:p>
            <a:pPr indent="-319087" lvl="0" marL="319087" marR="0" rtl="0" algn="l">
              <a:lnSpc>
                <a:spcPct val="9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Elements of a Legal Contract</a:t>
            </a:r>
            <a:endParaRPr/>
          </a:p>
          <a:p>
            <a:pPr indent="-185736" lvl="0" marL="319087" marR="0" rtl="0" algn="l">
              <a:lnSpc>
                <a:spcPct val="9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1822"/>
                                        <p:tgtEl>
                                          <p:spTgt spid="3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1" st="1"/>
                                            </p:txEl>
                                          </p:spTgt>
                                        </p:tgtEl>
                                        <p:attrNameLst>
                                          <p:attrName>style.visibility</p:attrName>
                                        </p:attrNameLst>
                                      </p:cBhvr>
                                      <p:to>
                                        <p:strVal val="visible"/>
                                      </p:to>
                                    </p:set>
                                    <p:animEffect filter="fade" transition="in">
                                      <p:cBhvr>
                                        <p:cTn dur="1822"/>
                                        <p:tgtEl>
                                          <p:spTgt spid="3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2" st="2"/>
                                            </p:txEl>
                                          </p:spTgt>
                                        </p:tgtEl>
                                        <p:attrNameLst>
                                          <p:attrName>style.visibility</p:attrName>
                                        </p:attrNameLst>
                                      </p:cBhvr>
                                      <p:to>
                                        <p:strVal val="visible"/>
                                      </p:to>
                                    </p:set>
                                    <p:animEffect filter="fade" transition="in">
                                      <p:cBhvr>
                                        <p:cTn dur="1822"/>
                                        <p:tgtEl>
                                          <p:spTgt spid="3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3" st="3"/>
                                            </p:txEl>
                                          </p:spTgt>
                                        </p:tgtEl>
                                        <p:attrNameLst>
                                          <p:attrName>style.visibility</p:attrName>
                                        </p:attrNameLst>
                                      </p:cBhvr>
                                      <p:to>
                                        <p:strVal val="visible"/>
                                      </p:to>
                                    </p:set>
                                    <p:animEffect filter="fade" transition="in">
                                      <p:cBhvr>
                                        <p:cTn dur="1822"/>
                                        <p:tgtEl>
                                          <p:spTgt spid="3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4" st="4"/>
                                            </p:txEl>
                                          </p:spTgt>
                                        </p:tgtEl>
                                        <p:attrNameLst>
                                          <p:attrName>style.visibility</p:attrName>
                                        </p:attrNameLst>
                                      </p:cBhvr>
                                      <p:to>
                                        <p:strVal val="visible"/>
                                      </p:to>
                                    </p:set>
                                    <p:animEffect filter="fade" transition="in">
                                      <p:cBhvr>
                                        <p:cTn dur="1822"/>
                                        <p:tgtEl>
                                          <p:spTgt spid="3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5" st="5"/>
                                            </p:txEl>
                                          </p:spTgt>
                                        </p:tgtEl>
                                        <p:attrNameLst>
                                          <p:attrName>style.visibility</p:attrName>
                                        </p:attrNameLst>
                                      </p:cBhvr>
                                      <p:to>
                                        <p:strVal val="visible"/>
                                      </p:to>
                                    </p:set>
                                    <p:animEffect filter="fade" transition="in">
                                      <p:cBhvr>
                                        <p:cTn dur="1822"/>
                                        <p:tgtEl>
                                          <p:spTgt spid="3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6" st="6"/>
                                            </p:txEl>
                                          </p:spTgt>
                                        </p:tgtEl>
                                        <p:attrNameLst>
                                          <p:attrName>style.visibility</p:attrName>
                                        </p:attrNameLst>
                                      </p:cBhvr>
                                      <p:to>
                                        <p:strVal val="visible"/>
                                      </p:to>
                                    </p:set>
                                    <p:animEffect filter="fade" transition="in">
                                      <p:cBhvr>
                                        <p:cTn dur="1822"/>
                                        <p:tgtEl>
                                          <p:spTgt spid="3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7" st="7"/>
                                            </p:txEl>
                                          </p:spTgt>
                                        </p:tgtEl>
                                        <p:attrNameLst>
                                          <p:attrName>style.visibility</p:attrName>
                                        </p:attrNameLst>
                                      </p:cBhvr>
                                      <p:to>
                                        <p:strVal val="visible"/>
                                      </p:to>
                                    </p:set>
                                    <p:animEffect filter="fade" transition="in">
                                      <p:cBhvr>
                                        <p:cTn dur="1822"/>
                                        <p:tgtEl>
                                          <p:spTgt spid="3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8" st="8"/>
                                            </p:txEl>
                                          </p:spTgt>
                                        </p:tgtEl>
                                        <p:attrNameLst>
                                          <p:attrName>style.visibility</p:attrName>
                                        </p:attrNameLst>
                                      </p:cBhvr>
                                      <p:to>
                                        <p:strVal val="visible"/>
                                      </p:to>
                                    </p:set>
                                    <p:animEffect filter="fade" transition="in">
                                      <p:cBhvr>
                                        <p:cTn dur="1822"/>
                                        <p:tgtEl>
                                          <p:spTgt spid="36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9" st="9"/>
                                            </p:txEl>
                                          </p:spTgt>
                                        </p:tgtEl>
                                        <p:attrNameLst>
                                          <p:attrName>style.visibility</p:attrName>
                                        </p:attrNameLst>
                                      </p:cBhvr>
                                      <p:to>
                                        <p:strVal val="visible"/>
                                      </p:to>
                                    </p:set>
                                    <p:animEffect filter="fade" transition="in">
                                      <p:cBhvr>
                                        <p:cTn dur="1822"/>
                                        <p:tgtEl>
                                          <p:spTgt spid="36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8" name="Shape 2218"/>
        <p:cNvGrpSpPr/>
        <p:nvPr/>
      </p:nvGrpSpPr>
      <p:grpSpPr>
        <a:xfrm>
          <a:off x="0" y="0"/>
          <a:ext cx="0" cy="0"/>
          <a:chOff x="0" y="0"/>
          <a:chExt cx="0" cy="0"/>
        </a:xfrm>
      </p:grpSpPr>
      <p:sp>
        <p:nvSpPr>
          <p:cNvPr id="2219" name="Google Shape;2219;p230"/>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Solicitation and Disclosure</a:t>
            </a:r>
            <a:endParaRPr b="1" i="0" sz="4800" u="none" cap="none" strike="noStrike">
              <a:solidFill>
                <a:srgbClr val="FFFFD2"/>
              </a:solidFill>
              <a:latin typeface="Constantia"/>
              <a:ea typeface="Constantia"/>
              <a:cs typeface="Constantia"/>
              <a:sym typeface="Constantia"/>
            </a:endParaRPr>
          </a:p>
        </p:txBody>
      </p:sp>
      <p:sp>
        <p:nvSpPr>
          <p:cNvPr id="2220" name="Google Shape;2220;p23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Use disclosure documents when soliciting an insurance sale. </a:t>
            </a:r>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Use Buyer's Guide and Policy Summary</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5" name="Shape 2225"/>
        <p:cNvGrpSpPr/>
        <p:nvPr/>
      </p:nvGrpSpPr>
      <p:grpSpPr>
        <a:xfrm>
          <a:off x="0" y="0"/>
          <a:ext cx="0" cy="0"/>
          <a:chOff x="0" y="0"/>
          <a:chExt cx="0" cy="0"/>
        </a:xfrm>
      </p:grpSpPr>
      <p:sp>
        <p:nvSpPr>
          <p:cNvPr id="2226" name="Google Shape;2226;p231"/>
          <p:cNvSpPr txBox="1"/>
          <p:nvPr>
            <p:ph idx="4294967295" type="title"/>
          </p:nvPr>
        </p:nvSpPr>
        <p:spPr>
          <a:xfrm>
            <a:off x="457200" y="3810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License Suspension</a:t>
            </a:r>
            <a:endParaRPr b="1" i="0" sz="4800" u="none" cap="none" strike="noStrike">
              <a:solidFill>
                <a:srgbClr val="FFFFD2"/>
              </a:solidFill>
              <a:latin typeface="Constantia"/>
              <a:ea typeface="Constantia"/>
              <a:cs typeface="Constantia"/>
              <a:sym typeface="Constantia"/>
            </a:endParaRPr>
          </a:p>
        </p:txBody>
      </p:sp>
      <p:sp>
        <p:nvSpPr>
          <p:cNvPr id="2227" name="Google Shape;2227;p231"/>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Making a material untrue statement in an application for an agent's license.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Stating or implying that a policy is "self-supporting" (no additional payments req).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Implying that a policy is being issued by the investment dept. of an insurance co.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Conveying the idea that a consumer will receive special treatment</a:t>
            </a:r>
            <a:endParaRPr/>
          </a:p>
        </p:txBody>
      </p:sp>
    </p:spTree>
  </p:cSld>
  <p:clrMapOvr>
    <a:masterClrMapping/>
  </p:clrMapOvr>
  <p:transition spd="slow">
    <p:fade/>
  </p:transition>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2" name="Shape 2232"/>
        <p:cNvGrpSpPr/>
        <p:nvPr/>
      </p:nvGrpSpPr>
      <p:grpSpPr>
        <a:xfrm>
          <a:off x="0" y="0"/>
          <a:ext cx="0" cy="0"/>
          <a:chOff x="0" y="0"/>
          <a:chExt cx="0" cy="0"/>
        </a:xfrm>
      </p:grpSpPr>
      <p:sp>
        <p:nvSpPr>
          <p:cNvPr id="2233" name="Google Shape;2233;p232"/>
          <p:cNvSpPr txBox="1"/>
          <p:nvPr>
            <p:ph idx="4294967295" type="title"/>
          </p:nvPr>
        </p:nvSpPr>
        <p:spPr>
          <a:xfrm>
            <a:off x="3810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License Suspension</a:t>
            </a:r>
            <a:endParaRPr b="1" i="0" sz="4800" u="none" cap="none" strike="noStrike">
              <a:solidFill>
                <a:srgbClr val="FFFFD2"/>
              </a:solidFill>
              <a:latin typeface="Constantia"/>
              <a:ea typeface="Constantia"/>
              <a:cs typeface="Constantia"/>
              <a:sym typeface="Constantia"/>
            </a:endParaRPr>
          </a:p>
        </p:txBody>
      </p:sp>
      <p:sp>
        <p:nvSpPr>
          <p:cNvPr id="2234" name="Google Shape;2234;p232"/>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Describing the premium as a "deposit" unless the payment establishes a debtor/ creditor relationship and allows withdrawal</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Indicating that future policy dividends are guaranteed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Stating the insured will be guaranteed certain benefits should a policy lapse without explaining non-forfeiture benefits</a:t>
            </a:r>
            <a:endParaRPr/>
          </a:p>
        </p:txBody>
      </p:sp>
    </p:spTree>
  </p:cSld>
  <p:clrMapOvr>
    <a:masterClrMapping/>
  </p:clrMapOvr>
  <p:transition spd="slow">
    <p:fade/>
  </p:transition>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9" name="Shape 2239"/>
        <p:cNvGrpSpPr/>
        <p:nvPr/>
      </p:nvGrpSpPr>
      <p:grpSpPr>
        <a:xfrm>
          <a:off x="0" y="0"/>
          <a:ext cx="0" cy="0"/>
          <a:chOff x="0" y="0"/>
          <a:chExt cx="0" cy="0"/>
        </a:xfrm>
      </p:grpSpPr>
      <p:sp>
        <p:nvSpPr>
          <p:cNvPr id="2240" name="Google Shape;2240;p233"/>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License Suspension</a:t>
            </a:r>
            <a:endParaRPr b="1" i="0" sz="4800" u="none" cap="none" strike="noStrike">
              <a:solidFill>
                <a:srgbClr val="FFFFD2"/>
              </a:solidFill>
              <a:latin typeface="Constantia"/>
              <a:ea typeface="Constantia"/>
              <a:cs typeface="Constantia"/>
              <a:sym typeface="Constantia"/>
            </a:endParaRPr>
          </a:p>
        </p:txBody>
      </p:sp>
      <p:sp>
        <p:nvSpPr>
          <p:cNvPr id="2241" name="Google Shape;2241;p23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Stating the policy has certain benefits not found in any other insurance contract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Stating the prospect must purchase the policy immediately or will lose the opportunity to purchase it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Not clearly stating that insurance is the product that is being solicited</a:t>
            </a:r>
            <a:endParaRPr/>
          </a:p>
        </p:txBody>
      </p:sp>
    </p:spTree>
  </p:cSld>
  <p:clrMapOvr>
    <a:masterClrMapping/>
  </p:clrMapOvr>
  <p:transition spd="slow">
    <p:fade/>
  </p:transition>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234"/>
          <p:cNvSpPr txBox="1"/>
          <p:nvPr>
            <p:ph idx="4294967295" type="title"/>
          </p:nvPr>
        </p:nvSpPr>
        <p:spPr>
          <a:xfrm>
            <a:off x="457200" y="381000"/>
            <a:ext cx="8229600" cy="10668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License Suspension</a:t>
            </a:r>
            <a:endParaRPr b="1" i="0" sz="4800" u="none" cap="none" strike="noStrike">
              <a:solidFill>
                <a:srgbClr val="FFFFD2"/>
              </a:solidFill>
              <a:latin typeface="Constantia"/>
              <a:ea typeface="Constantia"/>
              <a:cs typeface="Constantia"/>
              <a:sym typeface="Constantia"/>
            </a:endParaRPr>
          </a:p>
        </p:txBody>
      </p:sp>
      <p:sp>
        <p:nvSpPr>
          <p:cNvPr id="2248" name="Google Shape;2248;p234"/>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Describing oneself as a "financial planner", "financial consultant", "investment advisor", or a similar term that implies that that the agent is in the advisory business in which compensation is unrelated to sales unless such is actually the case.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Using amounts, numbers and projections (w/o time value of money) that mislead. </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3" name="Shape 2253"/>
        <p:cNvGrpSpPr/>
        <p:nvPr/>
      </p:nvGrpSpPr>
      <p:grpSpPr>
        <a:xfrm>
          <a:off x="0" y="0"/>
          <a:ext cx="0" cy="0"/>
          <a:chOff x="0" y="0"/>
          <a:chExt cx="0" cy="0"/>
        </a:xfrm>
      </p:grpSpPr>
      <p:sp>
        <p:nvSpPr>
          <p:cNvPr id="2254" name="Google Shape;2254;p23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Insurance Agent vs. Finance Planner</a:t>
            </a:r>
            <a:endParaRPr b="1" i="0" sz="4800" u="none" cap="none" strike="noStrike">
              <a:solidFill>
                <a:srgbClr val="FFFFD2"/>
              </a:solidFill>
              <a:latin typeface="Constantia"/>
              <a:ea typeface="Constantia"/>
              <a:cs typeface="Constantia"/>
              <a:sym typeface="Constantia"/>
            </a:endParaRPr>
          </a:p>
        </p:txBody>
      </p:sp>
      <p:sp>
        <p:nvSpPr>
          <p:cNvPr id="2255" name="Google Shape;2255;p23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Must sell a variety of financial products and services.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Educated in the field.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CFP and ChFC are the most recognized designations.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ICFP and IAFP are organizations that can provide guidance. </a:t>
            </a:r>
            <a:endParaRPr/>
          </a:p>
        </p:txBody>
      </p:sp>
    </p:spTree>
  </p:cSld>
  <p:clrMapOvr>
    <a:masterClrMapping/>
  </p:clrMapOvr>
  <p:transition spd="slow">
    <p:fade/>
  </p:transition>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0" name="Shape 2260"/>
        <p:cNvGrpSpPr/>
        <p:nvPr/>
      </p:nvGrpSpPr>
      <p:grpSpPr>
        <a:xfrm>
          <a:off x="0" y="0"/>
          <a:ext cx="0" cy="0"/>
          <a:chOff x="0" y="0"/>
          <a:chExt cx="0" cy="0"/>
        </a:xfrm>
      </p:grpSpPr>
      <p:sp>
        <p:nvSpPr>
          <p:cNvPr id="2261" name="Google Shape;2261;p236"/>
          <p:cNvSpPr txBox="1"/>
          <p:nvPr>
            <p:ph idx="4294967295" type="title"/>
          </p:nvPr>
        </p:nvSpPr>
        <p:spPr>
          <a:xfrm>
            <a:off x="457200" y="5334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Financial Planning…</a:t>
            </a:r>
            <a:endParaRPr b="1" i="0" sz="4800" u="none" cap="none" strike="noStrike">
              <a:solidFill>
                <a:srgbClr val="FFFFD2"/>
              </a:solidFill>
              <a:latin typeface="Constantia"/>
              <a:ea typeface="Constantia"/>
              <a:cs typeface="Constantia"/>
              <a:sym typeface="Constantia"/>
            </a:endParaRPr>
          </a:p>
        </p:txBody>
      </p:sp>
      <p:sp>
        <p:nvSpPr>
          <p:cNvPr id="2262" name="Google Shape;2262;p23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An insurance agent must accept a broader range of ethical responsibility if expansion into financial planning is undertaken.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a fee rather than a commission is charged, you are deemed a fiduciary of the client.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Conflicts of interest can occur due to an agent's status as a fiduciary with an insurer.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Full disclosure is critical. </a:t>
            </a:r>
            <a:endParaRPr/>
          </a:p>
        </p:txBody>
      </p:sp>
    </p:spTree>
  </p:cSld>
  <p:clrMapOvr>
    <a:masterClrMapping/>
  </p:clrMapOvr>
  <p:transition spd="slow">
    <p:fade/>
  </p:transition>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7" name="Shape 2267"/>
        <p:cNvGrpSpPr/>
        <p:nvPr/>
      </p:nvGrpSpPr>
      <p:grpSpPr>
        <a:xfrm>
          <a:off x="0" y="0"/>
          <a:ext cx="0" cy="0"/>
          <a:chOff x="0" y="0"/>
          <a:chExt cx="0" cy="0"/>
        </a:xfrm>
      </p:grpSpPr>
      <p:sp>
        <p:nvSpPr>
          <p:cNvPr id="2268" name="Google Shape;2268;p237"/>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Investment advice</a:t>
            </a:r>
            <a:endParaRPr b="1" i="0" sz="4800" u="none" cap="none" strike="noStrike">
              <a:solidFill>
                <a:srgbClr val="FFFFD2"/>
              </a:solidFill>
              <a:latin typeface="Constantia"/>
              <a:ea typeface="Constantia"/>
              <a:cs typeface="Constantia"/>
              <a:sym typeface="Constantia"/>
            </a:endParaRPr>
          </a:p>
        </p:txBody>
      </p:sp>
      <p:sp>
        <p:nvSpPr>
          <p:cNvPr id="2269" name="Google Shape;2269;p237"/>
          <p:cNvSpPr txBox="1"/>
          <p:nvPr>
            <p:ph idx="1" type="body"/>
          </p:nvPr>
        </p:nvSpPr>
        <p:spPr>
          <a:xfrm>
            <a:off x="457200" y="2743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Under SEC jurisdiction.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a fee is charged for investment advice: </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 Register as an investment advisor with the SEC. </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 Conform to ethical guidelines defined in the act. </a:t>
            </a:r>
            <a:endParaRPr/>
          </a:p>
          <a:p>
            <a:pPr indent="-203518" lvl="0" marL="319088" marR="0" rtl="0" algn="l">
              <a:spcBef>
                <a:spcPts val="520"/>
              </a:spcBef>
              <a:spcAft>
                <a:spcPts val="0"/>
              </a:spcAft>
              <a:buClr>
                <a:schemeClr val="accent1"/>
              </a:buClr>
              <a:buSzPts val="1820"/>
              <a:buFont typeface="Noto Sans Symbols"/>
              <a:buNone/>
            </a:pPr>
            <a:r>
              <a:t/>
            </a:r>
            <a:endParaRPr b="0" i="0" sz="2600" u="none" cap="none" strike="noStrike">
              <a:solidFill>
                <a:schemeClr val="lt1"/>
              </a:solidFill>
              <a:latin typeface="Cambria"/>
              <a:ea typeface="Cambria"/>
              <a:cs typeface="Cambria"/>
              <a:sym typeface="Cambria"/>
            </a:endParaRPr>
          </a:p>
        </p:txBody>
      </p:sp>
    </p:spTree>
  </p:cSld>
  <p:clrMapOvr>
    <a:masterClrMapping/>
  </p:clrMapOvr>
  <p:transition spd="slow">
    <p:fade/>
  </p:transition>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4" name="Shape 2274"/>
        <p:cNvGrpSpPr/>
        <p:nvPr/>
      </p:nvGrpSpPr>
      <p:grpSpPr>
        <a:xfrm>
          <a:off x="0" y="0"/>
          <a:ext cx="0" cy="0"/>
          <a:chOff x="0" y="0"/>
          <a:chExt cx="0" cy="0"/>
        </a:xfrm>
      </p:grpSpPr>
      <p:sp>
        <p:nvSpPr>
          <p:cNvPr id="2275" name="Google Shape;2275;p238"/>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The Law and Ethics</a:t>
            </a:r>
            <a:endParaRPr b="1" i="0" sz="4800" u="none" cap="none" strike="noStrike">
              <a:solidFill>
                <a:srgbClr val="FFFFD2"/>
              </a:solidFill>
              <a:latin typeface="Constantia"/>
              <a:ea typeface="Constantia"/>
              <a:cs typeface="Constantia"/>
              <a:sym typeface="Constantia"/>
            </a:endParaRPr>
          </a:p>
        </p:txBody>
      </p:sp>
      <p:sp>
        <p:nvSpPr>
          <p:cNvPr id="2276" name="Google Shape;2276;p238"/>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Laws provide a minimum standard.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Personal standards must be higher.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Self satisfaction or Plato's "Happiness".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Build integrity and credibility.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Long run it will be the most beneficial path. </a:t>
            </a:r>
            <a:endParaRPr/>
          </a:p>
        </p:txBody>
      </p:sp>
    </p:spTree>
  </p:cSld>
  <p:clrMapOvr>
    <a:masterClrMapping/>
  </p:clrMapOvr>
  <p:transition spd="slow">
    <p:fade/>
  </p:transition>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1" name="Shape 2281"/>
        <p:cNvGrpSpPr/>
        <p:nvPr/>
      </p:nvGrpSpPr>
      <p:grpSpPr>
        <a:xfrm>
          <a:off x="0" y="0"/>
          <a:ext cx="0" cy="0"/>
          <a:chOff x="0" y="0"/>
          <a:chExt cx="0" cy="0"/>
        </a:xfrm>
      </p:grpSpPr>
      <p:sp>
        <p:nvSpPr>
          <p:cNvPr id="2282" name="Google Shape;2282;p239"/>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Agents Responsibility to the Company</a:t>
            </a:r>
            <a:endParaRPr b="1" i="0" sz="4800" u="none" cap="none" strike="noStrike">
              <a:solidFill>
                <a:srgbClr val="FFFFD2"/>
              </a:solidFill>
              <a:latin typeface="Constantia"/>
              <a:ea typeface="Constantia"/>
              <a:cs typeface="Constantia"/>
              <a:sym typeface="Constantia"/>
            </a:endParaRPr>
          </a:p>
        </p:txBody>
      </p:sp>
      <p:sp>
        <p:nvSpPr>
          <p:cNvPr id="2283" name="Google Shape;2283;p23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Legal term describing relationship between 2 parties -- the principal and the agent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Contractual agreement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Agent "is" the principle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Payments made to agent are the same as if made directly to the principle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Knowledge is shared</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4"/>
          <p:cNvSpPr txBox="1"/>
          <p:nvPr>
            <p:ph idx="4294967295" type="title"/>
          </p:nvPr>
        </p:nvSpPr>
        <p:spPr>
          <a:xfrm>
            <a:off x="5334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	</a:t>
            </a:r>
            <a:endParaRPr/>
          </a:p>
        </p:txBody>
      </p:sp>
      <p:sp>
        <p:nvSpPr>
          <p:cNvPr id="369" name="Google Shape;369;p24"/>
          <p:cNvSpPr txBox="1"/>
          <p:nvPr>
            <p:ph idx="1" type="body"/>
          </p:nvPr>
        </p:nvSpPr>
        <p:spPr>
          <a:xfrm>
            <a:off x="914400" y="1905000"/>
            <a:ext cx="75438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1. Which of the following insurance concepts is founded on the ability to predict the approximate number of deaths within a certain group during a certain time?</a:t>
            </a:r>
            <a:endParaRPr/>
          </a:p>
          <a:p>
            <a:pPr indent="-273049" lvl="2" marL="922337" marR="0" rtl="0" algn="l">
              <a:lnSpc>
                <a:spcPct val="10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A. Principle of large loss</a:t>
            </a:r>
            <a:endParaRPr/>
          </a:p>
          <a:p>
            <a:pPr indent="-273049" lvl="2" marL="922337" marR="0" rtl="0" algn="l">
              <a:lnSpc>
                <a:spcPct val="10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B. Quantum insurance principle</a:t>
            </a:r>
            <a:endParaRPr/>
          </a:p>
          <a:p>
            <a:pPr indent="-273049" lvl="2" marL="922337" marR="0" rtl="0" algn="l">
              <a:lnSpc>
                <a:spcPct val="10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C. Indemnity</a:t>
            </a:r>
            <a:endParaRPr/>
          </a:p>
          <a:p>
            <a:pPr indent="-273049" lvl="2" marL="922337" marR="0" rtl="0" algn="l">
              <a:lnSpc>
                <a:spcPct val="10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D. Law of large numbers</a:t>
            </a:r>
            <a:endParaRPr/>
          </a:p>
          <a:p>
            <a:pPr indent="-212408" lvl="0" marL="319088" marR="0" rtl="0" algn="l">
              <a:spcBef>
                <a:spcPts val="480"/>
              </a:spcBef>
              <a:spcAft>
                <a:spcPts val="0"/>
              </a:spcAft>
              <a:buClr>
                <a:schemeClr val="accent1"/>
              </a:buClr>
              <a:buSzPts val="1680"/>
              <a:buFont typeface="Noto Sans Symbols"/>
              <a:buNone/>
            </a:pPr>
            <a:r>
              <a:t/>
            </a:r>
            <a:endParaRPr b="0" i="0" sz="2400" u="none" cap="none" strike="noStrike">
              <a:solidFill>
                <a:schemeClr val="lt1"/>
              </a:solidFill>
              <a:latin typeface="Cambria"/>
              <a:ea typeface="Cambria"/>
              <a:cs typeface="Cambria"/>
              <a:sym typeface="Cambria"/>
            </a:endParaRPr>
          </a:p>
        </p:txBody>
      </p:sp>
      <p:sp>
        <p:nvSpPr>
          <p:cNvPr id="370" name="Google Shape;370;p24"/>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1</a:t>
            </a:r>
            <a:endParaRPr/>
          </a:p>
        </p:txBody>
      </p:sp>
    </p:spTree>
  </p:cSld>
  <p:clrMapOvr>
    <a:masterClrMapping/>
  </p:clrMapOvr>
  <p:transition spd="slow">
    <p:fade/>
  </p:transition>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8" name="Shape 2288"/>
        <p:cNvGrpSpPr/>
        <p:nvPr/>
      </p:nvGrpSpPr>
      <p:grpSpPr>
        <a:xfrm>
          <a:off x="0" y="0"/>
          <a:ext cx="0" cy="0"/>
          <a:chOff x="0" y="0"/>
          <a:chExt cx="0" cy="0"/>
        </a:xfrm>
      </p:grpSpPr>
      <p:sp>
        <p:nvSpPr>
          <p:cNvPr id="2289" name="Google Shape;2289;p240"/>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Authority and Power</a:t>
            </a:r>
            <a:endParaRPr b="1" i="0" sz="4800" u="none" cap="none" strike="noStrike">
              <a:solidFill>
                <a:srgbClr val="FFFFD2"/>
              </a:solidFill>
              <a:latin typeface="Constantia"/>
              <a:ea typeface="Constantia"/>
              <a:cs typeface="Constantia"/>
              <a:sym typeface="Constantia"/>
            </a:endParaRPr>
          </a:p>
        </p:txBody>
      </p:sp>
      <p:sp>
        <p:nvSpPr>
          <p:cNvPr id="2290" name="Google Shape;2290;p240"/>
          <p:cNvSpPr txBox="1"/>
          <p:nvPr>
            <p:ph idx="1" type="body"/>
          </p:nvPr>
        </p:nvSpPr>
        <p:spPr>
          <a:xfrm>
            <a:off x="457200" y="2514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Granted through agency contract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Authority is scope and delineation of territory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Power involves actions allowed by the insurer</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Three types of Agency Authority (next slide)</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5" name="Shape 2295"/>
        <p:cNvGrpSpPr/>
        <p:nvPr/>
      </p:nvGrpSpPr>
      <p:grpSpPr>
        <a:xfrm>
          <a:off x="0" y="0"/>
          <a:ext cx="0" cy="0"/>
          <a:chOff x="0" y="0"/>
          <a:chExt cx="0" cy="0"/>
        </a:xfrm>
      </p:grpSpPr>
      <p:sp>
        <p:nvSpPr>
          <p:cNvPr id="2296" name="Google Shape;2296;p241"/>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AUTHORITY</a:t>
            </a:r>
            <a:endParaRPr b="1" i="0" sz="4800" u="none" cap="none" strike="noStrike">
              <a:solidFill>
                <a:srgbClr val="FFFFD2"/>
              </a:solidFill>
              <a:latin typeface="Constantia"/>
              <a:ea typeface="Constantia"/>
              <a:cs typeface="Constantia"/>
              <a:sym typeface="Constantia"/>
            </a:endParaRPr>
          </a:p>
        </p:txBody>
      </p:sp>
      <p:sp>
        <p:nvSpPr>
          <p:cNvPr id="2297" name="Google Shape;2297;p241"/>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Express Authority - written or oral authorization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Implied Authority - assumed authority to conduct business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Apparent Authority - gained through appearance and tacit approval</a:t>
            </a:r>
            <a:endParaRPr/>
          </a:p>
        </p:txBody>
      </p:sp>
    </p:spTree>
  </p:cSld>
  <p:clrMapOvr>
    <a:masterClrMapping/>
  </p:clrMapOvr>
  <p:transition spd="slow">
    <p:fade/>
  </p:transition>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2" name="Shape 2302"/>
        <p:cNvGrpSpPr/>
        <p:nvPr/>
      </p:nvGrpSpPr>
      <p:grpSpPr>
        <a:xfrm>
          <a:off x="0" y="0"/>
          <a:ext cx="0" cy="0"/>
          <a:chOff x="0" y="0"/>
          <a:chExt cx="0" cy="0"/>
        </a:xfrm>
      </p:grpSpPr>
      <p:sp>
        <p:nvSpPr>
          <p:cNvPr id="2303" name="Google Shape;2303;p242"/>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Fiduciary responsibility</a:t>
            </a:r>
            <a:endParaRPr b="1" i="0" sz="4800" u="none" cap="none" strike="noStrike">
              <a:solidFill>
                <a:srgbClr val="FFFFD2"/>
              </a:solidFill>
              <a:latin typeface="Constantia"/>
              <a:ea typeface="Constantia"/>
              <a:cs typeface="Constantia"/>
              <a:sym typeface="Constantia"/>
            </a:endParaRPr>
          </a:p>
        </p:txBody>
      </p:sp>
      <p:sp>
        <p:nvSpPr>
          <p:cNvPr id="2304" name="Google Shape;2304;p242"/>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High ethical standards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Involves trust and confidence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Transacting business in the name of others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Collecting and managing money for others</a:t>
            </a:r>
            <a:endParaRPr/>
          </a:p>
        </p:txBody>
      </p:sp>
    </p:spTree>
  </p:cSld>
  <p:clrMapOvr>
    <a:masterClrMapping/>
  </p:clrMapOvr>
  <p:transition spd="slow">
    <p:fade/>
  </p:transition>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9" name="Shape 2309"/>
        <p:cNvGrpSpPr/>
        <p:nvPr/>
      </p:nvGrpSpPr>
      <p:grpSpPr>
        <a:xfrm>
          <a:off x="0" y="0"/>
          <a:ext cx="0" cy="0"/>
          <a:chOff x="0" y="0"/>
          <a:chExt cx="0" cy="0"/>
        </a:xfrm>
      </p:grpSpPr>
      <p:sp>
        <p:nvSpPr>
          <p:cNvPr id="2310" name="Google Shape;2310;p243"/>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Fiduciary Responsibility </a:t>
            </a:r>
            <a:endParaRPr b="1" i="0" sz="4800" u="none" cap="none" strike="noStrike">
              <a:solidFill>
                <a:srgbClr val="FFFFD2"/>
              </a:solidFill>
              <a:latin typeface="Constantia"/>
              <a:ea typeface="Constantia"/>
              <a:cs typeface="Constantia"/>
              <a:sym typeface="Constantia"/>
            </a:endParaRPr>
          </a:p>
        </p:txBody>
      </p:sp>
      <p:sp>
        <p:nvSpPr>
          <p:cNvPr id="2311" name="Google Shape;2311;p24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Loyalty to insurer (no conflicting representation relationships)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Care and skill in carrying out business for the insurer</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Full disclosure of information regarding application and claims-handling</a:t>
            </a:r>
            <a:endParaRPr/>
          </a:p>
        </p:txBody>
      </p:sp>
    </p:spTree>
  </p:cSld>
  <p:clrMapOvr>
    <a:masterClrMapping/>
  </p:clrMapOvr>
  <p:transition spd="slow">
    <p:fade/>
  </p:transition>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6" name="Shape 2316"/>
        <p:cNvGrpSpPr/>
        <p:nvPr/>
      </p:nvGrpSpPr>
      <p:grpSpPr>
        <a:xfrm>
          <a:off x="0" y="0"/>
          <a:ext cx="0" cy="0"/>
          <a:chOff x="0" y="0"/>
          <a:chExt cx="0" cy="0"/>
        </a:xfrm>
      </p:grpSpPr>
      <p:sp>
        <p:nvSpPr>
          <p:cNvPr id="2317" name="Google Shape;2317;p244"/>
          <p:cNvSpPr txBox="1"/>
          <p:nvPr>
            <p:ph idx="1" type="body"/>
          </p:nvPr>
        </p:nvSpPr>
        <p:spPr>
          <a:xfrm>
            <a:off x="457200" y="20574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Prompt action and follow-up regarding the collection of premiums and paperwork</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Payments to agent are, by law, the same as payments to the insurer. Delay or withholding </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payments from insurer is unethical (illegal in some states)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Keep insurer and agent money separate</a:t>
            </a:r>
            <a:endParaRPr/>
          </a:p>
        </p:txBody>
      </p:sp>
      <p:sp>
        <p:nvSpPr>
          <p:cNvPr id="2318" name="Google Shape;2318;p244"/>
          <p:cNvSpPr txBox="1"/>
          <p:nvPr>
            <p:ph idx="4294967295" type="title"/>
          </p:nvPr>
        </p:nvSpPr>
        <p:spPr>
          <a:xfrm>
            <a:off x="5334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Fiduciary Responsibility </a:t>
            </a:r>
            <a:endParaRPr b="1" i="0" sz="4800" u="none" cap="none" strike="noStrike">
              <a:solidFill>
                <a:srgbClr val="FFFFD2"/>
              </a:solidFill>
              <a:latin typeface="Constantia"/>
              <a:ea typeface="Constantia"/>
              <a:cs typeface="Constantia"/>
              <a:sym typeface="Constantia"/>
            </a:endParaRPr>
          </a:p>
        </p:txBody>
      </p:sp>
    </p:spTree>
  </p:cSld>
  <p:clrMapOvr>
    <a:masterClrMapping/>
  </p:clrMapOvr>
  <p:transition spd="slow">
    <p:fade/>
  </p:transition>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3" name="Shape 2323"/>
        <p:cNvGrpSpPr/>
        <p:nvPr/>
      </p:nvGrpSpPr>
      <p:grpSpPr>
        <a:xfrm>
          <a:off x="0" y="0"/>
          <a:ext cx="0" cy="0"/>
          <a:chOff x="0" y="0"/>
          <a:chExt cx="0" cy="0"/>
        </a:xfrm>
      </p:grpSpPr>
      <p:sp>
        <p:nvSpPr>
          <p:cNvPr id="2324" name="Google Shape;2324;p24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Agent Responsibility</a:t>
            </a:r>
            <a:endParaRPr b="1" i="0" sz="4800" u="none" cap="none" strike="noStrike">
              <a:solidFill>
                <a:srgbClr val="FFFFD2"/>
              </a:solidFill>
              <a:latin typeface="Constantia"/>
              <a:ea typeface="Constantia"/>
              <a:cs typeface="Constantia"/>
              <a:sym typeface="Constantia"/>
            </a:endParaRPr>
          </a:p>
        </p:txBody>
      </p:sp>
      <p:sp>
        <p:nvSpPr>
          <p:cNvPr id="2325" name="Google Shape;2325;p24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185736"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Best possible risk for insurer.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Exercise reasonable care.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Submit all applications even if little chance of approval.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Let insurer's underwriter make acceptance decisions. </a:t>
            </a:r>
            <a:endParaRPr/>
          </a:p>
        </p:txBody>
      </p:sp>
    </p:spTree>
  </p:cSld>
  <p:clrMapOvr>
    <a:masterClrMapping/>
  </p:clrMapOvr>
  <p:transition spd="slow">
    <p:fade/>
  </p:transition>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0" name="Shape 2330"/>
        <p:cNvGrpSpPr/>
        <p:nvPr/>
      </p:nvGrpSpPr>
      <p:grpSpPr>
        <a:xfrm>
          <a:off x="0" y="0"/>
          <a:ext cx="0" cy="0"/>
          <a:chOff x="0" y="0"/>
          <a:chExt cx="0" cy="0"/>
        </a:xfrm>
      </p:grpSpPr>
      <p:sp>
        <p:nvSpPr>
          <p:cNvPr id="2331" name="Google Shape;2331;p246"/>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332" name="Google Shape;2332;p246"/>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41.    What organization helps to</a:t>
            </a:r>
            <a:r>
              <a:rPr b="1" i="0" lang="en-US" sz="2800" u="none">
                <a:solidFill>
                  <a:schemeClr val="lt1"/>
                </a:solidFill>
                <a:latin typeface="Arial"/>
                <a:ea typeface="Arial"/>
                <a:cs typeface="Arial"/>
                <a:sym typeface="Arial"/>
              </a:rPr>
              <a:t> protect the interests of the policyholders through putting together laws that look at particular issues that are most important to the needs of the policyholder</a:t>
            </a:r>
            <a:r>
              <a:rPr b="1" i="0" lang="en-US" sz="3000" u="none">
                <a:solidFill>
                  <a:schemeClr val="lt1"/>
                </a:solidFill>
                <a:latin typeface="Cambria"/>
                <a:ea typeface="Cambria"/>
                <a:cs typeface="Cambria"/>
                <a:sym typeface="Cambria"/>
              </a:rPr>
              <a:t>? </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CIA</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IRS</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NAIC</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MIB</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7" name="Shape 2337"/>
        <p:cNvGrpSpPr/>
        <p:nvPr/>
      </p:nvGrpSpPr>
      <p:grpSpPr>
        <a:xfrm>
          <a:off x="0" y="0"/>
          <a:ext cx="0" cy="0"/>
          <a:chOff x="0" y="0"/>
          <a:chExt cx="0" cy="0"/>
        </a:xfrm>
      </p:grpSpPr>
      <p:sp>
        <p:nvSpPr>
          <p:cNvPr id="2338" name="Google Shape;2338;p247"/>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339" name="Google Shape;2339;p247"/>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42.    </a:t>
            </a:r>
            <a:r>
              <a:rPr b="1" i="0" lang="en-US" sz="2800" u="none">
                <a:solidFill>
                  <a:schemeClr val="lt1"/>
                </a:solidFill>
                <a:latin typeface="Arial"/>
                <a:ea typeface="Arial"/>
                <a:cs typeface="Arial"/>
                <a:sym typeface="Arial"/>
              </a:rPr>
              <a:t>Giving a buyer a portion of initial premium back as an inducement to buy is an example of</a:t>
            </a:r>
            <a:r>
              <a:rPr b="1" i="0" lang="en-US" sz="3000" u="none">
                <a:solidFill>
                  <a:schemeClr val="lt1"/>
                </a:solidFill>
                <a:latin typeface="Cambria"/>
                <a:ea typeface="Cambria"/>
                <a:cs typeface="Cambria"/>
                <a:sym typeface="Cambria"/>
              </a:rPr>
              <a:t>?</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Rebating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Replacement</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Cheating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Giving away</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4" name="Shape 2344"/>
        <p:cNvGrpSpPr/>
        <p:nvPr/>
      </p:nvGrpSpPr>
      <p:grpSpPr>
        <a:xfrm>
          <a:off x="0" y="0"/>
          <a:ext cx="0" cy="0"/>
          <a:chOff x="0" y="0"/>
          <a:chExt cx="0" cy="0"/>
        </a:xfrm>
      </p:grpSpPr>
      <p:sp>
        <p:nvSpPr>
          <p:cNvPr id="2345" name="Google Shape;2345;p248"/>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346" name="Google Shape;2346;p248"/>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43.    </a:t>
            </a:r>
            <a:r>
              <a:rPr b="1" i="0" lang="en-US" sz="2800" u="none">
                <a:solidFill>
                  <a:schemeClr val="lt1"/>
                </a:solidFill>
                <a:latin typeface="Arial"/>
                <a:ea typeface="Arial"/>
                <a:cs typeface="Arial"/>
                <a:sym typeface="Arial"/>
              </a:rPr>
              <a:t>The practice of using a policy value to purchase another policy with the same insurer is called</a:t>
            </a:r>
            <a:r>
              <a:rPr b="1" i="0" lang="en-US" sz="3000" u="none">
                <a:solidFill>
                  <a:schemeClr val="lt1"/>
                </a:solidFill>
                <a:latin typeface="Cambria"/>
                <a:ea typeface="Cambria"/>
                <a:cs typeface="Cambria"/>
                <a:sym typeface="Cambria"/>
              </a:rPr>
              <a:t>?</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Twisting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Circling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Churning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Wrenching</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1" name="Shape 2351"/>
        <p:cNvGrpSpPr/>
        <p:nvPr/>
      </p:nvGrpSpPr>
      <p:grpSpPr>
        <a:xfrm>
          <a:off x="0" y="0"/>
          <a:ext cx="0" cy="0"/>
          <a:chOff x="0" y="0"/>
          <a:chExt cx="0" cy="0"/>
        </a:xfrm>
      </p:grpSpPr>
      <p:sp>
        <p:nvSpPr>
          <p:cNvPr id="2352" name="Google Shape;2352;p249"/>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353" name="Google Shape;2353;p249"/>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44.   </a:t>
            </a:r>
            <a:r>
              <a:rPr b="1" i="0" lang="en-US" sz="2800" u="none">
                <a:solidFill>
                  <a:schemeClr val="lt1"/>
                </a:solidFill>
                <a:latin typeface="Arial"/>
                <a:ea typeface="Arial"/>
                <a:cs typeface="Arial"/>
                <a:sym typeface="Arial"/>
              </a:rPr>
              <a:t>The attempt to persuade a policyholder to drop coverage in order to sell them new coverage to the material disadvantage of the customer is called</a:t>
            </a:r>
            <a:r>
              <a:rPr b="1" i="0" lang="en-US" sz="3000" u="none">
                <a:solidFill>
                  <a:schemeClr val="lt1"/>
                </a:solidFill>
                <a:latin typeface="Cambria"/>
                <a:ea typeface="Cambria"/>
                <a:cs typeface="Cambria"/>
                <a:sym typeface="Cambria"/>
              </a:rPr>
              <a:t>?</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Channeling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Churning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Flipping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Twisting</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5"/>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377" name="Google Shape;377;p25"/>
          <p:cNvSpPr txBox="1"/>
          <p:nvPr>
            <p:ph idx="4294967295" type="body"/>
          </p:nvPr>
        </p:nvSpPr>
        <p:spPr>
          <a:xfrm>
            <a:off x="920750" y="1905000"/>
            <a:ext cx="8223250" cy="40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40"/>
              <a:buFont typeface="Noto Sans Symbols"/>
              <a:buNone/>
            </a:pPr>
            <a:r>
              <a:rPr b="0" i="0" lang="en-US" sz="3200" u="none" cap="none" strike="noStrike">
                <a:solidFill>
                  <a:schemeClr val="lt1"/>
                </a:solidFill>
                <a:latin typeface="Cambria"/>
                <a:ea typeface="Cambria"/>
                <a:cs typeface="Cambria"/>
                <a:sym typeface="Cambria"/>
              </a:rPr>
              <a:t>2. Wearing a seat belt is an example of</a:t>
            </a:r>
            <a:endParaRPr/>
          </a:p>
          <a:p>
            <a:pPr indent="-533399" lvl="1" marL="1220787" marR="0" rtl="0" algn="l">
              <a:lnSpc>
                <a:spcPct val="100000"/>
              </a:lnSpc>
              <a:spcBef>
                <a:spcPts val="560"/>
              </a:spcBef>
              <a:spcAft>
                <a:spcPts val="0"/>
              </a:spcAft>
              <a:buClr>
                <a:schemeClr val="accent2"/>
              </a:buClr>
              <a:buSzPts val="2800"/>
              <a:buFont typeface="Noto Sans Symbols"/>
              <a:buNone/>
            </a:pPr>
            <a:r>
              <a:rPr b="0" i="0" lang="en-US" sz="2800" u="none" cap="none" strike="noStrike">
                <a:solidFill>
                  <a:schemeClr val="lt1"/>
                </a:solidFill>
                <a:latin typeface="Cambria"/>
                <a:ea typeface="Cambria"/>
                <a:cs typeface="Cambria"/>
                <a:sym typeface="Cambria"/>
              </a:rPr>
              <a:t>A. adverse selection</a:t>
            </a:r>
            <a:endParaRPr/>
          </a:p>
          <a:p>
            <a:pPr indent="-533399" lvl="1" marL="1220787" marR="0" rtl="0" algn="l">
              <a:lnSpc>
                <a:spcPct val="100000"/>
              </a:lnSpc>
              <a:spcBef>
                <a:spcPts val="560"/>
              </a:spcBef>
              <a:spcAft>
                <a:spcPts val="0"/>
              </a:spcAft>
              <a:buClr>
                <a:schemeClr val="accent2"/>
              </a:buClr>
              <a:buSzPts val="2800"/>
              <a:buFont typeface="Noto Sans Symbols"/>
              <a:buNone/>
            </a:pPr>
            <a:r>
              <a:rPr b="0" i="0" lang="en-US" sz="2800" u="none" cap="none" strike="noStrike">
                <a:solidFill>
                  <a:schemeClr val="lt1"/>
                </a:solidFill>
                <a:latin typeface="Cambria"/>
                <a:ea typeface="Cambria"/>
                <a:cs typeface="Cambria"/>
                <a:sym typeface="Cambria"/>
              </a:rPr>
              <a:t>B. risk reduction</a:t>
            </a:r>
            <a:endParaRPr/>
          </a:p>
          <a:p>
            <a:pPr indent="-533399" lvl="1" marL="1220787" marR="0" rtl="0" algn="l">
              <a:lnSpc>
                <a:spcPct val="100000"/>
              </a:lnSpc>
              <a:spcBef>
                <a:spcPts val="560"/>
              </a:spcBef>
              <a:spcAft>
                <a:spcPts val="0"/>
              </a:spcAft>
              <a:buClr>
                <a:schemeClr val="accent2"/>
              </a:buClr>
              <a:buSzPts val="2800"/>
              <a:buFont typeface="Noto Sans Symbols"/>
              <a:buNone/>
            </a:pPr>
            <a:r>
              <a:rPr b="0" i="0" lang="en-US" sz="2800" u="none" cap="none" strike="noStrike">
                <a:solidFill>
                  <a:schemeClr val="lt1"/>
                </a:solidFill>
                <a:latin typeface="Cambria"/>
                <a:ea typeface="Cambria"/>
                <a:cs typeface="Cambria"/>
                <a:sym typeface="Cambria"/>
              </a:rPr>
              <a:t>C. indemnity</a:t>
            </a:r>
            <a:endParaRPr/>
          </a:p>
          <a:p>
            <a:pPr indent="-533399" lvl="1" marL="1220787" marR="0" rtl="0" algn="l">
              <a:lnSpc>
                <a:spcPct val="100000"/>
              </a:lnSpc>
              <a:spcBef>
                <a:spcPts val="560"/>
              </a:spcBef>
              <a:spcAft>
                <a:spcPts val="0"/>
              </a:spcAft>
              <a:buClr>
                <a:schemeClr val="accent2"/>
              </a:buClr>
              <a:buSzPts val="2800"/>
              <a:buFont typeface="Noto Sans Symbols"/>
              <a:buNone/>
            </a:pPr>
            <a:r>
              <a:rPr b="0" i="0" lang="en-US" sz="2800" u="none" cap="none" strike="noStrike">
                <a:solidFill>
                  <a:schemeClr val="lt1"/>
                </a:solidFill>
                <a:latin typeface="Cambria"/>
                <a:ea typeface="Cambria"/>
                <a:cs typeface="Cambria"/>
                <a:sym typeface="Cambria"/>
              </a:rPr>
              <a:t>D. risk avoidance</a:t>
            </a:r>
            <a:endParaRPr/>
          </a:p>
        </p:txBody>
      </p:sp>
      <p:sp>
        <p:nvSpPr>
          <p:cNvPr id="378" name="Google Shape;378;p25"/>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1</a:t>
            </a:r>
            <a:endParaRPr/>
          </a:p>
        </p:txBody>
      </p:sp>
    </p:spTree>
  </p:cSld>
  <p:clrMapOvr>
    <a:masterClrMapping/>
  </p:clrMapOvr>
  <p:transition spd="slow">
    <p:fade/>
  </p:transition>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8" name="Shape 2358"/>
        <p:cNvGrpSpPr/>
        <p:nvPr/>
      </p:nvGrpSpPr>
      <p:grpSpPr>
        <a:xfrm>
          <a:off x="0" y="0"/>
          <a:ext cx="0" cy="0"/>
          <a:chOff x="0" y="0"/>
          <a:chExt cx="0" cy="0"/>
        </a:xfrm>
      </p:grpSpPr>
      <p:sp>
        <p:nvSpPr>
          <p:cNvPr id="2359" name="Google Shape;2359;p250"/>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360" name="Google Shape;2360;p250"/>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45.   </a:t>
            </a:r>
            <a:r>
              <a:rPr b="1" i="0" lang="en-US" sz="2800" u="none">
                <a:solidFill>
                  <a:schemeClr val="lt1"/>
                </a:solidFill>
                <a:latin typeface="Arial"/>
                <a:ea typeface="Arial"/>
                <a:cs typeface="Arial"/>
                <a:sym typeface="Arial"/>
              </a:rPr>
              <a:t>The practice of convincing a consumer to let a policy lapse and purchase another is known as</a:t>
            </a:r>
            <a:r>
              <a:rPr b="1" i="0" lang="en-US" sz="3000" u="none">
                <a:solidFill>
                  <a:schemeClr val="lt1"/>
                </a:solidFill>
                <a:latin typeface="Cambria"/>
                <a:ea typeface="Cambria"/>
                <a:cs typeface="Cambria"/>
                <a:sym typeface="Cambria"/>
              </a:rPr>
              <a:t>?</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Twisting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Churning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Replacing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Reinstatement</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5" name="Shape 2365"/>
        <p:cNvGrpSpPr/>
        <p:nvPr/>
      </p:nvGrpSpPr>
      <p:grpSpPr>
        <a:xfrm>
          <a:off x="0" y="0"/>
          <a:ext cx="0" cy="0"/>
          <a:chOff x="0" y="0"/>
          <a:chExt cx="0" cy="0"/>
        </a:xfrm>
      </p:grpSpPr>
      <p:sp>
        <p:nvSpPr>
          <p:cNvPr id="2366" name="Google Shape;2366;p251"/>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10</a:t>
            </a:r>
            <a:endParaRPr b="1" i="0" sz="4800" u="none" cap="none" strike="noStrike">
              <a:solidFill>
                <a:srgbClr val="FFFFD1"/>
              </a:solidFill>
              <a:latin typeface="Constantia"/>
              <a:ea typeface="Constantia"/>
              <a:cs typeface="Constantia"/>
              <a:sym typeface="Constantia"/>
            </a:endParaRPr>
          </a:p>
        </p:txBody>
      </p:sp>
      <p:sp>
        <p:nvSpPr>
          <p:cNvPr id="2367" name="Google Shape;2367;p251"/>
          <p:cNvSpPr txBox="1"/>
          <p:nvPr>
            <p:ph idx="1" type="body"/>
          </p:nvPr>
        </p:nvSpPr>
        <p:spPr>
          <a:xfrm>
            <a:off x="304800" y="2667000"/>
            <a:ext cx="8229600" cy="2362200"/>
          </a:xfrm>
          <a:prstGeom prst="rect">
            <a:avLst/>
          </a:prstGeom>
          <a:noFill/>
          <a:ln>
            <a:noFill/>
          </a:ln>
        </p:spPr>
        <p:txBody>
          <a:bodyPr anchorCtr="0" anchor="t" bIns="45700" lIns="91425" spcFirstLastPara="1" rIns="91425" wrap="square" tIns="45700">
            <a:noAutofit/>
          </a:bodyPr>
          <a:lstStyle/>
          <a:p>
            <a:pPr indent="-319087" lvl="0" marL="319087" marR="0" rtl="0" algn="ctr">
              <a:lnSpc>
                <a:spcPct val="100000"/>
              </a:lnSpc>
              <a:spcBef>
                <a:spcPts val="0"/>
              </a:spcBef>
              <a:spcAft>
                <a:spcPts val="0"/>
              </a:spcAft>
              <a:buClr>
                <a:schemeClr val="accent1"/>
              </a:buClr>
              <a:buSzPts val="4200"/>
              <a:buFont typeface="Noto Sans Symbols"/>
              <a:buNone/>
            </a:pPr>
            <a:r>
              <a:rPr b="1" i="0" lang="en-US" sz="6000" u="none">
                <a:solidFill>
                  <a:schemeClr val="lt1"/>
                </a:solidFill>
                <a:latin typeface="Cambria"/>
                <a:ea typeface="Cambria"/>
                <a:cs typeface="Cambria"/>
                <a:sym typeface="Cambria"/>
              </a:rPr>
              <a:t>ETHICS</a:t>
            </a:r>
            <a:r>
              <a:rPr b="1" i="0" lang="en-US" sz="4000" u="none">
                <a:solidFill>
                  <a:schemeClr val="lt1"/>
                </a:solidFill>
                <a:latin typeface="Cambria"/>
                <a:ea typeface="Cambria"/>
                <a:cs typeface="Cambria"/>
                <a:sym typeface="Cambria"/>
              </a:rPr>
              <a:t> </a:t>
            </a:r>
            <a:endParaRPr/>
          </a:p>
          <a:p>
            <a:pPr indent="-319087" lvl="0" marL="319087" marR="0" rtl="0" algn="ctr">
              <a:lnSpc>
                <a:spcPct val="100000"/>
              </a:lnSpc>
              <a:spcBef>
                <a:spcPts val="800"/>
              </a:spcBef>
              <a:spcAft>
                <a:spcPts val="0"/>
              </a:spcAft>
              <a:buClr>
                <a:schemeClr val="accent1"/>
              </a:buClr>
              <a:buSzPts val="2800"/>
              <a:buFont typeface="Noto Sans Symbols"/>
              <a:buNone/>
            </a:pPr>
            <a:r>
              <a:rPr b="1" i="0" lang="en-US" sz="4000" u="none">
                <a:solidFill>
                  <a:schemeClr val="lt1"/>
                </a:solidFill>
                <a:latin typeface="Cambria"/>
                <a:ea typeface="Cambria"/>
                <a:cs typeface="Cambria"/>
                <a:sym typeface="Cambria"/>
              </a:rPr>
              <a:t>Insurance Agent and the Client</a:t>
            </a:r>
            <a:endParaRPr/>
          </a:p>
        </p:txBody>
      </p:sp>
      <p:grpSp>
        <p:nvGrpSpPr>
          <p:cNvPr id="2368" name="Google Shape;2368;p251"/>
          <p:cNvGrpSpPr/>
          <p:nvPr/>
        </p:nvGrpSpPr>
        <p:grpSpPr>
          <a:xfrm>
            <a:off x="6095887" y="-457397"/>
            <a:ext cx="3118076" cy="3130944"/>
            <a:chOff x="6096001" y="-457199"/>
            <a:chExt cx="3118076" cy="3130944"/>
          </a:xfrm>
        </p:grpSpPr>
        <p:sp>
          <p:nvSpPr>
            <p:cNvPr id="2369" name="Google Shape;2369;p251"/>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2370" name="Google Shape;2370;p251"/>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5" name="Shape 2375"/>
        <p:cNvGrpSpPr/>
        <p:nvPr/>
      </p:nvGrpSpPr>
      <p:grpSpPr>
        <a:xfrm>
          <a:off x="0" y="0"/>
          <a:ext cx="0" cy="0"/>
          <a:chOff x="0" y="0"/>
          <a:chExt cx="0" cy="0"/>
        </a:xfrm>
      </p:grpSpPr>
      <p:sp>
        <p:nvSpPr>
          <p:cNvPr id="2376" name="Google Shape;2376;p252"/>
          <p:cNvSpPr txBox="1"/>
          <p:nvPr>
            <p:ph idx="4294967295" type="title"/>
          </p:nvPr>
        </p:nvSpPr>
        <p:spPr>
          <a:xfrm>
            <a:off x="9144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The Agent and Client</a:t>
            </a:r>
            <a:endParaRPr b="1" i="0" sz="4800" u="none" cap="none" strike="noStrike">
              <a:solidFill>
                <a:srgbClr val="FFFFD2"/>
              </a:solidFill>
              <a:latin typeface="Constantia"/>
              <a:ea typeface="Constantia"/>
              <a:cs typeface="Constantia"/>
              <a:sym typeface="Constantia"/>
            </a:endParaRPr>
          </a:p>
        </p:txBody>
      </p:sp>
      <p:sp>
        <p:nvSpPr>
          <p:cNvPr id="2377" name="Google Shape;2377;p252"/>
          <p:cNvSpPr txBox="1"/>
          <p:nvPr>
            <p:ph idx="1" type="body"/>
          </p:nvPr>
        </p:nvSpPr>
        <p:spPr>
          <a:xfrm>
            <a:off x="7620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Carefully analyze a customer's situation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Do not hide or withhold general information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Do not benefit from unreasonable fears or lack of insurance knowledge</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2" name="Shape 2382"/>
        <p:cNvGrpSpPr/>
        <p:nvPr/>
      </p:nvGrpSpPr>
      <p:grpSpPr>
        <a:xfrm>
          <a:off x="0" y="0"/>
          <a:ext cx="0" cy="0"/>
          <a:chOff x="0" y="0"/>
          <a:chExt cx="0" cy="0"/>
        </a:xfrm>
      </p:grpSpPr>
      <p:sp>
        <p:nvSpPr>
          <p:cNvPr id="2383" name="Google Shape;2383;p253"/>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The Agent and Client</a:t>
            </a:r>
            <a:endParaRPr b="1" i="0" sz="4800" u="none" cap="none" strike="noStrike">
              <a:solidFill>
                <a:srgbClr val="FFFFD2"/>
              </a:solidFill>
              <a:latin typeface="Constantia"/>
              <a:ea typeface="Constantia"/>
              <a:cs typeface="Constantia"/>
              <a:sym typeface="Constantia"/>
            </a:endParaRPr>
          </a:p>
        </p:txBody>
      </p:sp>
      <p:sp>
        <p:nvSpPr>
          <p:cNvPr id="2384" name="Google Shape;2384;p25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Be sure to have the skills and knowledge pertaining to each type of insurance product sold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Keep current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Do not misrepresent experience level</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Communicate information clearly to customer</a:t>
            </a:r>
            <a:endParaRPr/>
          </a:p>
        </p:txBody>
      </p:sp>
    </p:spTree>
  </p:cSld>
  <p:clrMapOvr>
    <a:masterClrMapping/>
  </p:clrMapOvr>
  <p:transition spd="slow">
    <p:fade/>
  </p:transition>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9" name="Shape 2389"/>
        <p:cNvGrpSpPr/>
        <p:nvPr/>
      </p:nvGrpSpPr>
      <p:grpSpPr>
        <a:xfrm>
          <a:off x="0" y="0"/>
          <a:ext cx="0" cy="0"/>
          <a:chOff x="0" y="0"/>
          <a:chExt cx="0" cy="0"/>
        </a:xfrm>
      </p:grpSpPr>
      <p:sp>
        <p:nvSpPr>
          <p:cNvPr id="2390" name="Google Shape;2390;p254"/>
          <p:cNvSpPr txBox="1"/>
          <p:nvPr>
            <p:ph idx="1" type="body"/>
          </p:nvPr>
        </p:nvSpPr>
        <p:spPr>
          <a:xfrm>
            <a:off x="457200" y="2286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Cover the basics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Why a particular product is recommended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Review alternatives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Full cost disclosure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How the policy will serve the customer</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Annual follow-up</a:t>
            </a:r>
            <a:endParaRPr/>
          </a:p>
        </p:txBody>
      </p:sp>
      <p:sp>
        <p:nvSpPr>
          <p:cNvPr id="2391" name="Google Shape;2391;p254"/>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The Agent and Client</a:t>
            </a:r>
            <a:endParaRPr b="1" i="0" sz="4800" u="none" cap="none" strike="noStrike">
              <a:solidFill>
                <a:srgbClr val="FFFFD2"/>
              </a:solidFill>
              <a:latin typeface="Constantia"/>
              <a:ea typeface="Constantia"/>
              <a:cs typeface="Constantia"/>
              <a:sym typeface="Constantia"/>
            </a:endParaRPr>
          </a:p>
        </p:txBody>
      </p:sp>
    </p:spTree>
  </p:cSld>
  <p:clrMapOvr>
    <a:masterClrMapping/>
  </p:clrMapOvr>
  <p:transition spd="slow">
    <p:fade/>
  </p:transition>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6" name="Shape 2396"/>
        <p:cNvGrpSpPr/>
        <p:nvPr/>
      </p:nvGrpSpPr>
      <p:grpSpPr>
        <a:xfrm>
          <a:off x="0" y="0"/>
          <a:ext cx="0" cy="0"/>
          <a:chOff x="0" y="0"/>
          <a:chExt cx="0" cy="0"/>
        </a:xfrm>
      </p:grpSpPr>
      <p:sp>
        <p:nvSpPr>
          <p:cNvPr id="2397" name="Google Shape;2397;p255"/>
          <p:cNvSpPr txBox="1"/>
          <p:nvPr>
            <p:ph idx="1" type="body"/>
          </p:nvPr>
        </p:nvSpPr>
        <p:spPr>
          <a:xfrm>
            <a:off x="457200" y="2209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Explain application form and any confusing or technical items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Emphasize full disclosure and accuracy to applicant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Review why information is needed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Explain what it will be used for</a:t>
            </a:r>
            <a:endParaRPr/>
          </a:p>
        </p:txBody>
      </p:sp>
      <p:sp>
        <p:nvSpPr>
          <p:cNvPr id="2398" name="Google Shape;2398;p255"/>
          <p:cNvSpPr txBox="1"/>
          <p:nvPr>
            <p:ph idx="4294967295" type="title"/>
          </p:nvPr>
        </p:nvSpPr>
        <p:spPr>
          <a:xfrm>
            <a:off x="457200" y="2286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The Agent and Client</a:t>
            </a:r>
            <a:endParaRPr b="1" i="0" sz="4800" u="none" cap="none" strike="noStrike">
              <a:solidFill>
                <a:srgbClr val="FFFFD2"/>
              </a:solidFill>
              <a:latin typeface="Constantia"/>
              <a:ea typeface="Constantia"/>
              <a:cs typeface="Constantia"/>
              <a:sym typeface="Constantia"/>
            </a:endParaRPr>
          </a:p>
        </p:txBody>
      </p:sp>
    </p:spTree>
  </p:cSld>
  <p:clrMapOvr>
    <a:masterClrMapping/>
  </p:clrMapOvr>
  <p:transition spd="slow">
    <p:fade/>
  </p:transition>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3" name="Shape 2403"/>
        <p:cNvGrpSpPr/>
        <p:nvPr/>
      </p:nvGrpSpPr>
      <p:grpSpPr>
        <a:xfrm>
          <a:off x="0" y="0"/>
          <a:ext cx="0" cy="0"/>
          <a:chOff x="0" y="0"/>
          <a:chExt cx="0" cy="0"/>
        </a:xfrm>
      </p:grpSpPr>
      <p:sp>
        <p:nvSpPr>
          <p:cNvPr id="2404" name="Google Shape;2404;p256"/>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Conditional Contract</a:t>
            </a:r>
            <a:endParaRPr b="1" i="0" sz="4800" u="none" cap="none" strike="noStrike">
              <a:solidFill>
                <a:srgbClr val="FFFFD2"/>
              </a:solidFill>
              <a:latin typeface="Constantia"/>
              <a:ea typeface="Constantia"/>
              <a:cs typeface="Constantia"/>
              <a:sym typeface="Constantia"/>
            </a:endParaRPr>
          </a:p>
        </p:txBody>
      </p:sp>
      <p:sp>
        <p:nvSpPr>
          <p:cNvPr id="2405" name="Google Shape;2405;p256"/>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Clearly explain to customer</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"Conditional Contract" based on current conditions or subject to some future action such as a medical exam</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Customer is covered immediately as long as future actions are completed successfully</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0" name="Shape 2410"/>
        <p:cNvGrpSpPr/>
        <p:nvPr/>
      </p:nvGrpSpPr>
      <p:grpSpPr>
        <a:xfrm>
          <a:off x="0" y="0"/>
          <a:ext cx="0" cy="0"/>
          <a:chOff x="0" y="0"/>
          <a:chExt cx="0" cy="0"/>
        </a:xfrm>
      </p:grpSpPr>
      <p:sp>
        <p:nvSpPr>
          <p:cNvPr id="2411" name="Google Shape;2411;p257"/>
          <p:cNvSpPr txBox="1"/>
          <p:nvPr>
            <p:ph idx="4294967295" type="title"/>
          </p:nvPr>
        </p:nvSpPr>
        <p:spPr>
          <a:xfrm>
            <a:off x="914400" y="533400"/>
            <a:ext cx="8229600" cy="9144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Explain Underwriting</a:t>
            </a:r>
            <a:endParaRPr b="1" i="0" sz="4800" u="none" cap="none" strike="noStrike">
              <a:solidFill>
                <a:srgbClr val="FFFFD2"/>
              </a:solidFill>
              <a:latin typeface="Constantia"/>
              <a:ea typeface="Constantia"/>
              <a:cs typeface="Constantia"/>
              <a:sym typeface="Constantia"/>
            </a:endParaRPr>
          </a:p>
        </p:txBody>
      </p:sp>
      <p:sp>
        <p:nvSpPr>
          <p:cNvPr id="2412" name="Google Shape;2412;p257"/>
          <p:cNvSpPr txBox="1"/>
          <p:nvPr>
            <p:ph idx="1" type="body"/>
          </p:nvPr>
        </p:nvSpPr>
        <p:spPr>
          <a:xfrm>
            <a:off x="457200" y="1600200"/>
            <a:ext cx="8458200" cy="4267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Customer should be informed that more information might be necessary</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Underwriting is a process of checks and balances that apply to underwriting a risk</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Medical Insurance Bureau (MIB) is a clearinghouse of medical information</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Inspection Report is information about exposure to abnormal hazards</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Credit report is to determine the applicant's ability to pay premiums</a:t>
            </a:r>
            <a:endParaRPr/>
          </a:p>
        </p:txBody>
      </p:sp>
    </p:spTree>
  </p:cSld>
  <p:clrMapOvr>
    <a:masterClrMapping/>
  </p:clrMapOvr>
  <p:transition spd="slow">
    <p:fade/>
  </p:transition>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7" name="Shape 2417"/>
        <p:cNvGrpSpPr/>
        <p:nvPr/>
      </p:nvGrpSpPr>
      <p:grpSpPr>
        <a:xfrm>
          <a:off x="0" y="0"/>
          <a:ext cx="0" cy="0"/>
          <a:chOff x="0" y="0"/>
          <a:chExt cx="0" cy="0"/>
        </a:xfrm>
      </p:grpSpPr>
      <p:sp>
        <p:nvSpPr>
          <p:cNvPr id="2418" name="Google Shape;2418;p258"/>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Disclosures</a:t>
            </a:r>
            <a:endParaRPr b="1" i="0" sz="4800" u="none" cap="none" strike="noStrike">
              <a:solidFill>
                <a:srgbClr val="FFFFD2"/>
              </a:solidFill>
              <a:latin typeface="Constantia"/>
              <a:ea typeface="Constantia"/>
              <a:cs typeface="Constantia"/>
              <a:sym typeface="Constantia"/>
            </a:endParaRPr>
          </a:p>
        </p:txBody>
      </p:sp>
      <p:sp>
        <p:nvSpPr>
          <p:cNvPr id="2419" name="Google Shape;2419;p258"/>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All policy specifics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The basic features of insurance, especially life insurance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Indicate all costs and time periods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Provide information to compare to other plans</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4" name="Shape 2424"/>
        <p:cNvGrpSpPr/>
        <p:nvPr/>
      </p:nvGrpSpPr>
      <p:grpSpPr>
        <a:xfrm>
          <a:off x="0" y="0"/>
          <a:ext cx="0" cy="0"/>
          <a:chOff x="0" y="0"/>
          <a:chExt cx="0" cy="0"/>
        </a:xfrm>
      </p:grpSpPr>
      <p:sp>
        <p:nvSpPr>
          <p:cNvPr id="2425" name="Google Shape;2425;p25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Disclosures  at Point of Sale</a:t>
            </a:r>
            <a:endParaRPr/>
          </a:p>
        </p:txBody>
      </p:sp>
      <p:sp>
        <p:nvSpPr>
          <p:cNvPr id="2426" name="Google Shape;2426;p25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Buyer’s Guide</a:t>
            </a:r>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Policy Summary (specific to the policy being purchased)</a:t>
            </a:r>
            <a:endParaRPr/>
          </a:p>
        </p:txBody>
      </p:sp>
      <p:pic>
        <p:nvPicPr>
          <p:cNvPr id="2427" name="Google Shape;2427;p259"/>
          <p:cNvPicPr preferRelativeResize="0"/>
          <p:nvPr/>
        </p:nvPicPr>
        <p:blipFill rotWithShape="1">
          <a:blip r:embed="rId3">
            <a:alphaModFix/>
          </a:blip>
          <a:srcRect b="0" l="0" r="0" t="0"/>
          <a:stretch/>
        </p:blipFill>
        <p:spPr>
          <a:xfrm>
            <a:off x="5334000" y="2286000"/>
            <a:ext cx="1225550" cy="2743200"/>
          </a:xfrm>
          <a:prstGeom prst="rect">
            <a:avLst/>
          </a:prstGeom>
          <a:noFill/>
          <a:ln>
            <a:noFill/>
          </a:ln>
        </p:spPr>
      </p:pic>
      <p:pic>
        <p:nvPicPr>
          <p:cNvPr id="2428" name="Google Shape;2428;p259"/>
          <p:cNvPicPr preferRelativeResize="0"/>
          <p:nvPr/>
        </p:nvPicPr>
        <p:blipFill rotWithShape="1">
          <a:blip r:embed="rId4">
            <a:alphaModFix/>
          </a:blip>
          <a:srcRect b="7816" l="3636" r="4817" t="19407"/>
          <a:stretch/>
        </p:blipFill>
        <p:spPr>
          <a:xfrm>
            <a:off x="914400" y="2743200"/>
            <a:ext cx="3276600" cy="1946275"/>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385" name="Google Shape;385;p26"/>
          <p:cNvSpPr txBox="1"/>
          <p:nvPr>
            <p:ph idx="4294967295" type="body"/>
          </p:nvPr>
        </p:nvSpPr>
        <p:spPr>
          <a:xfrm>
            <a:off x="920750" y="1905000"/>
            <a:ext cx="7080250" cy="40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960"/>
              <a:buFont typeface="Noto Sans Symbols"/>
              <a:buNone/>
            </a:pPr>
            <a:r>
              <a:rPr b="0" i="0" lang="en-US" sz="2800" u="none" cap="none" strike="noStrike">
                <a:solidFill>
                  <a:schemeClr val="lt1"/>
                </a:solidFill>
                <a:latin typeface="Cambria"/>
                <a:ea typeface="Cambria"/>
                <a:cs typeface="Cambria"/>
                <a:sym typeface="Cambria"/>
              </a:rPr>
              <a:t>3.  </a:t>
            </a:r>
            <a:r>
              <a:rPr b="0" i="0" lang="en-US" sz="2800" u="none" cap="none" strike="noStrike">
                <a:solidFill>
                  <a:schemeClr val="lt1"/>
                </a:solidFill>
                <a:latin typeface="Arial"/>
                <a:ea typeface="Arial"/>
                <a:cs typeface="Arial"/>
                <a:sym typeface="Arial"/>
              </a:rPr>
              <a:t>If an insurance company in Utah is   </a:t>
            </a:r>
            <a:endParaRPr/>
          </a:p>
          <a:p>
            <a:pPr indent="0" lvl="0" marL="0" marR="0" rtl="0" algn="l">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Arial"/>
                <a:ea typeface="Arial"/>
                <a:cs typeface="Arial"/>
                <a:sym typeface="Arial"/>
              </a:rPr>
              <a:t>    known as a domestic company where    </a:t>
            </a:r>
            <a:endParaRPr/>
          </a:p>
          <a:p>
            <a:pPr indent="0" lvl="0" marL="0" marR="0" rtl="0" algn="l">
              <a:lnSpc>
                <a:spcPct val="100000"/>
              </a:lnSpc>
              <a:spcBef>
                <a:spcPts val="560"/>
              </a:spcBef>
              <a:spcAft>
                <a:spcPts val="0"/>
              </a:spcAft>
              <a:buClr>
                <a:schemeClr val="accent1"/>
              </a:buClr>
              <a:buSzPts val="1960"/>
              <a:buFont typeface="Noto Sans Symbols"/>
              <a:buNone/>
            </a:pPr>
            <a:r>
              <a:rPr b="0" i="0" lang="en-US" sz="2800" u="none" cap="none" strike="noStrike">
                <a:solidFill>
                  <a:schemeClr val="lt1"/>
                </a:solidFill>
                <a:latin typeface="Arial"/>
                <a:ea typeface="Arial"/>
                <a:cs typeface="Arial"/>
                <a:sym typeface="Arial"/>
              </a:rPr>
              <a:t>    are their home offices located?</a:t>
            </a:r>
            <a:endParaRPr b="0" i="0" sz="2800" u="none" cap="none" strike="noStrike">
              <a:solidFill>
                <a:schemeClr val="lt1"/>
              </a:solidFill>
              <a:latin typeface="Cambria"/>
              <a:ea typeface="Cambria"/>
              <a:cs typeface="Cambria"/>
              <a:sym typeface="Cambria"/>
            </a:endParaRPr>
          </a:p>
          <a:p>
            <a:pPr indent="-533399" lvl="1" marL="1220787"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A. In Georgia</a:t>
            </a:r>
            <a:endParaRPr/>
          </a:p>
          <a:p>
            <a:pPr indent="-533399" lvl="1" marL="1220787"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B. In Utah</a:t>
            </a:r>
            <a:endParaRPr/>
          </a:p>
          <a:p>
            <a:pPr indent="-533399" lvl="1" marL="1220787"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C. Outside of the USA</a:t>
            </a:r>
            <a:endParaRPr/>
          </a:p>
          <a:p>
            <a:pPr indent="-533399" lvl="1" marL="1220787"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D. In the USA</a:t>
            </a:r>
            <a:endParaRPr/>
          </a:p>
        </p:txBody>
      </p:sp>
      <p:sp>
        <p:nvSpPr>
          <p:cNvPr id="386" name="Google Shape;386;p26"/>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1</a:t>
            </a:r>
            <a:endParaRPr/>
          </a:p>
        </p:txBody>
      </p:sp>
    </p:spTree>
  </p:cSld>
  <p:clrMapOvr>
    <a:masterClrMapping/>
  </p:clrMapOvr>
  <p:transition spd="slow">
    <p:fade/>
  </p:transition>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3" name="Shape 2433"/>
        <p:cNvGrpSpPr/>
        <p:nvPr/>
      </p:nvGrpSpPr>
      <p:grpSpPr>
        <a:xfrm>
          <a:off x="0" y="0"/>
          <a:ext cx="0" cy="0"/>
          <a:chOff x="0" y="0"/>
          <a:chExt cx="0" cy="0"/>
        </a:xfrm>
      </p:grpSpPr>
      <p:sp>
        <p:nvSpPr>
          <p:cNvPr id="2434" name="Google Shape;2434;p260"/>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Disclosures</a:t>
            </a:r>
            <a:endParaRPr b="1" i="0" sz="4800" u="none" cap="none" strike="noStrike">
              <a:solidFill>
                <a:srgbClr val="FFFFD2"/>
              </a:solidFill>
              <a:latin typeface="Constantia"/>
              <a:ea typeface="Constantia"/>
              <a:cs typeface="Constantia"/>
              <a:sym typeface="Constantia"/>
            </a:endParaRPr>
          </a:p>
        </p:txBody>
      </p:sp>
      <p:sp>
        <p:nvSpPr>
          <p:cNvPr id="2435" name="Google Shape;2435;p26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National Association of Insurance Commissioners' (NAIC) Buyer's Guide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Especially useful is the Policy Summary which includes: </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(1) surrender cost index and </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(2) life insurance net payment cost index. </a:t>
            </a:r>
            <a:endParaRPr/>
          </a:p>
          <a:p>
            <a:pPr indent="-203518" lvl="0" marL="319088" marR="0" rtl="0" algn="l">
              <a:spcBef>
                <a:spcPts val="520"/>
              </a:spcBef>
              <a:spcAft>
                <a:spcPts val="0"/>
              </a:spcAft>
              <a:buClr>
                <a:schemeClr val="accent1"/>
              </a:buClr>
              <a:buSzPts val="1820"/>
              <a:buFont typeface="Noto Sans Symbols"/>
              <a:buNone/>
            </a:pPr>
            <a:r>
              <a:t/>
            </a:r>
            <a:endParaRPr b="0" i="0" sz="2600" u="none" cap="none" strike="noStrike">
              <a:solidFill>
                <a:schemeClr val="lt1"/>
              </a:solidFill>
              <a:latin typeface="Cambria"/>
              <a:ea typeface="Cambria"/>
              <a:cs typeface="Cambria"/>
              <a:sym typeface="Cambria"/>
            </a:endParaRPr>
          </a:p>
        </p:txBody>
      </p:sp>
    </p:spTree>
  </p:cSld>
  <p:clrMapOvr>
    <a:masterClrMapping/>
  </p:clrMapOvr>
  <p:transition spd="slow">
    <p:fade/>
  </p:transition>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0" name="Shape 2440"/>
        <p:cNvGrpSpPr/>
        <p:nvPr/>
      </p:nvGrpSpPr>
      <p:grpSpPr>
        <a:xfrm>
          <a:off x="0" y="0"/>
          <a:ext cx="0" cy="0"/>
          <a:chOff x="0" y="0"/>
          <a:chExt cx="0" cy="0"/>
        </a:xfrm>
      </p:grpSpPr>
      <p:sp>
        <p:nvSpPr>
          <p:cNvPr id="2441" name="Google Shape;2441;p261"/>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Communication</a:t>
            </a:r>
            <a:endParaRPr b="1" i="0" sz="4800" u="none" cap="none" strike="noStrike">
              <a:solidFill>
                <a:srgbClr val="FFFFD2"/>
              </a:solidFill>
              <a:latin typeface="Constantia"/>
              <a:ea typeface="Constantia"/>
              <a:cs typeface="Constantia"/>
              <a:sym typeface="Constantia"/>
            </a:endParaRPr>
          </a:p>
        </p:txBody>
      </p:sp>
      <p:sp>
        <p:nvSpPr>
          <p:cNvPr id="2442" name="Google Shape;2442;p261"/>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Keep applicant informed of process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Ensure that there are no unnecessary delays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accepted as applied for, review features and benefits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Assure that you and a backup person will be available when needed</a:t>
            </a:r>
            <a:endParaRPr/>
          </a:p>
        </p:txBody>
      </p:sp>
    </p:spTree>
  </p:cSld>
  <p:clrMapOvr>
    <a:masterClrMapping/>
  </p:clrMapOvr>
  <p:transition spd="slow">
    <p:fade/>
  </p:transition>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7" name="Shape 2447"/>
        <p:cNvGrpSpPr/>
        <p:nvPr/>
      </p:nvGrpSpPr>
      <p:grpSpPr>
        <a:xfrm>
          <a:off x="0" y="0"/>
          <a:ext cx="0" cy="0"/>
          <a:chOff x="0" y="0"/>
          <a:chExt cx="0" cy="0"/>
        </a:xfrm>
      </p:grpSpPr>
      <p:sp>
        <p:nvSpPr>
          <p:cNvPr id="2448" name="Google Shape;2448;p262"/>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Review Policy with Client</a:t>
            </a:r>
            <a:endParaRPr b="1" i="0" sz="4800" u="none" cap="none" strike="noStrike">
              <a:solidFill>
                <a:srgbClr val="FFFFD2"/>
              </a:solidFill>
              <a:latin typeface="Constantia"/>
              <a:ea typeface="Constantia"/>
              <a:cs typeface="Constantia"/>
              <a:sym typeface="Constantia"/>
            </a:endParaRPr>
          </a:p>
        </p:txBody>
      </p:sp>
      <p:sp>
        <p:nvSpPr>
          <p:cNvPr id="2449" name="Google Shape;2449;p262"/>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Personally review the rating and rejection information with applicant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Carefully identify any information not known by the underwriter</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Determine if reconsideration should apply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For a rejection, notify customer right away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rated, review changes with applicant promptly</a:t>
            </a:r>
            <a:endParaRPr/>
          </a:p>
        </p:txBody>
      </p:sp>
    </p:spTree>
  </p:cSld>
  <p:clrMapOvr>
    <a:masterClrMapping/>
  </p:clrMapOvr>
  <p:transition spd="slow">
    <p:fade/>
  </p:transition>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4" name="Shape 2454"/>
        <p:cNvGrpSpPr/>
        <p:nvPr/>
      </p:nvGrpSpPr>
      <p:grpSpPr>
        <a:xfrm>
          <a:off x="0" y="0"/>
          <a:ext cx="0" cy="0"/>
          <a:chOff x="0" y="0"/>
          <a:chExt cx="0" cy="0"/>
        </a:xfrm>
      </p:grpSpPr>
      <p:sp>
        <p:nvSpPr>
          <p:cNvPr id="2455" name="Google Shape;2455;p263"/>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456" name="Google Shape;2456;p263"/>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46.   What is true about Underwriting?</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b="0" i="0" sz="3200" u="none">
              <a:solidFill>
                <a:schemeClr val="lt1"/>
              </a:solidFill>
              <a:latin typeface="Arial"/>
              <a:ea typeface="Arial"/>
              <a:cs typeface="Arial"/>
              <a:sym typeface="Arial"/>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Customer should be told that more information will not be necessary</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Underwriting is a process of checks and balances that apply to underwriting a risk</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Medical Insurance Bureau (MIB) is a clearinghouse of insurance information</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Inspection Report is information about exposure to animals</a:t>
            </a:r>
            <a:endParaRPr/>
          </a:p>
          <a:p>
            <a:pPr indent="-330200" lvl="1" marL="1257300" marR="0" rtl="0" algn="l">
              <a:lnSpc>
                <a:spcPct val="100000"/>
              </a:lnSpc>
              <a:spcBef>
                <a:spcPts val="640"/>
              </a:spcBef>
              <a:spcAft>
                <a:spcPts val="0"/>
              </a:spcAft>
              <a:buClr>
                <a:schemeClr val="lt1"/>
              </a:buClr>
              <a:buSzPts val="3200"/>
              <a:buFont typeface="Noto Sans Symbols"/>
              <a:buNone/>
            </a:pPr>
            <a:r>
              <a:t/>
            </a:r>
            <a:endParaRPr b="0" i="0" sz="3200" u="none" cap="none" strike="noStrike">
              <a:solidFill>
                <a:schemeClr val="lt1"/>
              </a:solidFill>
              <a:latin typeface="Arial"/>
              <a:ea typeface="Arial"/>
              <a:cs typeface="Arial"/>
              <a:sym typeface="Arial"/>
            </a:endParaRPr>
          </a:p>
          <a:p>
            <a:pPr indent="-330200" lvl="1" marL="1257300" marR="0" rtl="0" algn="l">
              <a:lnSpc>
                <a:spcPct val="100000"/>
              </a:lnSpc>
              <a:spcBef>
                <a:spcPts val="640"/>
              </a:spcBef>
              <a:spcAft>
                <a:spcPts val="0"/>
              </a:spcAft>
              <a:buClr>
                <a:schemeClr val="lt1"/>
              </a:buClr>
              <a:buSzPts val="3200"/>
              <a:buFont typeface="Noto Sans Symbols"/>
              <a:buNone/>
            </a:pPr>
            <a:r>
              <a:t/>
            </a:r>
            <a:endParaRPr b="0" i="0" sz="3200" u="none" cap="none" strike="noStrike">
              <a:solidFill>
                <a:schemeClr val="lt1"/>
              </a:solidFill>
              <a:latin typeface="Cambria"/>
              <a:ea typeface="Cambria"/>
              <a:cs typeface="Cambria"/>
              <a:sym typeface="Cambria"/>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1" name="Shape 2461"/>
        <p:cNvGrpSpPr/>
        <p:nvPr/>
      </p:nvGrpSpPr>
      <p:grpSpPr>
        <a:xfrm>
          <a:off x="0" y="0"/>
          <a:ext cx="0" cy="0"/>
          <a:chOff x="0" y="0"/>
          <a:chExt cx="0" cy="0"/>
        </a:xfrm>
      </p:grpSpPr>
      <p:sp>
        <p:nvSpPr>
          <p:cNvPr id="2462" name="Google Shape;2462;p264"/>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463" name="Google Shape;2463;p264"/>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47.  The “conditional receipt” is based on?</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Current conditions or subject to some future action such as a medical exam</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Current conditions only</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The medical exam only</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The initial premium payment</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8" name="Shape 2468"/>
        <p:cNvGrpSpPr/>
        <p:nvPr/>
      </p:nvGrpSpPr>
      <p:grpSpPr>
        <a:xfrm>
          <a:off x="0" y="0"/>
          <a:ext cx="0" cy="0"/>
          <a:chOff x="0" y="0"/>
          <a:chExt cx="0" cy="0"/>
        </a:xfrm>
      </p:grpSpPr>
      <p:sp>
        <p:nvSpPr>
          <p:cNvPr id="2469" name="Google Shape;2469;p265"/>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470" name="Google Shape;2470;p265"/>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48.   Which disclosures should be left with the client?</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Buyer’s Guide and additional application</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Policy Summary and additional application</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Buyer’s Guide and Policy Summary</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Additional application and copy of your agent license</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5" name="Shape 2475"/>
        <p:cNvGrpSpPr/>
        <p:nvPr/>
      </p:nvGrpSpPr>
      <p:grpSpPr>
        <a:xfrm>
          <a:off x="0" y="0"/>
          <a:ext cx="0" cy="0"/>
          <a:chOff x="0" y="0"/>
          <a:chExt cx="0" cy="0"/>
        </a:xfrm>
      </p:grpSpPr>
      <p:sp>
        <p:nvSpPr>
          <p:cNvPr id="2476" name="Google Shape;2476;p266"/>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477" name="Google Shape;2477;p266"/>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49.   During communication with a client the agent should?</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Never discuss any other options other than the type of insurance they are selling</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Not contact the client if there is a delay in the process</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Explain in detail everything that they are discussing</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Explain what information is taken and what it is to be used for</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2" name="Shape 2482"/>
        <p:cNvGrpSpPr/>
        <p:nvPr/>
      </p:nvGrpSpPr>
      <p:grpSpPr>
        <a:xfrm>
          <a:off x="0" y="0"/>
          <a:ext cx="0" cy="0"/>
          <a:chOff x="0" y="0"/>
          <a:chExt cx="0" cy="0"/>
        </a:xfrm>
      </p:grpSpPr>
      <p:sp>
        <p:nvSpPr>
          <p:cNvPr id="2483" name="Google Shape;2483;p267"/>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484" name="Google Shape;2484;p267"/>
          <p:cNvSpPr txBox="1"/>
          <p:nvPr/>
        </p:nvSpPr>
        <p:spPr>
          <a:xfrm>
            <a:off x="533400" y="12954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50.   When reviewing the policy with a client during delivery, you should do all the following EXCEPT?</a:t>
            </a:r>
            <a:r>
              <a:rPr b="0" i="0" lang="en-US" sz="3000" u="none">
                <a:solidFill>
                  <a:schemeClr val="lt1"/>
                </a:solidFill>
                <a:latin typeface="Cambria"/>
                <a:ea typeface="Cambria"/>
                <a:cs typeface="Cambria"/>
                <a:sym typeface="Cambria"/>
              </a:rPr>
              <a:t>   </a:t>
            </a:r>
            <a:endParaRPr b="0" i="0" sz="1600" u="none">
              <a:solidFill>
                <a:schemeClr val="lt1"/>
              </a:solidFill>
              <a:latin typeface="Arial"/>
              <a:ea typeface="Arial"/>
              <a:cs typeface="Arial"/>
              <a:sym typeface="Arial"/>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Personally review the rating and rejection information with applicant</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Carefully identify any information not known by the underwriter</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Determine if reconsideration should apply</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Sign the delivery for the client if they are not in the country</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9" name="Shape 2489"/>
        <p:cNvGrpSpPr/>
        <p:nvPr/>
      </p:nvGrpSpPr>
      <p:grpSpPr>
        <a:xfrm>
          <a:off x="0" y="0"/>
          <a:ext cx="0" cy="0"/>
          <a:chOff x="0" y="0"/>
          <a:chExt cx="0" cy="0"/>
        </a:xfrm>
      </p:grpSpPr>
      <p:sp>
        <p:nvSpPr>
          <p:cNvPr id="2490" name="Google Shape;2490;p268"/>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11</a:t>
            </a:r>
            <a:endParaRPr b="1" i="0" sz="4800" u="none" cap="none" strike="noStrike">
              <a:solidFill>
                <a:srgbClr val="FFFFD1"/>
              </a:solidFill>
              <a:latin typeface="Constantia"/>
              <a:ea typeface="Constantia"/>
              <a:cs typeface="Constantia"/>
              <a:sym typeface="Constantia"/>
            </a:endParaRPr>
          </a:p>
        </p:txBody>
      </p:sp>
      <p:sp>
        <p:nvSpPr>
          <p:cNvPr id="2491" name="Google Shape;2491;p268"/>
          <p:cNvSpPr txBox="1"/>
          <p:nvPr>
            <p:ph idx="1" type="body"/>
          </p:nvPr>
        </p:nvSpPr>
        <p:spPr>
          <a:xfrm>
            <a:off x="304800" y="1219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None/>
            </a:pPr>
            <a:r>
              <a:t/>
            </a:r>
            <a:endParaRPr b="0" i="0" sz="4000" u="none">
              <a:solidFill>
                <a:schemeClr val="lt1"/>
              </a:solidFill>
              <a:latin typeface="Cambria"/>
              <a:ea typeface="Cambria"/>
              <a:cs typeface="Cambria"/>
              <a:sym typeface="Cambria"/>
            </a:endParaRPr>
          </a:p>
          <a:p>
            <a:pPr indent="-319087" lvl="0" marL="319087" marR="0" rtl="0" algn="l">
              <a:lnSpc>
                <a:spcPct val="100000"/>
              </a:lnSpc>
              <a:spcBef>
                <a:spcPts val="800"/>
              </a:spcBef>
              <a:spcAft>
                <a:spcPts val="0"/>
              </a:spcAft>
              <a:buClr>
                <a:schemeClr val="accent1"/>
              </a:buClr>
              <a:buSzPts val="2800"/>
              <a:buFont typeface="Noto Sans Symbols"/>
              <a:buNone/>
            </a:pPr>
            <a:r>
              <a:t/>
            </a:r>
            <a:endParaRPr b="0" i="0" sz="4000" u="none">
              <a:solidFill>
                <a:schemeClr val="lt1"/>
              </a:solidFill>
              <a:latin typeface="Cambria"/>
              <a:ea typeface="Cambria"/>
              <a:cs typeface="Cambria"/>
              <a:sym typeface="Cambria"/>
            </a:endParaRPr>
          </a:p>
          <a:p>
            <a:pPr indent="-319087" lvl="0" marL="319087" marR="0" rtl="0" algn="ctr">
              <a:lnSpc>
                <a:spcPct val="100000"/>
              </a:lnSpc>
              <a:spcBef>
                <a:spcPts val="1440"/>
              </a:spcBef>
              <a:spcAft>
                <a:spcPts val="0"/>
              </a:spcAft>
              <a:buClr>
                <a:schemeClr val="accent1"/>
              </a:buClr>
              <a:buSzPts val="5040"/>
              <a:buFont typeface="Noto Sans Symbols"/>
              <a:buNone/>
            </a:pPr>
            <a:r>
              <a:rPr b="1" i="0" lang="en-US" sz="7200" u="none">
                <a:solidFill>
                  <a:schemeClr val="lt1"/>
                </a:solidFill>
                <a:latin typeface="Cambria"/>
                <a:ea typeface="Cambria"/>
                <a:cs typeface="Cambria"/>
                <a:sym typeface="Cambria"/>
              </a:rPr>
              <a:t>ETHICS</a:t>
            </a:r>
            <a:endParaRPr/>
          </a:p>
          <a:p>
            <a:pPr indent="-319087" lvl="0" marL="319087" marR="0" rtl="0" algn="ctr">
              <a:lnSpc>
                <a:spcPct val="100000"/>
              </a:lnSpc>
              <a:spcBef>
                <a:spcPts val="800"/>
              </a:spcBef>
              <a:spcAft>
                <a:spcPts val="0"/>
              </a:spcAft>
              <a:buClr>
                <a:schemeClr val="accent1"/>
              </a:buClr>
              <a:buSzPts val="2800"/>
              <a:buFont typeface="Noto Sans Symbols"/>
              <a:buNone/>
            </a:pPr>
            <a:r>
              <a:rPr b="1" i="0" lang="en-US" sz="4000" u="none">
                <a:solidFill>
                  <a:schemeClr val="lt1"/>
                </a:solidFill>
                <a:latin typeface="Cambria"/>
                <a:ea typeface="Cambria"/>
                <a:cs typeface="Cambria"/>
                <a:sym typeface="Cambria"/>
              </a:rPr>
              <a:t>Agents Social Responsibility</a:t>
            </a:r>
            <a:endParaRPr/>
          </a:p>
        </p:txBody>
      </p:sp>
      <p:grpSp>
        <p:nvGrpSpPr>
          <p:cNvPr id="2492" name="Google Shape;2492;p268"/>
          <p:cNvGrpSpPr/>
          <p:nvPr/>
        </p:nvGrpSpPr>
        <p:grpSpPr>
          <a:xfrm>
            <a:off x="6095887" y="-457397"/>
            <a:ext cx="3118076" cy="3130944"/>
            <a:chOff x="6096001" y="-457199"/>
            <a:chExt cx="3118076" cy="3130944"/>
          </a:xfrm>
        </p:grpSpPr>
        <p:sp>
          <p:nvSpPr>
            <p:cNvPr id="2493" name="Google Shape;2493;p268"/>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2494" name="Google Shape;2494;p268"/>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9" name="Shape 2499"/>
        <p:cNvGrpSpPr/>
        <p:nvPr/>
      </p:nvGrpSpPr>
      <p:grpSpPr>
        <a:xfrm>
          <a:off x="0" y="0"/>
          <a:ext cx="0" cy="0"/>
          <a:chOff x="0" y="0"/>
          <a:chExt cx="0" cy="0"/>
        </a:xfrm>
      </p:grpSpPr>
      <p:sp>
        <p:nvSpPr>
          <p:cNvPr id="2500" name="Google Shape;2500;p269"/>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Agents Social Responsibility</a:t>
            </a:r>
            <a:endParaRPr b="1" i="0" sz="4800" u="none" cap="none" strike="noStrike">
              <a:solidFill>
                <a:srgbClr val="FFFFD2"/>
              </a:solidFill>
              <a:latin typeface="Constantia"/>
              <a:ea typeface="Constantia"/>
              <a:cs typeface="Constantia"/>
              <a:sym typeface="Constantia"/>
            </a:endParaRPr>
          </a:p>
        </p:txBody>
      </p:sp>
      <p:sp>
        <p:nvSpPr>
          <p:cNvPr id="2501" name="Google Shape;2501;p26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Insurance is a critical resource to those in time of need.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Keep public informed.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High level of professionalism.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Create and maintain a strong positive industry image. </a:t>
            </a: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7"/>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1</a:t>
            </a:r>
            <a:endParaRPr/>
          </a:p>
        </p:txBody>
      </p:sp>
      <p:sp>
        <p:nvSpPr>
          <p:cNvPr id="393" name="Google Shape;393;p27"/>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394" name="Google Shape;394;p27"/>
          <p:cNvSpPr txBox="1"/>
          <p:nvPr/>
        </p:nvSpPr>
        <p:spPr>
          <a:xfrm>
            <a:off x="920750" y="1905000"/>
            <a:ext cx="7080250" cy="40386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lt1"/>
              </a:buClr>
              <a:buSzPts val="2800"/>
              <a:buFont typeface="Cambria"/>
              <a:buNone/>
            </a:pPr>
            <a:r>
              <a:rPr b="0" i="0" lang="en-US" sz="2800" u="none">
                <a:solidFill>
                  <a:schemeClr val="lt1"/>
                </a:solidFill>
                <a:latin typeface="Cambria"/>
                <a:ea typeface="Cambria"/>
                <a:cs typeface="Cambria"/>
                <a:sym typeface="Cambria"/>
              </a:rPr>
              <a:t>4.   Collecting premium is an example of </a:t>
            </a:r>
            <a:endParaRPr/>
          </a:p>
          <a:p>
            <a:pPr indent="-514350" lvl="0" marL="514350" marR="0" rtl="0" algn="l">
              <a:lnSpc>
                <a:spcPct val="100000"/>
              </a:lnSpc>
              <a:spcBef>
                <a:spcPts val="560"/>
              </a:spcBef>
              <a:spcAft>
                <a:spcPts val="0"/>
              </a:spcAft>
              <a:buClr>
                <a:schemeClr val="lt1"/>
              </a:buClr>
              <a:buSzPts val="2800"/>
              <a:buFont typeface="Cambria"/>
              <a:buNone/>
            </a:pPr>
            <a:r>
              <a:rPr b="0" i="0" lang="en-US" sz="2800" u="none">
                <a:solidFill>
                  <a:schemeClr val="lt1"/>
                </a:solidFill>
                <a:latin typeface="Cambria"/>
                <a:ea typeface="Cambria"/>
                <a:cs typeface="Cambria"/>
                <a:sym typeface="Cambria"/>
              </a:rPr>
              <a:t>       what form of agent authority</a:t>
            </a:r>
            <a:r>
              <a:rPr b="0" i="0" lang="en-US" sz="2800" u="none">
                <a:solidFill>
                  <a:schemeClr val="lt1"/>
                </a:solidFill>
                <a:latin typeface="Arial"/>
                <a:ea typeface="Arial"/>
                <a:cs typeface="Arial"/>
                <a:sym typeface="Arial"/>
              </a:rPr>
              <a:t>?</a:t>
            </a:r>
            <a:endParaRPr b="0" i="0" sz="2800" u="none">
              <a:solidFill>
                <a:schemeClr val="lt1"/>
              </a:solidFill>
              <a:latin typeface="Cambria"/>
              <a:ea typeface="Cambria"/>
              <a:cs typeface="Cambria"/>
              <a:sym typeface="Cambria"/>
            </a:endParaRPr>
          </a:p>
          <a:p>
            <a:pPr indent="-533399" lvl="1" marL="1220787" marR="0" rtl="0" algn="l">
              <a:lnSpc>
                <a:spcPct val="100000"/>
              </a:lnSpc>
              <a:spcBef>
                <a:spcPts val="480"/>
              </a:spcBef>
              <a:spcAft>
                <a:spcPts val="0"/>
              </a:spcAft>
              <a:buClr>
                <a:schemeClr val="lt1"/>
              </a:buClr>
              <a:buSzPts val="2400"/>
              <a:buFont typeface="Cambria"/>
              <a:buNone/>
            </a:pPr>
            <a:r>
              <a:rPr b="0" i="0" lang="en-US" sz="2400" u="none" cap="none" strike="noStrike">
                <a:solidFill>
                  <a:schemeClr val="lt1"/>
                </a:solidFill>
                <a:latin typeface="Cambria"/>
                <a:ea typeface="Cambria"/>
                <a:cs typeface="Cambria"/>
                <a:sym typeface="Cambria"/>
              </a:rPr>
              <a:t>A. Obvious</a:t>
            </a:r>
            <a:endParaRPr/>
          </a:p>
          <a:p>
            <a:pPr indent="-533399" lvl="1" marL="1220787" marR="0" rtl="0" algn="l">
              <a:lnSpc>
                <a:spcPct val="100000"/>
              </a:lnSpc>
              <a:spcBef>
                <a:spcPts val="480"/>
              </a:spcBef>
              <a:spcAft>
                <a:spcPts val="0"/>
              </a:spcAft>
              <a:buClr>
                <a:schemeClr val="lt1"/>
              </a:buClr>
              <a:buSzPts val="2400"/>
              <a:buFont typeface="Cambria"/>
              <a:buNone/>
            </a:pPr>
            <a:r>
              <a:rPr b="0" i="0" lang="en-US" sz="2400" u="none" cap="none" strike="noStrike">
                <a:solidFill>
                  <a:schemeClr val="lt1"/>
                </a:solidFill>
                <a:latin typeface="Cambria"/>
                <a:ea typeface="Cambria"/>
                <a:cs typeface="Cambria"/>
                <a:sym typeface="Cambria"/>
              </a:rPr>
              <a:t>B. Expressed</a:t>
            </a:r>
            <a:endParaRPr/>
          </a:p>
          <a:p>
            <a:pPr indent="-533399" lvl="1" marL="1220787" marR="0" rtl="0" algn="l">
              <a:lnSpc>
                <a:spcPct val="100000"/>
              </a:lnSpc>
              <a:spcBef>
                <a:spcPts val="480"/>
              </a:spcBef>
              <a:spcAft>
                <a:spcPts val="0"/>
              </a:spcAft>
              <a:buClr>
                <a:schemeClr val="lt1"/>
              </a:buClr>
              <a:buSzPts val="2400"/>
              <a:buFont typeface="Cambria"/>
              <a:buNone/>
            </a:pPr>
            <a:r>
              <a:rPr b="0" i="0" lang="en-US" sz="2400" u="none" cap="none" strike="noStrike">
                <a:solidFill>
                  <a:schemeClr val="lt1"/>
                </a:solidFill>
                <a:latin typeface="Cambria"/>
                <a:ea typeface="Cambria"/>
                <a:cs typeface="Cambria"/>
                <a:sym typeface="Cambria"/>
              </a:rPr>
              <a:t>C. Apparent</a:t>
            </a:r>
            <a:endParaRPr/>
          </a:p>
          <a:p>
            <a:pPr indent="-533399" lvl="1" marL="1220787" marR="0" rtl="0" algn="l">
              <a:lnSpc>
                <a:spcPct val="100000"/>
              </a:lnSpc>
              <a:spcBef>
                <a:spcPts val="480"/>
              </a:spcBef>
              <a:spcAft>
                <a:spcPts val="0"/>
              </a:spcAft>
              <a:buClr>
                <a:schemeClr val="lt1"/>
              </a:buClr>
              <a:buSzPts val="2400"/>
              <a:buFont typeface="Cambria"/>
              <a:buNone/>
            </a:pPr>
            <a:r>
              <a:rPr b="0" i="0" lang="en-US" sz="2400" u="none" cap="none" strike="noStrike">
                <a:solidFill>
                  <a:schemeClr val="lt1"/>
                </a:solidFill>
                <a:latin typeface="Cambria"/>
                <a:ea typeface="Cambria"/>
                <a:cs typeface="Cambria"/>
                <a:sym typeface="Cambria"/>
              </a:rPr>
              <a:t>D. Implied</a:t>
            </a:r>
            <a:endParaRPr/>
          </a:p>
        </p:txBody>
      </p:sp>
    </p:spTree>
  </p:cSld>
  <p:clrMapOvr>
    <a:masterClrMapping/>
  </p:clrMapOvr>
  <p:transition spd="slow">
    <p:fade/>
  </p:transition>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6" name="Shape 2506"/>
        <p:cNvGrpSpPr/>
        <p:nvPr/>
      </p:nvGrpSpPr>
      <p:grpSpPr>
        <a:xfrm>
          <a:off x="0" y="0"/>
          <a:ext cx="0" cy="0"/>
          <a:chOff x="0" y="0"/>
          <a:chExt cx="0" cy="0"/>
        </a:xfrm>
      </p:grpSpPr>
      <p:sp>
        <p:nvSpPr>
          <p:cNvPr id="2507" name="Google Shape;2507;p270"/>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Social Ethics</a:t>
            </a:r>
            <a:endParaRPr b="1" i="0" sz="4800" u="none" cap="none" strike="noStrike">
              <a:solidFill>
                <a:srgbClr val="FFFFD2"/>
              </a:solidFill>
              <a:latin typeface="Constantia"/>
              <a:ea typeface="Constantia"/>
              <a:cs typeface="Constantia"/>
              <a:sym typeface="Constantia"/>
            </a:endParaRPr>
          </a:p>
        </p:txBody>
      </p:sp>
      <p:sp>
        <p:nvSpPr>
          <p:cNvPr id="2508" name="Google Shape;2508;p27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Ethics Resource Center conducted a survey of Industry leaders; 2 key areas of concern were: 	</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(1) Deceptive use of Advertising </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(2) Deceptive Sales Presentations </a:t>
            </a:r>
            <a:endParaRPr/>
          </a:p>
          <a:p>
            <a:pPr indent="-203518" lvl="0" marL="319088" marR="0" rtl="0" algn="l">
              <a:spcBef>
                <a:spcPts val="520"/>
              </a:spcBef>
              <a:spcAft>
                <a:spcPts val="0"/>
              </a:spcAft>
              <a:buClr>
                <a:schemeClr val="accent1"/>
              </a:buClr>
              <a:buSzPts val="1820"/>
              <a:buFont typeface="Noto Sans Symbols"/>
              <a:buNone/>
            </a:pPr>
            <a:r>
              <a:t/>
            </a:r>
            <a:endParaRPr b="0" i="0" sz="2600" u="none" cap="none" strike="noStrike">
              <a:solidFill>
                <a:schemeClr val="lt1"/>
              </a:solidFill>
              <a:latin typeface="Cambria"/>
              <a:ea typeface="Cambria"/>
              <a:cs typeface="Cambria"/>
              <a:sym typeface="Cambria"/>
            </a:endParaRPr>
          </a:p>
        </p:txBody>
      </p:sp>
    </p:spTree>
  </p:cSld>
  <p:clrMapOvr>
    <a:masterClrMapping/>
  </p:clrMapOvr>
  <p:transition spd="slow">
    <p:fade/>
  </p:transition>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3" name="Shape 2513"/>
        <p:cNvGrpSpPr/>
        <p:nvPr/>
      </p:nvGrpSpPr>
      <p:grpSpPr>
        <a:xfrm>
          <a:off x="0" y="0"/>
          <a:ext cx="0" cy="0"/>
          <a:chOff x="0" y="0"/>
          <a:chExt cx="0" cy="0"/>
        </a:xfrm>
      </p:grpSpPr>
      <p:sp>
        <p:nvSpPr>
          <p:cNvPr id="2514" name="Google Shape;2514;p271"/>
          <p:cNvSpPr txBox="1"/>
          <p:nvPr>
            <p:ph idx="4294967295" type="title"/>
          </p:nvPr>
        </p:nvSpPr>
        <p:spPr>
          <a:xfrm>
            <a:off x="533400" y="6858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Social Ethics</a:t>
            </a:r>
            <a:endParaRPr b="1" i="0" sz="4800" u="none" cap="none" strike="noStrike">
              <a:solidFill>
                <a:srgbClr val="FFFFD2"/>
              </a:solidFill>
              <a:latin typeface="Constantia"/>
              <a:ea typeface="Constantia"/>
              <a:cs typeface="Constantia"/>
              <a:sym typeface="Constantia"/>
            </a:endParaRPr>
          </a:p>
        </p:txBody>
      </p:sp>
      <p:sp>
        <p:nvSpPr>
          <p:cNvPr id="2515" name="Google Shape;2515;p271"/>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The average insurance buyer knows very little about insurance and is vulnerable</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Often by the time they do learn about it; it may be too late to change policy</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NAIC has developed a model to regulate</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0" name="Shape 2520"/>
        <p:cNvGrpSpPr/>
        <p:nvPr/>
      </p:nvGrpSpPr>
      <p:grpSpPr>
        <a:xfrm>
          <a:off x="0" y="0"/>
          <a:ext cx="0" cy="0"/>
          <a:chOff x="0" y="0"/>
          <a:chExt cx="0" cy="0"/>
        </a:xfrm>
      </p:grpSpPr>
      <p:sp>
        <p:nvSpPr>
          <p:cNvPr id="2521" name="Google Shape;2521;p272"/>
          <p:cNvSpPr txBox="1"/>
          <p:nvPr>
            <p:ph idx="4294967295" type="title"/>
          </p:nvPr>
        </p:nvSpPr>
        <p:spPr>
          <a:xfrm>
            <a:off x="457200" y="533400"/>
            <a:ext cx="8229600" cy="12192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Unfair Trade Practices Act</a:t>
            </a:r>
            <a:endParaRPr b="1" i="0" sz="4800" u="none" cap="none" strike="noStrike">
              <a:solidFill>
                <a:srgbClr val="FFFFD2"/>
              </a:solidFill>
              <a:latin typeface="Constantia"/>
              <a:ea typeface="Constantia"/>
              <a:cs typeface="Constantia"/>
              <a:sym typeface="Constantia"/>
            </a:endParaRPr>
          </a:p>
        </p:txBody>
      </p:sp>
      <p:sp>
        <p:nvSpPr>
          <p:cNvPr id="2522" name="Google Shape;2522;p272"/>
          <p:cNvSpPr txBox="1"/>
          <p:nvPr>
            <p:ph idx="1" type="body"/>
          </p:nvPr>
        </p:nvSpPr>
        <p:spPr>
          <a:xfrm>
            <a:off x="381000" y="1981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Called "Unfair Trade Practices Act"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False Advertising is cited as an unfair trade practice and prohibits it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Includes; print, radio, descriptive literature, sales aids, slide shows, group talks, brochures, policy illustrations and TV</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Most material is developed by insurance company, agents must use material ethically</a:t>
            </a:r>
            <a:endParaRPr/>
          </a:p>
        </p:txBody>
      </p:sp>
    </p:spTree>
  </p:cSld>
  <p:clrMapOvr>
    <a:masterClrMapping/>
  </p:clrMapOvr>
  <p:transition spd="slow">
    <p:fade/>
  </p:transition>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7" name="Shape 2527"/>
        <p:cNvGrpSpPr/>
        <p:nvPr/>
      </p:nvGrpSpPr>
      <p:grpSpPr>
        <a:xfrm>
          <a:off x="0" y="0"/>
          <a:ext cx="0" cy="0"/>
          <a:chOff x="0" y="0"/>
          <a:chExt cx="0" cy="0"/>
        </a:xfrm>
      </p:grpSpPr>
      <p:sp>
        <p:nvSpPr>
          <p:cNvPr id="2528" name="Google Shape;2528;p273"/>
          <p:cNvSpPr txBox="1"/>
          <p:nvPr>
            <p:ph idx="4294967295" type="title"/>
          </p:nvPr>
        </p:nvSpPr>
        <p:spPr>
          <a:xfrm>
            <a:off x="457200" y="5334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Advertising </a:t>
            </a:r>
            <a:endParaRPr b="1" i="0" sz="4800" u="none" cap="none" strike="noStrike">
              <a:solidFill>
                <a:srgbClr val="FFFFD2"/>
              </a:solidFill>
              <a:latin typeface="Constantia"/>
              <a:ea typeface="Constantia"/>
              <a:cs typeface="Constantia"/>
              <a:sym typeface="Constantia"/>
            </a:endParaRPr>
          </a:p>
        </p:txBody>
      </p:sp>
      <p:sp>
        <p:nvSpPr>
          <p:cNvPr id="2529" name="Google Shape;2529;p27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All insurance advertising must be truthful and not misleading. Insurance Industry terminology cannot be used.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The following disclosure information must be listed conspicuously next to statements that relate to the information: exceptions, limitations on benefits, exclusions from coverage</a:t>
            </a:r>
            <a:endParaRPr/>
          </a:p>
        </p:txBody>
      </p:sp>
    </p:spTree>
  </p:cSld>
  <p:clrMapOvr>
    <a:masterClrMapping/>
  </p:clrMapOvr>
  <p:transition spd="slow">
    <p:fade/>
  </p:transition>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4" name="Shape 2534"/>
        <p:cNvGrpSpPr/>
        <p:nvPr/>
      </p:nvGrpSpPr>
      <p:grpSpPr>
        <a:xfrm>
          <a:off x="0" y="0"/>
          <a:ext cx="0" cy="0"/>
          <a:chOff x="0" y="0"/>
          <a:chExt cx="0" cy="0"/>
        </a:xfrm>
      </p:grpSpPr>
      <p:sp>
        <p:nvSpPr>
          <p:cNvPr id="2535" name="Google Shape;2535;p274"/>
          <p:cNvSpPr txBox="1"/>
          <p:nvPr>
            <p:ph idx="4294967295" type="title"/>
          </p:nvPr>
        </p:nvSpPr>
        <p:spPr>
          <a:xfrm>
            <a:off x="4572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Advertising</a:t>
            </a:r>
            <a:endParaRPr b="1" i="0" sz="4800" u="none" cap="none" strike="noStrike">
              <a:solidFill>
                <a:srgbClr val="FFFFD2"/>
              </a:solidFill>
              <a:latin typeface="Constantia"/>
              <a:ea typeface="Constantia"/>
              <a:cs typeface="Constantia"/>
              <a:sym typeface="Constantia"/>
            </a:endParaRPr>
          </a:p>
        </p:txBody>
      </p:sp>
      <p:sp>
        <p:nvSpPr>
          <p:cNvPr id="2536" name="Google Shape;2536;p274"/>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Deceptive words, phrases or illustrations may not be used to describe a policy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Testimonials must be genuine and accurately reproduced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Disparaging remarks about a competitor may not be used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The identity of the insurer with the name, address and phone # of the agent must be made clear</a:t>
            </a:r>
            <a:endParaRPr/>
          </a:p>
        </p:txBody>
      </p:sp>
    </p:spTree>
  </p:cSld>
  <p:clrMapOvr>
    <a:masterClrMapping/>
  </p:clrMapOvr>
  <p:transition spd="slow">
    <p:fade/>
  </p:transition>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1" name="Shape 2541"/>
        <p:cNvGrpSpPr/>
        <p:nvPr/>
      </p:nvGrpSpPr>
      <p:grpSpPr>
        <a:xfrm>
          <a:off x="0" y="0"/>
          <a:ext cx="0" cy="0"/>
          <a:chOff x="0" y="0"/>
          <a:chExt cx="0" cy="0"/>
        </a:xfrm>
      </p:grpSpPr>
      <p:sp>
        <p:nvSpPr>
          <p:cNvPr id="2542" name="Google Shape;2542;p27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Social Ethics</a:t>
            </a:r>
            <a:endParaRPr b="1" i="0" sz="4800" u="none" cap="none" strike="noStrike">
              <a:solidFill>
                <a:srgbClr val="FFFFD2"/>
              </a:solidFill>
              <a:latin typeface="Constantia"/>
              <a:ea typeface="Constantia"/>
              <a:cs typeface="Constantia"/>
              <a:sym typeface="Constantia"/>
            </a:endParaRPr>
          </a:p>
        </p:txBody>
      </p:sp>
      <p:sp>
        <p:nvSpPr>
          <p:cNvPr id="2543" name="Google Shape;2543;p27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The insurance company generally does not assume responsibility for a policy's  performance beyond its guarantees.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Asks questions about policy to show all factors involved. </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8" name="Shape 2548"/>
        <p:cNvGrpSpPr/>
        <p:nvPr/>
      </p:nvGrpSpPr>
      <p:grpSpPr>
        <a:xfrm>
          <a:off x="0" y="0"/>
          <a:ext cx="0" cy="0"/>
          <a:chOff x="0" y="0"/>
          <a:chExt cx="0" cy="0"/>
        </a:xfrm>
      </p:grpSpPr>
      <p:sp>
        <p:nvSpPr>
          <p:cNvPr id="2549" name="Google Shape;2549;p276"/>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Social Ethics</a:t>
            </a:r>
            <a:endParaRPr b="1" i="0" sz="4800" u="none" cap="none" strike="noStrike">
              <a:solidFill>
                <a:srgbClr val="FFFFD2"/>
              </a:solidFill>
              <a:latin typeface="Constantia"/>
              <a:ea typeface="Constantia"/>
              <a:cs typeface="Constantia"/>
              <a:sym typeface="Constantia"/>
            </a:endParaRPr>
          </a:p>
        </p:txBody>
      </p:sp>
      <p:sp>
        <p:nvSpPr>
          <p:cNvPr id="2550" name="Google Shape;2550;p27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Notify customers whose policies are lagging their projection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Include information regarding the policies current cash value and death benefits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Discuss premiums needed to get the policy back in line</a:t>
            </a:r>
            <a:endParaRPr/>
          </a:p>
        </p:txBody>
      </p:sp>
    </p:spTree>
  </p:cSld>
  <p:clrMapOvr>
    <a:masterClrMapping/>
  </p:clrMapOvr>
  <p:transition spd="slow">
    <p:fade/>
  </p:transition>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5" name="Shape 2555"/>
        <p:cNvGrpSpPr/>
        <p:nvPr/>
      </p:nvGrpSpPr>
      <p:grpSpPr>
        <a:xfrm>
          <a:off x="0" y="0"/>
          <a:ext cx="0" cy="0"/>
          <a:chOff x="0" y="0"/>
          <a:chExt cx="0" cy="0"/>
        </a:xfrm>
      </p:grpSpPr>
      <p:sp>
        <p:nvSpPr>
          <p:cNvPr id="2556" name="Google Shape;2556;p277"/>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Know what you Know</a:t>
            </a:r>
            <a:endParaRPr b="1" i="0" sz="4800" u="none" cap="none" strike="noStrike">
              <a:solidFill>
                <a:srgbClr val="FFFFD2"/>
              </a:solidFill>
              <a:latin typeface="Constantia"/>
              <a:ea typeface="Constantia"/>
              <a:cs typeface="Constantia"/>
              <a:sym typeface="Constantia"/>
            </a:endParaRPr>
          </a:p>
        </p:txBody>
      </p:sp>
      <p:sp>
        <p:nvSpPr>
          <p:cNvPr id="2557" name="Google Shape;2557;p27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Too many agents misrepresent their abilities to provide competent service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Acknowledge those situations where your skill level is too low</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Develop and maintain a high level of know-ledge of your field</a:t>
            </a:r>
            <a:endParaRPr/>
          </a:p>
        </p:txBody>
      </p:sp>
    </p:spTree>
  </p:cSld>
  <p:clrMapOvr>
    <a:masterClrMapping/>
  </p:clrMapOvr>
  <p:transition spd="slow">
    <p:fade/>
  </p:transition>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2" name="Shape 2562"/>
        <p:cNvGrpSpPr/>
        <p:nvPr/>
      </p:nvGrpSpPr>
      <p:grpSpPr>
        <a:xfrm>
          <a:off x="0" y="0"/>
          <a:ext cx="0" cy="0"/>
          <a:chOff x="0" y="0"/>
          <a:chExt cx="0" cy="0"/>
        </a:xfrm>
      </p:grpSpPr>
      <p:sp>
        <p:nvSpPr>
          <p:cNvPr id="2563" name="Google Shape;2563;p278"/>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Be Professional</a:t>
            </a:r>
            <a:endParaRPr b="1" i="0" sz="4800" u="none" cap="none" strike="noStrike">
              <a:solidFill>
                <a:srgbClr val="FFFFD2"/>
              </a:solidFill>
              <a:latin typeface="Constantia"/>
              <a:ea typeface="Constantia"/>
              <a:cs typeface="Constantia"/>
              <a:sym typeface="Constantia"/>
            </a:endParaRPr>
          </a:p>
        </p:txBody>
      </p:sp>
      <p:sp>
        <p:nvSpPr>
          <p:cNvPr id="2564" name="Google Shape;2564;p278"/>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Place clients interest above your own</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Be dedicated to industry with a shared commitment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Offer quality plans and represent quality companies</a:t>
            </a:r>
            <a:endParaRPr/>
          </a:p>
        </p:txBody>
      </p:sp>
    </p:spTree>
  </p:cSld>
  <p:clrMapOvr>
    <a:masterClrMapping/>
  </p:clrMapOvr>
  <p:transition spd="slow">
    <p:fade/>
  </p:transition>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9" name="Shape 2569"/>
        <p:cNvGrpSpPr/>
        <p:nvPr/>
      </p:nvGrpSpPr>
      <p:grpSpPr>
        <a:xfrm>
          <a:off x="0" y="0"/>
          <a:ext cx="0" cy="0"/>
          <a:chOff x="0" y="0"/>
          <a:chExt cx="0" cy="0"/>
        </a:xfrm>
      </p:grpSpPr>
      <p:sp>
        <p:nvSpPr>
          <p:cNvPr id="2570" name="Google Shape;2570;p279"/>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Misrepresentations </a:t>
            </a:r>
            <a:endParaRPr b="1" i="0" sz="4800" u="none" cap="none" strike="noStrike">
              <a:solidFill>
                <a:srgbClr val="FFFFD2"/>
              </a:solidFill>
              <a:latin typeface="Constantia"/>
              <a:ea typeface="Constantia"/>
              <a:cs typeface="Constantia"/>
              <a:sym typeface="Constantia"/>
            </a:endParaRPr>
          </a:p>
        </p:txBody>
      </p:sp>
      <p:sp>
        <p:nvSpPr>
          <p:cNvPr id="2571" name="Google Shape;2571;p27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False and misleading representation of products and services were rated #1 problem by agents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Resist the temptation for personal gain over agent responsibility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Maintain dignity and integrity</a:t>
            </a:r>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8"/>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401" name="Google Shape;401;p28"/>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1</a:t>
            </a:r>
            <a:endParaRPr/>
          </a:p>
        </p:txBody>
      </p:sp>
      <p:sp>
        <p:nvSpPr>
          <p:cNvPr id="402" name="Google Shape;402;p28"/>
          <p:cNvSpPr txBox="1"/>
          <p:nvPr/>
        </p:nvSpPr>
        <p:spPr>
          <a:xfrm>
            <a:off x="1073150" y="2057400"/>
            <a:ext cx="7080250" cy="40386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lt1"/>
              </a:buClr>
              <a:buSzPts val="2800"/>
              <a:buFont typeface="Cambria"/>
              <a:buNone/>
            </a:pPr>
            <a:r>
              <a:rPr b="0" i="0" lang="en-US" sz="2800" u="none">
                <a:solidFill>
                  <a:schemeClr val="lt1"/>
                </a:solidFill>
                <a:latin typeface="Cambria"/>
                <a:ea typeface="Cambria"/>
                <a:cs typeface="Cambria"/>
                <a:sym typeface="Cambria"/>
              </a:rPr>
              <a:t>5.   Signing your agent contract is an example of what form of agent authority</a:t>
            </a:r>
            <a:r>
              <a:rPr b="0" i="0" lang="en-US" sz="2800" u="none">
                <a:solidFill>
                  <a:schemeClr val="lt1"/>
                </a:solidFill>
                <a:latin typeface="Arial"/>
                <a:ea typeface="Arial"/>
                <a:cs typeface="Arial"/>
                <a:sym typeface="Arial"/>
              </a:rPr>
              <a:t>?</a:t>
            </a:r>
            <a:endParaRPr b="0" i="0" sz="2800" u="none">
              <a:solidFill>
                <a:schemeClr val="lt1"/>
              </a:solidFill>
              <a:latin typeface="Cambria"/>
              <a:ea typeface="Cambria"/>
              <a:cs typeface="Cambria"/>
              <a:sym typeface="Cambria"/>
            </a:endParaRPr>
          </a:p>
          <a:p>
            <a:pPr indent="-533399" lvl="1" marL="1220787" marR="0" rtl="0" algn="l">
              <a:lnSpc>
                <a:spcPct val="100000"/>
              </a:lnSpc>
              <a:spcBef>
                <a:spcPts val="480"/>
              </a:spcBef>
              <a:spcAft>
                <a:spcPts val="0"/>
              </a:spcAft>
              <a:buClr>
                <a:schemeClr val="lt1"/>
              </a:buClr>
              <a:buSzPts val="2400"/>
              <a:buFont typeface="Cambria"/>
              <a:buNone/>
            </a:pPr>
            <a:r>
              <a:rPr b="0" i="0" lang="en-US" sz="2400" u="none" cap="none" strike="noStrike">
                <a:solidFill>
                  <a:schemeClr val="lt1"/>
                </a:solidFill>
                <a:latin typeface="Cambria"/>
                <a:ea typeface="Cambria"/>
                <a:cs typeface="Cambria"/>
                <a:sym typeface="Cambria"/>
              </a:rPr>
              <a:t>A. Obvious</a:t>
            </a:r>
            <a:endParaRPr/>
          </a:p>
          <a:p>
            <a:pPr indent="-533399" lvl="1" marL="1220787" marR="0" rtl="0" algn="l">
              <a:lnSpc>
                <a:spcPct val="100000"/>
              </a:lnSpc>
              <a:spcBef>
                <a:spcPts val="480"/>
              </a:spcBef>
              <a:spcAft>
                <a:spcPts val="0"/>
              </a:spcAft>
              <a:buClr>
                <a:schemeClr val="lt1"/>
              </a:buClr>
              <a:buSzPts val="2400"/>
              <a:buFont typeface="Cambria"/>
              <a:buNone/>
            </a:pPr>
            <a:r>
              <a:rPr b="0" i="0" lang="en-US" sz="2400" u="none" cap="none" strike="noStrike">
                <a:solidFill>
                  <a:schemeClr val="lt1"/>
                </a:solidFill>
                <a:latin typeface="Cambria"/>
                <a:ea typeface="Cambria"/>
                <a:cs typeface="Cambria"/>
                <a:sym typeface="Cambria"/>
              </a:rPr>
              <a:t>B. Expressed</a:t>
            </a:r>
            <a:endParaRPr/>
          </a:p>
          <a:p>
            <a:pPr indent="-533399" lvl="1" marL="1220787" marR="0" rtl="0" algn="l">
              <a:lnSpc>
                <a:spcPct val="100000"/>
              </a:lnSpc>
              <a:spcBef>
                <a:spcPts val="480"/>
              </a:spcBef>
              <a:spcAft>
                <a:spcPts val="0"/>
              </a:spcAft>
              <a:buClr>
                <a:schemeClr val="lt1"/>
              </a:buClr>
              <a:buSzPts val="2400"/>
              <a:buFont typeface="Cambria"/>
              <a:buNone/>
            </a:pPr>
            <a:r>
              <a:rPr b="0" i="0" lang="en-US" sz="2400" u="none" cap="none" strike="noStrike">
                <a:solidFill>
                  <a:schemeClr val="lt1"/>
                </a:solidFill>
                <a:latin typeface="Cambria"/>
                <a:ea typeface="Cambria"/>
                <a:cs typeface="Cambria"/>
                <a:sym typeface="Cambria"/>
              </a:rPr>
              <a:t>C. Apparent</a:t>
            </a:r>
            <a:endParaRPr/>
          </a:p>
          <a:p>
            <a:pPr indent="-533399" lvl="1" marL="1220787" marR="0" rtl="0" algn="l">
              <a:lnSpc>
                <a:spcPct val="100000"/>
              </a:lnSpc>
              <a:spcBef>
                <a:spcPts val="480"/>
              </a:spcBef>
              <a:spcAft>
                <a:spcPts val="0"/>
              </a:spcAft>
              <a:buClr>
                <a:schemeClr val="lt1"/>
              </a:buClr>
              <a:buSzPts val="2400"/>
              <a:buFont typeface="Cambria"/>
              <a:buNone/>
            </a:pPr>
            <a:r>
              <a:rPr b="0" i="0" lang="en-US" sz="2400" u="none" cap="none" strike="noStrike">
                <a:solidFill>
                  <a:schemeClr val="lt1"/>
                </a:solidFill>
                <a:latin typeface="Cambria"/>
                <a:ea typeface="Cambria"/>
                <a:cs typeface="Cambria"/>
                <a:sym typeface="Cambria"/>
              </a:rPr>
              <a:t>D. Implied</a:t>
            </a:r>
            <a:endParaRPr/>
          </a:p>
        </p:txBody>
      </p:sp>
    </p:spTree>
  </p:cSld>
  <p:clrMapOvr>
    <a:masterClrMapping/>
  </p:clrMapOvr>
  <p:transition spd="slow">
    <p:fade/>
  </p:transition>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
        <p:nvSpPr>
          <p:cNvPr id="2577" name="Google Shape;2577;p280"/>
          <p:cNvSpPr txBox="1"/>
          <p:nvPr>
            <p:ph idx="4294967295" type="title"/>
          </p:nvPr>
        </p:nvSpPr>
        <p:spPr>
          <a:xfrm>
            <a:off x="457200" y="3810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Practical Ethics</a:t>
            </a:r>
            <a:endParaRPr b="1" i="0" sz="4800" u="none" cap="none" strike="noStrike">
              <a:solidFill>
                <a:srgbClr val="FFFFD2"/>
              </a:solidFill>
              <a:latin typeface="Constantia"/>
              <a:ea typeface="Constantia"/>
              <a:cs typeface="Constantia"/>
              <a:sym typeface="Constantia"/>
            </a:endParaRPr>
          </a:p>
        </p:txBody>
      </p:sp>
      <p:sp>
        <p:nvSpPr>
          <p:cNvPr id="2578" name="Google Shape;2578;p28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 the short run, lying, fraud, deception and theft may lead to greater profits, but in the long run its always bad for business.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Individuals are the same as businesses, moral behavior is expected in both spheres.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Develop and follow ethical guideposts to help navigate through the gray areas. </a:t>
            </a:r>
            <a:endParaRPr/>
          </a:p>
        </p:txBody>
      </p:sp>
    </p:spTree>
  </p:cSld>
  <p:clrMapOvr>
    <a:masterClrMapping/>
  </p:clrMapOvr>
  <p:transition spd="slow">
    <p:fade/>
  </p:transition>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3" name="Shape 2583"/>
        <p:cNvGrpSpPr/>
        <p:nvPr/>
      </p:nvGrpSpPr>
      <p:grpSpPr>
        <a:xfrm>
          <a:off x="0" y="0"/>
          <a:ext cx="0" cy="0"/>
          <a:chOff x="0" y="0"/>
          <a:chExt cx="0" cy="0"/>
        </a:xfrm>
      </p:grpSpPr>
      <p:sp>
        <p:nvSpPr>
          <p:cNvPr id="2584" name="Google Shape;2584;p281"/>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Practical Ethics</a:t>
            </a:r>
            <a:endParaRPr b="1" i="0" sz="4800" u="none" cap="none" strike="noStrike">
              <a:solidFill>
                <a:srgbClr val="FFFFD2"/>
              </a:solidFill>
              <a:latin typeface="Constantia"/>
              <a:ea typeface="Constantia"/>
              <a:cs typeface="Constantia"/>
              <a:sym typeface="Constantia"/>
            </a:endParaRPr>
          </a:p>
        </p:txBody>
      </p:sp>
      <p:sp>
        <p:nvSpPr>
          <p:cNvPr id="2585" name="Google Shape;2585;p281"/>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Does this action comply with my own values?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this action was publicized would I feel ashamed?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Is this business behavior legal?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Would I want to be treated in this manner? </a:t>
            </a:r>
            <a:endParaRPr/>
          </a:p>
        </p:txBody>
      </p:sp>
    </p:spTree>
  </p:cSld>
  <p:clrMapOvr>
    <a:masterClrMapping/>
  </p:clrMapOvr>
  <p:transition spd="slow">
    <p:fade/>
  </p:transition>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0" name="Shape 2590"/>
        <p:cNvGrpSpPr/>
        <p:nvPr/>
      </p:nvGrpSpPr>
      <p:grpSpPr>
        <a:xfrm>
          <a:off x="0" y="0"/>
          <a:ext cx="0" cy="0"/>
          <a:chOff x="0" y="0"/>
          <a:chExt cx="0" cy="0"/>
        </a:xfrm>
      </p:grpSpPr>
      <p:sp>
        <p:nvSpPr>
          <p:cNvPr id="2591" name="Google Shape;2591;p282"/>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Practical Ethics</a:t>
            </a:r>
            <a:endParaRPr b="1" i="0" sz="4800" u="none" cap="none" strike="noStrike">
              <a:solidFill>
                <a:srgbClr val="FFFFD2"/>
              </a:solidFill>
              <a:latin typeface="Constantia"/>
              <a:ea typeface="Constantia"/>
              <a:cs typeface="Constantia"/>
              <a:sym typeface="Constantia"/>
            </a:endParaRPr>
          </a:p>
        </p:txBody>
      </p:sp>
      <p:sp>
        <p:nvSpPr>
          <p:cNvPr id="2592" name="Google Shape;2592;p282"/>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Needed to achieve a sense of purpose.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Honesty is key.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More important than knowledge, skill and competency.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Trust needs to be earned over time.</a:t>
            </a:r>
            <a:endParaRPr/>
          </a:p>
        </p:txBody>
      </p:sp>
    </p:spTree>
  </p:cSld>
  <p:clrMapOvr>
    <a:masterClrMapping/>
  </p:clrMapOvr>
  <p:transition spd="slow">
    <p:fade/>
  </p:transition>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7" name="Shape 2597"/>
        <p:cNvGrpSpPr/>
        <p:nvPr/>
      </p:nvGrpSpPr>
      <p:grpSpPr>
        <a:xfrm>
          <a:off x="0" y="0"/>
          <a:ext cx="0" cy="0"/>
          <a:chOff x="0" y="0"/>
          <a:chExt cx="0" cy="0"/>
        </a:xfrm>
      </p:grpSpPr>
      <p:sp>
        <p:nvSpPr>
          <p:cNvPr id="2598" name="Google Shape;2598;p283"/>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Practical Ethics</a:t>
            </a:r>
            <a:endParaRPr b="1" i="0" sz="4800" u="none" cap="none" strike="noStrike">
              <a:solidFill>
                <a:srgbClr val="FFFFD2"/>
              </a:solidFill>
              <a:latin typeface="Constantia"/>
              <a:ea typeface="Constantia"/>
              <a:cs typeface="Constantia"/>
              <a:sym typeface="Constantia"/>
            </a:endParaRPr>
          </a:p>
        </p:txBody>
      </p:sp>
      <p:sp>
        <p:nvSpPr>
          <p:cNvPr id="2599" name="Google Shape;2599;p28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To whom do I owe an obligation?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What is the obligation I owe?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Who has rights that must be protected?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a friend acted this way, would I respect him or her?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Is this action breach of my ethical duty?</a:t>
            </a:r>
            <a:endParaRPr/>
          </a:p>
        </p:txBody>
      </p:sp>
    </p:spTree>
  </p:cSld>
  <p:clrMapOvr>
    <a:masterClrMapping/>
  </p:clrMapOvr>
  <p:transition spd="slow">
    <p:fade/>
  </p:transition>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4" name="Shape 2604"/>
        <p:cNvGrpSpPr/>
        <p:nvPr/>
      </p:nvGrpSpPr>
      <p:grpSpPr>
        <a:xfrm>
          <a:off x="0" y="0"/>
          <a:ext cx="0" cy="0"/>
          <a:chOff x="0" y="0"/>
          <a:chExt cx="0" cy="0"/>
        </a:xfrm>
      </p:grpSpPr>
      <p:sp>
        <p:nvSpPr>
          <p:cNvPr id="2605" name="Google Shape;2605;p284"/>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Practical Ethics</a:t>
            </a:r>
            <a:endParaRPr b="1" i="0" sz="4800" u="none" cap="none" strike="noStrike">
              <a:solidFill>
                <a:srgbClr val="FFFFD2"/>
              </a:solidFill>
              <a:latin typeface="Constantia"/>
              <a:ea typeface="Constantia"/>
              <a:cs typeface="Constantia"/>
              <a:sym typeface="Constantia"/>
            </a:endParaRPr>
          </a:p>
        </p:txBody>
      </p:sp>
      <p:sp>
        <p:nvSpPr>
          <p:cNvPr id="2606" name="Google Shape;2606;p284"/>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Learn about the prospect's insurance needs.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Help the prospect to understand and appreciate the value of your service.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Know your field!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Find help when necessary. </a:t>
            </a:r>
            <a:endParaRPr/>
          </a:p>
        </p:txBody>
      </p:sp>
    </p:spTree>
  </p:cSld>
  <p:clrMapOvr>
    <a:masterClrMapping/>
  </p:clrMapOvr>
  <p:transition spd="slow">
    <p:fade/>
  </p:transition>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1" name="Shape 2611"/>
        <p:cNvGrpSpPr/>
        <p:nvPr/>
      </p:nvGrpSpPr>
      <p:grpSpPr>
        <a:xfrm>
          <a:off x="0" y="0"/>
          <a:ext cx="0" cy="0"/>
          <a:chOff x="0" y="0"/>
          <a:chExt cx="0" cy="0"/>
        </a:xfrm>
      </p:grpSpPr>
      <p:sp>
        <p:nvSpPr>
          <p:cNvPr id="2612" name="Google Shape;2612;p28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Practical Ethics</a:t>
            </a:r>
            <a:endParaRPr b="1" i="0" sz="4800" u="none" cap="none" strike="noStrike">
              <a:solidFill>
                <a:srgbClr val="FFFFD2"/>
              </a:solidFill>
              <a:latin typeface="Constantia"/>
              <a:ea typeface="Constantia"/>
              <a:cs typeface="Constantia"/>
              <a:sym typeface="Constantia"/>
            </a:endParaRPr>
          </a:p>
        </p:txBody>
      </p:sp>
      <p:sp>
        <p:nvSpPr>
          <p:cNvPr id="2613" name="Google Shape;2613;p28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Need to feel positive toward the industry, your clients, your agency and your competition.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Build a sense of purpose for your own satisfaction.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You provide a needed service. </a:t>
            </a:r>
            <a:endParaRPr/>
          </a:p>
        </p:txBody>
      </p:sp>
    </p:spTree>
  </p:cSld>
  <p:clrMapOvr>
    <a:masterClrMapping/>
  </p:clrMapOvr>
  <p:transition spd="slow">
    <p:fade/>
  </p:transition>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8" name="Shape 2618"/>
        <p:cNvGrpSpPr/>
        <p:nvPr/>
      </p:nvGrpSpPr>
      <p:grpSpPr>
        <a:xfrm>
          <a:off x="0" y="0"/>
          <a:ext cx="0" cy="0"/>
          <a:chOff x="0" y="0"/>
          <a:chExt cx="0" cy="0"/>
        </a:xfrm>
      </p:grpSpPr>
      <p:sp>
        <p:nvSpPr>
          <p:cNvPr id="2619" name="Google Shape;2619;p286"/>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Practical Ethics</a:t>
            </a:r>
            <a:endParaRPr b="1" i="0" sz="4800" u="none" cap="none" strike="noStrike">
              <a:solidFill>
                <a:srgbClr val="FFFFD2"/>
              </a:solidFill>
              <a:latin typeface="Constantia"/>
              <a:ea typeface="Constantia"/>
              <a:cs typeface="Constantia"/>
              <a:sym typeface="Constantia"/>
            </a:endParaRPr>
          </a:p>
        </p:txBody>
      </p:sp>
      <p:sp>
        <p:nvSpPr>
          <p:cNvPr id="2620" name="Google Shape;2620;p28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Rely on your personal ethical standards.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Purchase personal errors and omissions insurance.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Take your time and use care when making recommendations.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 Be committed to continuing education. </a:t>
            </a:r>
            <a:endParaRPr/>
          </a:p>
        </p:txBody>
      </p:sp>
    </p:spTree>
  </p:cSld>
  <p:clrMapOvr>
    <a:masterClrMapping/>
  </p:clrMapOvr>
  <p:transition spd="slow">
    <p:fade/>
  </p:transition>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5" name="Shape 2625"/>
        <p:cNvGrpSpPr/>
        <p:nvPr/>
      </p:nvGrpSpPr>
      <p:grpSpPr>
        <a:xfrm>
          <a:off x="0" y="0"/>
          <a:ext cx="0" cy="0"/>
          <a:chOff x="0" y="0"/>
          <a:chExt cx="0" cy="0"/>
        </a:xfrm>
      </p:grpSpPr>
      <p:sp>
        <p:nvSpPr>
          <p:cNvPr id="2626" name="Google Shape;2626;p287"/>
          <p:cNvSpPr txBox="1"/>
          <p:nvPr>
            <p:ph idx="4294967295" type="title"/>
          </p:nvPr>
        </p:nvSpPr>
        <p:spPr>
          <a:xfrm>
            <a:off x="457200" y="533400"/>
            <a:ext cx="8229600" cy="12954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Practical Ethics</a:t>
            </a:r>
            <a:endParaRPr b="1" i="0" sz="4800" u="none" cap="none" strike="noStrike">
              <a:solidFill>
                <a:srgbClr val="FFFFD2"/>
              </a:solidFill>
              <a:latin typeface="Constantia"/>
              <a:ea typeface="Constantia"/>
              <a:cs typeface="Constantia"/>
              <a:sym typeface="Constantia"/>
            </a:endParaRPr>
          </a:p>
        </p:txBody>
      </p:sp>
      <p:sp>
        <p:nvSpPr>
          <p:cNvPr id="2627" name="Google Shape;2627;p287"/>
          <p:cNvSpPr txBox="1"/>
          <p:nvPr>
            <p:ph idx="1" type="body"/>
          </p:nvPr>
        </p:nvSpPr>
        <p:spPr>
          <a:xfrm>
            <a:off x="381000" y="20574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 Keep in mind the quality of the insurance company you represent. </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 Check insurance reports such as Moody's and Standard and Poor‘s. </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 Understand the ratings systems used. </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 Sell policies only in states where applications are taken. </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a:solidFill>
                  <a:schemeClr val="lt1"/>
                </a:solidFill>
                <a:latin typeface="Cambria"/>
                <a:ea typeface="Cambria"/>
                <a:cs typeface="Cambria"/>
                <a:sym typeface="Cambria"/>
              </a:rPr>
              <a:t> If quotas are causing serious stress and are unrealistic, discuss it with your insurer. </a:t>
            </a:r>
            <a:endParaRPr/>
          </a:p>
        </p:txBody>
      </p:sp>
    </p:spTree>
  </p:cSld>
  <p:clrMapOvr>
    <a:masterClrMapping/>
  </p:clrMapOvr>
  <p:transition spd="slow">
    <p:fade/>
  </p:transition>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2" name="Shape 2632"/>
        <p:cNvGrpSpPr/>
        <p:nvPr/>
      </p:nvGrpSpPr>
      <p:grpSpPr>
        <a:xfrm>
          <a:off x="0" y="0"/>
          <a:ext cx="0" cy="0"/>
          <a:chOff x="0" y="0"/>
          <a:chExt cx="0" cy="0"/>
        </a:xfrm>
      </p:grpSpPr>
      <p:sp>
        <p:nvSpPr>
          <p:cNvPr id="2633" name="Google Shape;2633;p288"/>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634" name="Google Shape;2634;p288"/>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51.   What are the two biggest problems with social ethics in the insurance industry?</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Deceptive advertising and sales presentation</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Twisting and rebating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False advertising and churning</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Twisting and churning</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9" name="Shape 2639"/>
        <p:cNvGrpSpPr/>
        <p:nvPr/>
      </p:nvGrpSpPr>
      <p:grpSpPr>
        <a:xfrm>
          <a:off x="0" y="0"/>
          <a:ext cx="0" cy="0"/>
          <a:chOff x="0" y="0"/>
          <a:chExt cx="0" cy="0"/>
        </a:xfrm>
      </p:grpSpPr>
      <p:sp>
        <p:nvSpPr>
          <p:cNvPr id="2640" name="Google Shape;2640;p289"/>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641" name="Google Shape;2641;p289"/>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52.  What is true about the average insurance buyer?</a:t>
            </a:r>
            <a:r>
              <a:rPr b="0" i="0" lang="en-US" sz="3000" u="none">
                <a:solidFill>
                  <a:schemeClr val="lt1"/>
                </a:solidFill>
                <a:latin typeface="Cambria"/>
                <a:ea typeface="Cambria"/>
                <a:cs typeface="Cambria"/>
                <a:sym typeface="Cambria"/>
              </a:rPr>
              <a:t> </a:t>
            </a:r>
            <a:endParaRPr/>
          </a:p>
          <a:p>
            <a:pPr indent="-609600" lvl="0" marL="609600" marR="0" rtl="0" algn="l">
              <a:lnSpc>
                <a:spcPct val="100000"/>
              </a:lnSpc>
              <a:spcBef>
                <a:spcPts val="600"/>
              </a:spcBef>
              <a:spcAft>
                <a:spcPts val="0"/>
              </a:spcAft>
              <a:buClr>
                <a:schemeClr val="lt1"/>
              </a:buClr>
              <a:buSzPts val="3000"/>
              <a:buFont typeface="Cambria"/>
              <a:buNone/>
            </a:pP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They are well educated about insurance</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They know very little about insurance</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They already have enough insurance</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They are covered by their work</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9"/>
          <p:cNvSpPr txBox="1"/>
          <p:nvPr>
            <p:ph idx="4294967295" type="title"/>
          </p:nvPr>
        </p:nvSpPr>
        <p:spPr>
          <a:xfrm>
            <a:off x="304800" y="304800"/>
            <a:ext cx="8015288" cy="9144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2</a:t>
            </a:r>
            <a:endParaRPr/>
          </a:p>
        </p:txBody>
      </p:sp>
      <p:sp>
        <p:nvSpPr>
          <p:cNvPr id="409" name="Google Shape;409;p2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ctr">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Application, Underwriting, and Policy Delivery</a:t>
            </a:r>
            <a:endParaRPr/>
          </a:p>
          <a:p>
            <a:pPr indent="-319087" lvl="0" marL="319087" marR="0" rtl="0" algn="ctr">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a:t>
            </a:r>
            <a:endParaRPr/>
          </a:p>
        </p:txBody>
      </p:sp>
      <p:grpSp>
        <p:nvGrpSpPr>
          <p:cNvPr id="410" name="Google Shape;410;p29"/>
          <p:cNvGrpSpPr/>
          <p:nvPr/>
        </p:nvGrpSpPr>
        <p:grpSpPr>
          <a:xfrm>
            <a:off x="6095887" y="-457397"/>
            <a:ext cx="3118076" cy="3130944"/>
            <a:chOff x="6096001" y="-457199"/>
            <a:chExt cx="3118076" cy="3130944"/>
          </a:xfrm>
        </p:grpSpPr>
        <p:sp>
          <p:nvSpPr>
            <p:cNvPr id="411" name="Google Shape;411;p29"/>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412" name="Google Shape;412;p29"/>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6" name="Shape 2646"/>
        <p:cNvGrpSpPr/>
        <p:nvPr/>
      </p:nvGrpSpPr>
      <p:grpSpPr>
        <a:xfrm>
          <a:off x="0" y="0"/>
          <a:ext cx="0" cy="0"/>
          <a:chOff x="0" y="0"/>
          <a:chExt cx="0" cy="0"/>
        </a:xfrm>
      </p:grpSpPr>
      <p:sp>
        <p:nvSpPr>
          <p:cNvPr id="2647" name="Google Shape;2647;p290"/>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648" name="Google Shape;2648;p290"/>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53.   When discussing the application and presentation to the client the agent should NOT?</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Let the client fill out the application</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Use well-known terms of insurance</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Disclose information only if the client asks about it</a:t>
            </a:r>
            <a:endParaRPr/>
          </a:p>
          <a:p>
            <a:pPr indent="-533400" lvl="1" marL="1257300" marR="0" rtl="0" algn="l">
              <a:lnSpc>
                <a:spcPct val="100000"/>
              </a:lnSpc>
              <a:spcBef>
                <a:spcPts val="640"/>
              </a:spcBef>
              <a:spcAft>
                <a:spcPts val="0"/>
              </a:spcAft>
              <a:buClr>
                <a:schemeClr val="lt1"/>
              </a:buClr>
              <a:buSzPts val="3200"/>
              <a:buFont typeface="Noto Sans Symbols"/>
              <a:buAutoNum type="alphaUcPeriod"/>
            </a:pPr>
            <a:r>
              <a:rPr b="0" i="0" lang="en-US" sz="3200" u="none" cap="none" strike="noStrike">
                <a:solidFill>
                  <a:schemeClr val="lt1"/>
                </a:solidFill>
                <a:latin typeface="Cambria"/>
                <a:ea typeface="Cambria"/>
                <a:cs typeface="Cambria"/>
                <a:sym typeface="Cambria"/>
              </a:rPr>
              <a:t>Allow the client to talk to their previous agent</a:t>
            </a:r>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sp>
        <p:nvSpPr>
          <p:cNvPr id="2654" name="Google Shape;2654;p291"/>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655" name="Google Shape;2655;p291"/>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2800"/>
              <a:buFont typeface="Cambria"/>
              <a:buNone/>
            </a:pPr>
            <a:r>
              <a:rPr b="1" i="0" lang="en-US" sz="2800" u="none">
                <a:solidFill>
                  <a:schemeClr val="lt1"/>
                </a:solidFill>
                <a:latin typeface="Cambria"/>
                <a:ea typeface="Cambria"/>
                <a:cs typeface="Cambria"/>
                <a:sym typeface="Cambria"/>
              </a:rPr>
              <a:t>54.   All of the following are examples of agent professionalism EXCEPT?</a:t>
            </a:r>
            <a:r>
              <a:rPr b="0" i="0" lang="en-US" sz="2800" u="none">
                <a:solidFill>
                  <a:schemeClr val="lt1"/>
                </a:solidFill>
                <a:latin typeface="Cambria"/>
                <a:ea typeface="Cambria"/>
                <a:cs typeface="Cambria"/>
                <a:sym typeface="Cambria"/>
              </a:rPr>
              <a:t>   </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Drinking alcohol during an appointment</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Be dedicated to industry with a shared commitment</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Offer quality plans and represent quality companies</a:t>
            </a:r>
            <a:endParaRPr/>
          </a:p>
          <a:p>
            <a:pPr indent="-533400" lvl="1" marL="1257300" marR="0" rtl="0" algn="l">
              <a:lnSpc>
                <a:spcPct val="100000"/>
              </a:lnSpc>
              <a:spcBef>
                <a:spcPts val="560"/>
              </a:spcBef>
              <a:spcAft>
                <a:spcPts val="0"/>
              </a:spcAft>
              <a:buClr>
                <a:schemeClr val="lt1"/>
              </a:buClr>
              <a:buSzPts val="2800"/>
              <a:buFont typeface="Noto Sans Symbols"/>
              <a:buAutoNum type="alphaUcPeriod"/>
            </a:pPr>
            <a:r>
              <a:rPr b="0" i="0" lang="en-US" sz="2800" u="none" cap="none" strike="noStrike">
                <a:solidFill>
                  <a:schemeClr val="lt1"/>
                </a:solidFill>
                <a:latin typeface="Cambria"/>
                <a:ea typeface="Cambria"/>
                <a:cs typeface="Cambria"/>
                <a:sym typeface="Cambria"/>
              </a:rPr>
              <a:t>Place clients interest above your own</a:t>
            </a:r>
            <a:endParaRPr/>
          </a:p>
          <a:p>
            <a:pPr indent="-355600" lvl="1" marL="1257300" marR="0" rtl="0" algn="l">
              <a:lnSpc>
                <a:spcPct val="100000"/>
              </a:lnSpc>
              <a:spcBef>
                <a:spcPts val="560"/>
              </a:spcBef>
              <a:spcAft>
                <a:spcPts val="0"/>
              </a:spcAft>
              <a:buClr>
                <a:schemeClr val="lt1"/>
              </a:buClr>
              <a:buSzPts val="2800"/>
              <a:buFont typeface="Noto Sans Symbols"/>
              <a:buNone/>
            </a:pPr>
            <a:r>
              <a:t/>
            </a:r>
            <a:endParaRPr b="0" i="0" sz="2800" u="none" cap="none" strike="noStrike">
              <a:solidFill>
                <a:schemeClr val="lt1"/>
              </a:solidFill>
              <a:latin typeface="Cambria"/>
              <a:ea typeface="Cambria"/>
              <a:cs typeface="Cambria"/>
              <a:sym typeface="Cambria"/>
            </a:endParaRPr>
          </a:p>
          <a:p>
            <a:pPr indent="-609600" lvl="0" marL="609600" marR="0" rtl="0" algn="ctr">
              <a:lnSpc>
                <a:spcPct val="100000"/>
              </a:lnSpc>
              <a:spcBef>
                <a:spcPts val="320"/>
              </a:spcBef>
              <a:spcAft>
                <a:spcPts val="0"/>
              </a:spcAft>
              <a:buClr>
                <a:schemeClr val="lt1"/>
              </a:buClr>
              <a:buSzPts val="1600"/>
              <a:buFont typeface="Arial"/>
              <a:buNone/>
            </a:pPr>
            <a:r>
              <a:t/>
            </a:r>
            <a:endParaRPr b="0" i="0" sz="16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6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0" name="Shape 2660"/>
        <p:cNvGrpSpPr/>
        <p:nvPr/>
      </p:nvGrpSpPr>
      <p:grpSpPr>
        <a:xfrm>
          <a:off x="0" y="0"/>
          <a:ext cx="0" cy="0"/>
          <a:chOff x="0" y="0"/>
          <a:chExt cx="0" cy="0"/>
        </a:xfrm>
      </p:grpSpPr>
      <p:sp>
        <p:nvSpPr>
          <p:cNvPr id="2661" name="Google Shape;2661;p292"/>
          <p:cNvSpPr txBox="1"/>
          <p:nvPr>
            <p:ph idx="4294967295" type="title"/>
          </p:nvPr>
        </p:nvSpPr>
        <p:spPr>
          <a:xfrm>
            <a:off x="381000" y="381000"/>
            <a:ext cx="8229600" cy="12192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2662" name="Google Shape;2662;p292"/>
          <p:cNvSpPr txBox="1"/>
          <p:nvPr/>
        </p:nvSpPr>
        <p:spPr>
          <a:xfrm>
            <a:off x="609600" y="1447800"/>
            <a:ext cx="8077200" cy="4800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1"/>
              </a:buClr>
              <a:buSzPts val="3000"/>
              <a:buFont typeface="Cambria"/>
              <a:buNone/>
            </a:pPr>
            <a:r>
              <a:rPr b="1" i="0" lang="en-US" sz="3000" u="none">
                <a:solidFill>
                  <a:schemeClr val="lt1"/>
                </a:solidFill>
                <a:latin typeface="Cambria"/>
                <a:ea typeface="Cambria"/>
                <a:cs typeface="Cambria"/>
                <a:sym typeface="Cambria"/>
              </a:rPr>
              <a:t>55.   Deceptive advertising includes all the following EXCEPT?</a:t>
            </a:r>
            <a:r>
              <a:rPr b="0" i="0" lang="en-US" sz="3000" u="none">
                <a:solidFill>
                  <a:schemeClr val="lt1"/>
                </a:solidFill>
                <a:latin typeface="Cambria"/>
                <a:ea typeface="Cambria"/>
                <a:cs typeface="Cambria"/>
                <a:sym typeface="Cambria"/>
              </a:rPr>
              <a:t>   </a:t>
            </a:r>
            <a:endParaRPr/>
          </a:p>
          <a:p>
            <a:pPr indent="-533400" lvl="1" marL="1257300" marR="0" rtl="0" algn="l">
              <a:lnSpc>
                <a:spcPct val="100000"/>
              </a:lnSpc>
              <a:spcBef>
                <a:spcPts val="480"/>
              </a:spcBef>
              <a:spcAft>
                <a:spcPts val="0"/>
              </a:spcAft>
              <a:buClr>
                <a:schemeClr val="lt1"/>
              </a:buClr>
              <a:buSzPts val="2400"/>
              <a:buFont typeface="Noto Sans Symbols"/>
              <a:buAutoNum type="alphaUcPeriod"/>
            </a:pPr>
            <a:r>
              <a:rPr b="0" i="0" lang="en-US" sz="2400" u="none" cap="none" strike="noStrike">
                <a:solidFill>
                  <a:schemeClr val="lt1"/>
                </a:solidFill>
                <a:latin typeface="Arial"/>
                <a:ea typeface="Arial"/>
                <a:cs typeface="Arial"/>
                <a:sym typeface="Arial"/>
              </a:rPr>
              <a:t>Disparaging remarks about a competitor may not be used</a:t>
            </a:r>
            <a:endParaRPr b="0" i="0" sz="2400" u="none" cap="none" strike="noStrike">
              <a:solidFill>
                <a:schemeClr val="lt1"/>
              </a:solidFill>
              <a:latin typeface="Cambria"/>
              <a:ea typeface="Cambria"/>
              <a:cs typeface="Cambria"/>
              <a:sym typeface="Cambria"/>
            </a:endParaRPr>
          </a:p>
          <a:p>
            <a:pPr indent="-533400" lvl="1" marL="1257300" marR="0" rtl="0" algn="l">
              <a:lnSpc>
                <a:spcPct val="100000"/>
              </a:lnSpc>
              <a:spcBef>
                <a:spcPts val="480"/>
              </a:spcBef>
              <a:spcAft>
                <a:spcPts val="0"/>
              </a:spcAft>
              <a:buClr>
                <a:schemeClr val="lt1"/>
              </a:buClr>
              <a:buSzPts val="2400"/>
              <a:buFont typeface="Noto Sans Symbols"/>
              <a:buAutoNum type="alphaUcPeriod"/>
            </a:pPr>
            <a:r>
              <a:rPr b="0" i="0" lang="en-US" sz="2400" u="none" cap="none" strike="noStrike">
                <a:solidFill>
                  <a:schemeClr val="lt1"/>
                </a:solidFill>
                <a:latin typeface="Arial"/>
                <a:ea typeface="Arial"/>
                <a:cs typeface="Arial"/>
                <a:sym typeface="Arial"/>
              </a:rPr>
              <a:t>The identity of the insurer with the name, address and phone # of the agent does not have to be stated</a:t>
            </a:r>
            <a:endParaRPr b="0" i="0" sz="2400" u="none" cap="none" strike="noStrike">
              <a:solidFill>
                <a:schemeClr val="lt1"/>
              </a:solidFill>
              <a:latin typeface="Cambria"/>
              <a:ea typeface="Cambria"/>
              <a:cs typeface="Cambria"/>
              <a:sym typeface="Cambria"/>
            </a:endParaRPr>
          </a:p>
          <a:p>
            <a:pPr indent="-533400" lvl="1" marL="1257300" marR="0" rtl="0" algn="l">
              <a:lnSpc>
                <a:spcPct val="100000"/>
              </a:lnSpc>
              <a:spcBef>
                <a:spcPts val="480"/>
              </a:spcBef>
              <a:spcAft>
                <a:spcPts val="0"/>
              </a:spcAft>
              <a:buClr>
                <a:schemeClr val="lt1"/>
              </a:buClr>
              <a:buSzPts val="2400"/>
              <a:buFont typeface="Noto Sans Symbols"/>
              <a:buAutoNum type="alphaUcPeriod"/>
            </a:pPr>
            <a:r>
              <a:rPr b="0" i="0" lang="en-US" sz="2400" u="none" cap="none" strike="noStrike">
                <a:solidFill>
                  <a:schemeClr val="lt1"/>
                </a:solidFill>
                <a:latin typeface="Arial"/>
                <a:ea typeface="Arial"/>
                <a:cs typeface="Arial"/>
                <a:sym typeface="Arial"/>
              </a:rPr>
              <a:t>Deceptive words, phrases or illustrations may not be used to describe a policy</a:t>
            </a:r>
            <a:endParaRPr b="0" i="0" sz="2400" u="none" cap="none" strike="noStrike">
              <a:solidFill>
                <a:schemeClr val="lt1"/>
              </a:solidFill>
              <a:latin typeface="Cambria"/>
              <a:ea typeface="Cambria"/>
              <a:cs typeface="Cambria"/>
              <a:sym typeface="Cambria"/>
            </a:endParaRPr>
          </a:p>
          <a:p>
            <a:pPr indent="-533400" lvl="1" marL="1257300" marR="0" rtl="0" algn="l">
              <a:lnSpc>
                <a:spcPct val="100000"/>
              </a:lnSpc>
              <a:spcBef>
                <a:spcPts val="480"/>
              </a:spcBef>
              <a:spcAft>
                <a:spcPts val="0"/>
              </a:spcAft>
              <a:buClr>
                <a:schemeClr val="lt1"/>
              </a:buClr>
              <a:buSzPts val="2400"/>
              <a:buFont typeface="Noto Sans Symbols"/>
              <a:buAutoNum type="alphaUcPeriod"/>
            </a:pPr>
            <a:r>
              <a:rPr b="0" i="0" lang="en-US" sz="2400" u="none" cap="none" strike="noStrike">
                <a:solidFill>
                  <a:schemeClr val="lt1"/>
                </a:solidFill>
                <a:latin typeface="Arial"/>
                <a:ea typeface="Arial"/>
                <a:cs typeface="Arial"/>
                <a:sym typeface="Arial"/>
              </a:rPr>
              <a:t>Testimonials must be genuine and accurately reproduced</a:t>
            </a:r>
            <a:endParaRPr/>
          </a:p>
          <a:p>
            <a:pPr indent="-330200" lvl="1" marL="1257300" marR="0" rtl="0" algn="l">
              <a:lnSpc>
                <a:spcPct val="100000"/>
              </a:lnSpc>
              <a:spcBef>
                <a:spcPts val="640"/>
              </a:spcBef>
              <a:spcAft>
                <a:spcPts val="0"/>
              </a:spcAft>
              <a:buClr>
                <a:schemeClr val="lt1"/>
              </a:buClr>
              <a:buSzPts val="3200"/>
              <a:buFont typeface="Noto Sans Symbols"/>
              <a:buNone/>
            </a:pPr>
            <a:r>
              <a:t/>
            </a:r>
            <a:endParaRPr b="0" i="0" sz="3200" u="none" cap="none" strike="noStrike">
              <a:solidFill>
                <a:schemeClr val="lt1"/>
              </a:solidFill>
              <a:latin typeface="Cambria"/>
              <a:ea typeface="Cambria"/>
              <a:cs typeface="Cambria"/>
              <a:sym typeface="Cambria"/>
            </a:endParaRPr>
          </a:p>
          <a:p>
            <a:pPr indent="-609600" lvl="0" marL="609600" marR="0" rtl="0" algn="ctr">
              <a:lnSpc>
                <a:spcPct val="100000"/>
              </a:lnSpc>
              <a:spcBef>
                <a:spcPts val="360"/>
              </a:spcBef>
              <a:spcAft>
                <a:spcPts val="0"/>
              </a:spcAft>
              <a:buClr>
                <a:schemeClr val="lt1"/>
              </a:buClr>
              <a:buSzPts val="1800"/>
              <a:buFont typeface="Arial"/>
              <a:buNone/>
            </a:pPr>
            <a:r>
              <a:t/>
            </a:r>
            <a:endParaRPr b="0" i="0" sz="1800" u="none">
              <a:solidFill>
                <a:schemeClr val="lt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6" name="Shape 2666"/>
        <p:cNvGrpSpPr/>
        <p:nvPr/>
      </p:nvGrpSpPr>
      <p:grpSpPr>
        <a:xfrm>
          <a:off x="0" y="0"/>
          <a:ext cx="0" cy="0"/>
          <a:chOff x="0" y="0"/>
          <a:chExt cx="0" cy="0"/>
        </a:xfrm>
      </p:grpSpPr>
      <p:sp>
        <p:nvSpPr>
          <p:cNvPr id="2667" name="Google Shape;2667;p293"/>
          <p:cNvSpPr txBox="1"/>
          <p:nvPr>
            <p:ph idx="4294967295" type="ctrTitle"/>
          </p:nvPr>
        </p:nvSpPr>
        <p:spPr>
          <a:xfrm>
            <a:off x="228600" y="457200"/>
            <a:ext cx="8763000" cy="1981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D1"/>
              </a:buClr>
              <a:buSzPts val="3600"/>
              <a:buFont typeface="Constantia"/>
              <a:buNone/>
            </a:pPr>
            <a:r>
              <a:rPr b="1" i="0" lang="en-US" sz="3600" u="none" cap="none" strike="noStrike">
                <a:solidFill>
                  <a:srgbClr val="FFFFD1"/>
                </a:solidFill>
                <a:latin typeface="Constantia"/>
                <a:ea typeface="Constantia"/>
                <a:cs typeface="Constantia"/>
                <a:sym typeface="Constantia"/>
              </a:rPr>
              <a:t>MAIL CHECK/MONEY ORDER AND SELF-STUDY Q&amp;A WORKSHEET TO YOUR STATE CERTIFIED INSTRUCTOR:</a:t>
            </a:r>
            <a:br>
              <a:rPr b="1" i="0" lang="en-US" sz="3600" u="none" cap="none" strike="noStrike">
                <a:solidFill>
                  <a:srgbClr val="FFFFD1"/>
                </a:solidFill>
                <a:latin typeface="Constantia"/>
                <a:ea typeface="Constantia"/>
                <a:cs typeface="Constantia"/>
                <a:sym typeface="Constantia"/>
              </a:rPr>
            </a:br>
            <a:endParaRPr b="1" i="0" sz="3600" u="none" cap="none" strike="noStrike">
              <a:solidFill>
                <a:srgbClr val="FFFFD1"/>
              </a:solidFill>
              <a:latin typeface="Constantia"/>
              <a:ea typeface="Constantia"/>
              <a:cs typeface="Constantia"/>
              <a:sym typeface="Constantia"/>
            </a:endParaRPr>
          </a:p>
        </p:txBody>
      </p:sp>
      <p:sp>
        <p:nvSpPr>
          <p:cNvPr id="2668" name="Google Shape;2668;p293"/>
          <p:cNvSpPr txBox="1"/>
          <p:nvPr/>
        </p:nvSpPr>
        <p:spPr>
          <a:xfrm>
            <a:off x="76200" y="2209800"/>
            <a:ext cx="8915400" cy="22860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lt1"/>
              </a:buClr>
              <a:buSzPts val="3600"/>
              <a:buFont typeface="Cambria"/>
              <a:buNone/>
            </a:pPr>
            <a:r>
              <a:rPr b="1" i="0" lang="en-US" sz="3600" u="none">
                <a:solidFill>
                  <a:schemeClr val="lt1"/>
                </a:solidFill>
                <a:latin typeface="Cambria"/>
                <a:ea typeface="Cambria"/>
                <a:cs typeface="Cambria"/>
                <a:sym typeface="Cambria"/>
              </a:rPr>
              <a:t>LiNDELL CE, LLC</a:t>
            </a:r>
            <a:endParaRPr/>
          </a:p>
          <a:p>
            <a:pPr indent="-342900" lvl="0" marL="342900" marR="0" rtl="0" algn="ctr">
              <a:lnSpc>
                <a:spcPct val="100000"/>
              </a:lnSpc>
              <a:spcBef>
                <a:spcPts val="720"/>
              </a:spcBef>
              <a:spcAft>
                <a:spcPts val="0"/>
              </a:spcAft>
              <a:buClr>
                <a:schemeClr val="lt1"/>
              </a:buClr>
              <a:buSzPts val="3600"/>
              <a:buFont typeface="Cambria"/>
              <a:buNone/>
            </a:pPr>
            <a:r>
              <a:rPr b="1" i="0" lang="en-US" sz="3600" u="none">
                <a:solidFill>
                  <a:schemeClr val="lt1"/>
                </a:solidFill>
                <a:latin typeface="Cambria"/>
                <a:ea typeface="Cambria"/>
                <a:cs typeface="Cambria"/>
                <a:sym typeface="Cambria"/>
              </a:rPr>
              <a:t>3155 S Hidden Valley Dr #264</a:t>
            </a:r>
            <a:endParaRPr/>
          </a:p>
          <a:p>
            <a:pPr indent="-342900" lvl="0" marL="342900" marR="0" rtl="0" algn="ctr">
              <a:lnSpc>
                <a:spcPct val="100000"/>
              </a:lnSpc>
              <a:spcBef>
                <a:spcPts val="720"/>
              </a:spcBef>
              <a:spcAft>
                <a:spcPts val="0"/>
              </a:spcAft>
              <a:buClr>
                <a:schemeClr val="lt1"/>
              </a:buClr>
              <a:buSzPts val="3600"/>
              <a:buFont typeface="Cambria"/>
              <a:buNone/>
            </a:pPr>
            <a:r>
              <a:rPr b="1" i="0" lang="en-US" sz="3600" u="none">
                <a:solidFill>
                  <a:schemeClr val="lt1"/>
                </a:solidFill>
                <a:latin typeface="Cambria"/>
                <a:ea typeface="Cambria"/>
                <a:cs typeface="Cambria"/>
                <a:sym typeface="Cambria"/>
              </a:rPr>
              <a:t>St George, UT  84790</a:t>
            </a:r>
            <a:endParaRPr/>
          </a:p>
        </p:txBody>
      </p:sp>
      <p:sp>
        <p:nvSpPr>
          <p:cNvPr id="2669" name="Google Shape;2669;p293"/>
          <p:cNvSpPr txBox="1"/>
          <p:nvPr/>
        </p:nvSpPr>
        <p:spPr>
          <a:xfrm>
            <a:off x="228600" y="4495800"/>
            <a:ext cx="8534400" cy="19812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lt1"/>
              </a:buClr>
              <a:buSzPts val="2000"/>
              <a:buFont typeface="Cambria"/>
              <a:buNone/>
            </a:pPr>
            <a:r>
              <a:rPr b="1" i="0" lang="en-US" sz="2000" u="none">
                <a:solidFill>
                  <a:schemeClr val="lt1"/>
                </a:solidFill>
                <a:latin typeface="Cambria"/>
                <a:ea typeface="Cambria"/>
                <a:cs typeface="Cambria"/>
                <a:sym typeface="Cambria"/>
              </a:rPr>
              <a:t>After I have received your $125 payment and your Self-Study Q&amp;A Worksheet, I will post your CE credit to the Utah Department of Insurance.  </a:t>
            </a:r>
            <a:endParaRPr/>
          </a:p>
          <a:p>
            <a:pPr indent="-342900" lvl="0" marL="342900" marR="0" rtl="0" algn="ctr">
              <a:lnSpc>
                <a:spcPct val="100000"/>
              </a:lnSpc>
              <a:spcBef>
                <a:spcPts val="400"/>
              </a:spcBef>
              <a:spcAft>
                <a:spcPts val="0"/>
              </a:spcAft>
              <a:buClr>
                <a:schemeClr val="lt1"/>
              </a:buClr>
              <a:buSzPts val="2000"/>
              <a:buFont typeface="Cambria"/>
              <a:buNone/>
            </a:pPr>
            <a:r>
              <a:rPr b="1" i="0" lang="en-US" sz="2000" u="none">
                <a:solidFill>
                  <a:schemeClr val="lt1"/>
                </a:solidFill>
                <a:latin typeface="Cambria"/>
                <a:ea typeface="Cambria"/>
                <a:cs typeface="Cambria"/>
                <a:sym typeface="Cambria"/>
              </a:rPr>
              <a:t>Checks payable to:  Lindell CE</a:t>
            </a:r>
            <a:endParaRPr/>
          </a:p>
          <a:p>
            <a:pPr indent="-342900" lvl="0" marL="342900" marR="0" rtl="0" algn="ctr">
              <a:lnSpc>
                <a:spcPct val="100000"/>
              </a:lnSpc>
              <a:spcBef>
                <a:spcPts val="400"/>
              </a:spcBef>
              <a:spcAft>
                <a:spcPts val="0"/>
              </a:spcAft>
              <a:buClr>
                <a:schemeClr val="lt1"/>
              </a:buClr>
              <a:buSzPts val="2000"/>
              <a:buFont typeface="Cambria"/>
              <a:buNone/>
            </a:pPr>
            <a:r>
              <a:rPr b="1" i="0" lang="en-US" sz="2000" u="none">
                <a:solidFill>
                  <a:schemeClr val="lt1"/>
                </a:solidFill>
                <a:latin typeface="Cambria"/>
                <a:ea typeface="Cambria"/>
                <a:cs typeface="Cambria"/>
                <a:sym typeface="Cambria"/>
              </a:rPr>
              <a:t>You then are eligible to renew your license with the State on </a:t>
            </a:r>
            <a:r>
              <a:rPr b="1" i="0" lang="en-US" sz="2000" u="sng">
                <a:solidFill>
                  <a:schemeClr val="lt1"/>
                </a:solidFill>
                <a:latin typeface="Arial"/>
                <a:ea typeface="Arial"/>
                <a:cs typeface="Arial"/>
                <a:sym typeface="Arial"/>
                <a:hlinkClick r:id="rId3">
                  <a:extLst>
                    <a:ext uri="{A12FA001-AC4F-418D-AE19-62706E023703}">
                      <ahyp:hlinkClr val="tx"/>
                    </a:ext>
                  </a:extLst>
                </a:hlinkClick>
              </a:rPr>
              <a:t>www.Sircon.com</a:t>
            </a:r>
            <a:r>
              <a:rPr b="1" i="0" lang="en-US" sz="2000" u="none">
                <a:solidFill>
                  <a:schemeClr val="lt1"/>
                </a:solidFill>
                <a:latin typeface="Cambria"/>
                <a:ea typeface="Cambria"/>
                <a:cs typeface="Cambria"/>
                <a:sym typeface="Cambria"/>
              </a:rPr>
              <a:t> </a:t>
            </a:r>
            <a:endParaRPr/>
          </a:p>
        </p:txBody>
      </p:sp>
    </p:spTree>
  </p:cSld>
  <p:clrMapOvr>
    <a:masterClrMapping/>
  </p:clrMapOvr>
  <p:transition spd="slow">
    <p:fade/>
  </p:transition>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3" name="Shape 2673"/>
        <p:cNvGrpSpPr/>
        <p:nvPr/>
      </p:nvGrpSpPr>
      <p:grpSpPr>
        <a:xfrm>
          <a:off x="0" y="0"/>
          <a:ext cx="0" cy="0"/>
          <a:chOff x="0" y="0"/>
          <a:chExt cx="0" cy="0"/>
        </a:xfrm>
      </p:grpSpPr>
      <p:sp>
        <p:nvSpPr>
          <p:cNvPr id="2674" name="Google Shape;2674;p294"/>
          <p:cNvSpPr txBox="1"/>
          <p:nvPr>
            <p:ph idx="4294967295" type="ctrTitle"/>
          </p:nvPr>
        </p:nvSpPr>
        <p:spPr>
          <a:xfrm>
            <a:off x="228600" y="1524000"/>
            <a:ext cx="8763000" cy="3886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D1"/>
              </a:buClr>
              <a:buSzPts val="5400"/>
              <a:buFont typeface="Constantia"/>
              <a:buNone/>
            </a:pPr>
            <a:r>
              <a:rPr b="1" i="0" lang="en-US" sz="5400" u="none" cap="none" strike="noStrike">
                <a:solidFill>
                  <a:srgbClr val="FFFFD1"/>
                </a:solidFill>
                <a:latin typeface="Constantia"/>
                <a:ea typeface="Constantia"/>
                <a:cs typeface="Constantia"/>
                <a:sym typeface="Constantia"/>
              </a:rPr>
              <a:t>THANK YOU FOR COMPLETING YOUR CONTINUING EDUCATION WITH US THIS YEAR!</a:t>
            </a:r>
            <a:endParaRPr b="1" i="0" sz="5400" u="none" cap="none" strike="noStrike">
              <a:solidFill>
                <a:srgbClr val="FFFFD1"/>
              </a:solidFill>
              <a:latin typeface="Constantia"/>
              <a:ea typeface="Constantia"/>
              <a:cs typeface="Constantia"/>
              <a:sym typeface="Constantia"/>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
          <p:cNvSpPr txBox="1"/>
          <p:nvPr>
            <p:ph idx="4294967295" type="title"/>
          </p:nvPr>
        </p:nvSpPr>
        <p:spPr>
          <a:xfrm>
            <a:off x="762000" y="457200"/>
            <a:ext cx="8077200" cy="1295400"/>
          </a:xfrm>
          <a:prstGeom prst="rect">
            <a:avLst/>
          </a:prstGeom>
          <a:noFill/>
          <a:ln>
            <a:noFill/>
          </a:ln>
        </p:spPr>
        <p:txBody>
          <a:bodyPr anchorCtr="0" anchor="b" bIns="9125" lIns="0" spcFirstLastPara="1" rIns="0" wrap="square" tIns="9125">
            <a:normAutofit fontScale="90000"/>
          </a:bodyPr>
          <a:lstStyle/>
          <a:p>
            <a:pPr indent="0" lvl="0" marL="0" marR="0" rtl="0" algn="l">
              <a:lnSpc>
                <a:spcPct val="100000"/>
              </a:lnSpc>
              <a:spcBef>
                <a:spcPts val="0"/>
              </a:spcBef>
              <a:spcAft>
                <a:spcPts val="0"/>
              </a:spcAft>
              <a:buClr>
                <a:srgbClr val="FFFFD1"/>
              </a:buClr>
              <a:buSzPct val="100000"/>
              <a:buFont typeface="Constantia"/>
              <a:buNone/>
            </a:pPr>
            <a:r>
              <a:rPr b="1" i="0" lang="en-US" sz="4800" u="none" cap="none" strike="noStrike">
                <a:solidFill>
                  <a:srgbClr val="FFFFD1"/>
                </a:solidFill>
                <a:latin typeface="Constantia"/>
                <a:ea typeface="Constantia"/>
                <a:cs typeface="Constantia"/>
                <a:sym typeface="Constantia"/>
              </a:rPr>
              <a:t>How Self-Study meets the 12- hour classroom requirement</a:t>
            </a:r>
            <a:endParaRPr b="1" i="0" sz="4800" u="none" cap="none" strike="noStrike">
              <a:solidFill>
                <a:srgbClr val="FFFFD1"/>
              </a:solidFill>
              <a:latin typeface="Constantia"/>
              <a:ea typeface="Constantia"/>
              <a:cs typeface="Constantia"/>
              <a:sym typeface="Constantia"/>
            </a:endParaRPr>
          </a:p>
        </p:txBody>
      </p:sp>
      <p:sp>
        <p:nvSpPr>
          <p:cNvPr id="201" name="Google Shape;201;p3"/>
          <p:cNvSpPr txBox="1"/>
          <p:nvPr/>
        </p:nvSpPr>
        <p:spPr>
          <a:xfrm>
            <a:off x="0" y="2133600"/>
            <a:ext cx="8839200" cy="48768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Self-Study Program: An approved course of study offered to satisfy the 12 hour classroom requirement which can be completed without actual class attendance. Evidence of satisfactory completion must be verified in writing by the provider (me). The provider must verify with the student through a method of testing. If there is not a test given, the provider is not allowed to post your CE credit. This program has been approved through the Utah Department of Insurance. </a:t>
            </a:r>
            <a:endParaRPr/>
          </a:p>
          <a:p>
            <a:pPr indent="-285750" lvl="1" marL="742950" marR="0" rtl="0" algn="l">
              <a:lnSpc>
                <a:spcPct val="90000"/>
              </a:lnSpc>
              <a:spcBef>
                <a:spcPts val="440"/>
              </a:spcBef>
              <a:spcAft>
                <a:spcPts val="0"/>
              </a:spcAft>
              <a:buClr>
                <a:schemeClr val="lt1"/>
              </a:buClr>
              <a:buSzPts val="2200"/>
              <a:buFont typeface="Arial"/>
              <a:buNone/>
            </a:pPr>
            <a:r>
              <a:t/>
            </a:r>
            <a:endParaRPr b="0" i="0" sz="2200" u="none" cap="none" strike="noStrike">
              <a:solidFill>
                <a:schemeClr val="lt1"/>
              </a:solidFill>
              <a:latin typeface="Arial"/>
              <a:ea typeface="Arial"/>
              <a:cs typeface="Arial"/>
              <a:sym typeface="Arial"/>
            </a:endParaRPr>
          </a:p>
          <a:p>
            <a:pPr indent="-285750" lvl="1" marL="742950" marR="0" rtl="0" algn="l">
              <a:lnSpc>
                <a:spcPct val="90000"/>
              </a:lnSpc>
              <a:spcBef>
                <a:spcPts val="44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You will see that the </a:t>
            </a:r>
            <a:r>
              <a:rPr b="1" i="0" lang="en-US" sz="2200" u="none" cap="none" strike="noStrike">
                <a:solidFill>
                  <a:schemeClr val="lt1"/>
                </a:solidFill>
                <a:latin typeface="Arial"/>
                <a:ea typeface="Arial"/>
                <a:cs typeface="Arial"/>
                <a:sym typeface="Arial"/>
              </a:rPr>
              <a:t>Self-Study PowerPoint Presentation </a:t>
            </a:r>
            <a:r>
              <a:rPr b="0" i="0" lang="en-US" sz="2200" u="none" cap="none" strike="noStrike">
                <a:solidFill>
                  <a:schemeClr val="lt1"/>
                </a:solidFill>
                <a:latin typeface="Arial"/>
                <a:ea typeface="Arial"/>
                <a:cs typeface="Arial"/>
                <a:sym typeface="Arial"/>
              </a:rPr>
              <a:t>has five Q&amp;A questions at the end of the 11 Units. Please answer the questions on the </a:t>
            </a:r>
            <a:r>
              <a:rPr b="1" i="0" lang="en-US" sz="2200" u="none" cap="none" strike="noStrike">
                <a:solidFill>
                  <a:schemeClr val="lt1"/>
                </a:solidFill>
                <a:latin typeface="Arial"/>
                <a:ea typeface="Arial"/>
                <a:cs typeface="Arial"/>
                <a:sym typeface="Arial"/>
              </a:rPr>
              <a:t>Self-Study Q&amp;A Worksheet. </a:t>
            </a:r>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Costs Associated with Death</a:t>
            </a:r>
            <a:endParaRPr/>
          </a:p>
        </p:txBody>
      </p:sp>
      <p:sp>
        <p:nvSpPr>
          <p:cNvPr id="419" name="Google Shape;419;p30"/>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Doctor/hospital bills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Funeral expenses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Estate taxes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Debts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Continuing income needs for the family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Children’s education (future)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Retirement income (future)</a:t>
            </a:r>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1"/>
          <p:cNvSpPr txBox="1"/>
          <p:nvPr>
            <p:ph idx="4294967295" type="title"/>
          </p:nvPr>
        </p:nvSpPr>
        <p:spPr>
          <a:xfrm>
            <a:off x="457200" y="0"/>
            <a:ext cx="8229600" cy="13716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Determining the Amount</a:t>
            </a:r>
            <a:endParaRPr b="1" i="0" sz="4800" u="none" cap="none" strike="noStrike">
              <a:solidFill>
                <a:srgbClr val="FFFFD2"/>
              </a:solidFill>
              <a:latin typeface="Constantia"/>
              <a:ea typeface="Constantia"/>
              <a:cs typeface="Constantia"/>
              <a:sym typeface="Constantia"/>
            </a:endParaRPr>
          </a:p>
        </p:txBody>
      </p:sp>
      <p:sp>
        <p:nvSpPr>
          <p:cNvPr id="426" name="Google Shape;426;p31"/>
          <p:cNvSpPr txBox="1"/>
          <p:nvPr/>
        </p:nvSpPr>
        <p:spPr>
          <a:xfrm>
            <a:off x="457200" y="16764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1" i="0" lang="en-US" sz="3200" u="none">
                <a:solidFill>
                  <a:schemeClr val="lt1"/>
                </a:solidFill>
                <a:latin typeface="Cambria"/>
                <a:ea typeface="Cambria"/>
                <a:cs typeface="Cambria"/>
                <a:sym typeface="Cambria"/>
              </a:rPr>
              <a:t>Human Life Approach</a:t>
            </a:r>
            <a:r>
              <a:rPr b="0" i="0" lang="en-US" sz="3200" u="none">
                <a:solidFill>
                  <a:schemeClr val="lt1"/>
                </a:solidFill>
                <a:latin typeface="Cambria"/>
                <a:ea typeface="Cambria"/>
                <a:cs typeface="Cambria"/>
                <a:sym typeface="Cambria"/>
              </a:rPr>
              <a:t> – How much will insured make? The breadwinner</a:t>
            </a:r>
            <a:endParaRPr/>
          </a:p>
          <a:p>
            <a:pPr indent="-176847" lvl="0" marL="319087" marR="0" rtl="0" algn="l">
              <a:lnSpc>
                <a:spcPct val="100000"/>
              </a:lnSpc>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Char char="◆"/>
            </a:pPr>
            <a:r>
              <a:rPr b="1" i="0" lang="en-US" sz="3200" u="none">
                <a:solidFill>
                  <a:schemeClr val="lt1"/>
                </a:solidFill>
                <a:latin typeface="Cambria"/>
                <a:ea typeface="Cambria"/>
                <a:cs typeface="Cambria"/>
                <a:sym typeface="Cambria"/>
              </a:rPr>
              <a:t>Needs Approach</a:t>
            </a:r>
            <a:r>
              <a:rPr b="0" i="0" lang="en-US" sz="3200" u="none">
                <a:solidFill>
                  <a:schemeClr val="lt1"/>
                </a:solidFill>
                <a:latin typeface="Cambria"/>
                <a:ea typeface="Cambria"/>
                <a:cs typeface="Cambria"/>
                <a:sym typeface="Cambria"/>
              </a:rPr>
              <a:t> – How much will survivors need? Primerica and FNA determines this, how much coverage is the survivor going to need. </a:t>
            </a:r>
            <a:endParaRPr/>
          </a:p>
          <a:p>
            <a:pPr indent="0" lvl="0" marL="0" marR="0" rtl="0" algn="l">
              <a:lnSpc>
                <a:spcPct val="100000"/>
              </a:lnSpc>
              <a:spcBef>
                <a:spcPts val="0"/>
              </a:spcBef>
              <a:spcAft>
                <a:spcPts val="0"/>
              </a:spcAft>
              <a:buNone/>
            </a:pPr>
            <a:r>
              <a:t/>
            </a:r>
            <a:endParaRPr b="0" i="0" sz="32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2"/>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Important Parties</a:t>
            </a:r>
            <a:endParaRPr/>
          </a:p>
        </p:txBody>
      </p:sp>
      <p:sp>
        <p:nvSpPr>
          <p:cNvPr id="433" name="Google Shape;433;p32"/>
          <p:cNvSpPr txBox="1"/>
          <p:nvPr>
            <p:ph idx="4294967295" type="body"/>
          </p:nvPr>
        </p:nvSpPr>
        <p:spPr>
          <a:xfrm>
            <a:off x="0" y="1905000"/>
            <a:ext cx="4924425" cy="4343400"/>
          </a:xfrm>
          <a:prstGeom prst="rect">
            <a:avLst/>
          </a:prstGeom>
          <a:noFill/>
          <a:ln>
            <a:noFill/>
          </a:ln>
        </p:spPr>
        <p:txBody>
          <a:bodyPr anchorCtr="0" anchor="t" bIns="45700" lIns="91425" spcFirstLastPara="1" rIns="91425" wrap="square" tIns="45700">
            <a:noAutofit/>
          </a:bodyPr>
          <a:lstStyle/>
          <a:p>
            <a:pPr indent="-533400" lvl="1" marL="990600" marR="0" rtl="0" algn="l">
              <a:lnSpc>
                <a:spcPct val="100000"/>
              </a:lnSpc>
              <a:spcBef>
                <a:spcPts val="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Applicant</a:t>
            </a:r>
            <a:endParaRPr/>
          </a:p>
          <a:p>
            <a:pPr indent="-533400" lvl="1" marL="990600"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Insured</a:t>
            </a:r>
            <a:endParaRPr/>
          </a:p>
          <a:p>
            <a:pPr indent="-533400" lvl="1" marL="990600"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Policyowner</a:t>
            </a:r>
            <a:endParaRPr/>
          </a:p>
          <a:p>
            <a:pPr indent="-533400" lvl="1" marL="990600"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Beneficiary</a:t>
            </a:r>
            <a:endParaRPr/>
          </a:p>
          <a:p>
            <a:pPr indent="-176848" lvl="0" marL="319088" marR="0" rtl="0" algn="l">
              <a:spcBef>
                <a:spcPts val="640"/>
              </a:spcBef>
              <a:spcAft>
                <a:spcPts val="0"/>
              </a:spcAft>
              <a:buClr>
                <a:schemeClr val="accent1"/>
              </a:buClr>
              <a:buSzPts val="2240"/>
              <a:buFont typeface="Noto Sans Symbols"/>
              <a:buNone/>
            </a:pPr>
            <a:r>
              <a:t/>
            </a:r>
            <a:endParaRPr b="0" i="0" sz="3200" u="none" cap="none" strike="noStrike">
              <a:solidFill>
                <a:schemeClr val="lt1"/>
              </a:solidFill>
              <a:latin typeface="Cambria"/>
              <a:ea typeface="Cambria"/>
              <a:cs typeface="Cambria"/>
              <a:sym typeface="Cambria"/>
            </a:endParaRPr>
          </a:p>
        </p:txBody>
      </p:sp>
      <p:pic>
        <p:nvPicPr>
          <p:cNvPr descr="iStock_000002248780Small" id="434" name="Google Shape;434;p32"/>
          <p:cNvPicPr preferRelativeResize="0"/>
          <p:nvPr/>
        </p:nvPicPr>
        <p:blipFill rotWithShape="1">
          <a:blip r:embed="rId3">
            <a:alphaModFix/>
          </a:blip>
          <a:srcRect b="0" l="20787" r="24559" t="7521"/>
          <a:stretch/>
        </p:blipFill>
        <p:spPr>
          <a:xfrm>
            <a:off x="4267200" y="1600200"/>
            <a:ext cx="3314700" cy="373380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3"/>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fontScale="90000"/>
          </a:bodyPr>
          <a:lstStyle/>
          <a:p>
            <a:pPr indent="0" lvl="0" marL="0" marR="0" rtl="0" algn="l">
              <a:lnSpc>
                <a:spcPct val="80000"/>
              </a:lnSpc>
              <a:spcBef>
                <a:spcPts val="0"/>
              </a:spcBef>
              <a:spcAft>
                <a:spcPts val="0"/>
              </a:spcAft>
              <a:buClr>
                <a:srgbClr val="FFFFD1"/>
              </a:buClr>
              <a:buSzPct val="100000"/>
              <a:buFont typeface="Constantia"/>
              <a:buNone/>
            </a:pPr>
            <a:r>
              <a:rPr b="1" i="0" lang="en-US" sz="4800" u="none" cap="none" strike="noStrike">
                <a:solidFill>
                  <a:srgbClr val="FFFFD1"/>
                </a:solidFill>
                <a:latin typeface="Constantia"/>
                <a:ea typeface="Constantia"/>
                <a:cs typeface="Constantia"/>
                <a:sym typeface="Constantia"/>
              </a:rPr>
              <a:t>Putting a Life Policy into Effect</a:t>
            </a:r>
            <a:endParaRPr/>
          </a:p>
        </p:txBody>
      </p:sp>
      <p:pic>
        <p:nvPicPr>
          <p:cNvPr id="441" name="Google Shape;441;p33"/>
          <p:cNvPicPr preferRelativeResize="0"/>
          <p:nvPr/>
        </p:nvPicPr>
        <p:blipFill rotWithShape="1">
          <a:blip r:embed="rId3">
            <a:alphaModFix/>
          </a:blip>
          <a:srcRect b="0" l="0" r="0" t="0"/>
          <a:stretch/>
        </p:blipFill>
        <p:spPr>
          <a:xfrm>
            <a:off x="1133475" y="1663700"/>
            <a:ext cx="6346825" cy="4902200"/>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4"/>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“Problem” Applications</a:t>
            </a:r>
            <a:endParaRPr/>
          </a:p>
        </p:txBody>
      </p:sp>
      <p:sp>
        <p:nvSpPr>
          <p:cNvPr id="448" name="Google Shape;448;p34"/>
          <p:cNvSpPr txBox="1"/>
          <p:nvPr>
            <p:ph idx="4294967295" type="body"/>
          </p:nvPr>
        </p:nvSpPr>
        <p:spPr>
          <a:xfrm>
            <a:off x="0" y="2419350"/>
            <a:ext cx="5181600" cy="36068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Changes in the application</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Applicant must initial </a:t>
            </a:r>
            <a:endParaRPr/>
          </a:p>
          <a:p>
            <a:pPr indent="-273049" lvl="2" marL="922337" marR="0" rtl="0" algn="l">
              <a:lnSpc>
                <a:spcPct val="100000"/>
              </a:lnSpc>
              <a:spcBef>
                <a:spcPts val="480"/>
              </a:spcBef>
              <a:spcAft>
                <a:spcPts val="0"/>
              </a:spcAft>
              <a:buClr>
                <a:srgbClr val="FF953E"/>
              </a:buClr>
              <a:buSzPts val="2400"/>
              <a:buFont typeface="Noto Sans Symbols"/>
              <a:buNone/>
            </a:pPr>
            <a:r>
              <a:t/>
            </a:r>
            <a:endParaRPr b="0" i="0" sz="2400" u="none" cap="none" strike="noStrike">
              <a:solidFill>
                <a:schemeClr val="lt1"/>
              </a:solidFill>
              <a:latin typeface="Cambria"/>
              <a:ea typeface="Cambria"/>
              <a:cs typeface="Cambria"/>
              <a:sym typeface="Cambria"/>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Consequences of incomplete applications</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Delay in underwriting</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Return to agent</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Possible waiver of content</a:t>
            </a:r>
            <a:endParaRPr/>
          </a:p>
        </p:txBody>
      </p:sp>
      <p:pic>
        <p:nvPicPr>
          <p:cNvPr descr="Forms_Signing Document" id="449" name="Google Shape;449;p34"/>
          <p:cNvPicPr preferRelativeResize="0"/>
          <p:nvPr/>
        </p:nvPicPr>
        <p:blipFill rotWithShape="1">
          <a:blip r:embed="rId3">
            <a:alphaModFix/>
          </a:blip>
          <a:srcRect b="0" l="34693" r="0" t="0"/>
          <a:stretch/>
        </p:blipFill>
        <p:spPr>
          <a:xfrm>
            <a:off x="5735637" y="2239962"/>
            <a:ext cx="2778125" cy="3019425"/>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xEl>
                                              <p:pRg end="0" st="0"/>
                                            </p:txEl>
                                          </p:spTgt>
                                        </p:tgtEl>
                                        <p:attrNameLst>
                                          <p:attrName>style.visibility</p:attrName>
                                        </p:attrNameLst>
                                      </p:cBhvr>
                                      <p:to>
                                        <p:strVal val="visible"/>
                                      </p:to>
                                    </p:set>
                                    <p:animEffect filter="fade" transition="in">
                                      <p:cBhvr>
                                        <p:cTn dur="2000"/>
                                        <p:tgtEl>
                                          <p:spTgt spid="4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xEl>
                                              <p:pRg end="1" st="1"/>
                                            </p:txEl>
                                          </p:spTgt>
                                        </p:tgtEl>
                                        <p:attrNameLst>
                                          <p:attrName>style.visibility</p:attrName>
                                        </p:attrNameLst>
                                      </p:cBhvr>
                                      <p:to>
                                        <p:strVal val="visible"/>
                                      </p:to>
                                    </p:set>
                                    <p:animEffect filter="fade" transition="in">
                                      <p:cBhvr>
                                        <p:cTn dur="2000"/>
                                        <p:tgtEl>
                                          <p:spTgt spid="4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xEl>
                                              <p:pRg end="2" st="2"/>
                                            </p:txEl>
                                          </p:spTgt>
                                        </p:tgtEl>
                                        <p:attrNameLst>
                                          <p:attrName>style.visibility</p:attrName>
                                        </p:attrNameLst>
                                      </p:cBhvr>
                                      <p:to>
                                        <p:strVal val="visible"/>
                                      </p:to>
                                    </p:set>
                                    <p:animEffect filter="fade" transition="in">
                                      <p:cBhvr>
                                        <p:cTn dur="2000"/>
                                        <p:tgtEl>
                                          <p:spTgt spid="4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xEl>
                                              <p:pRg end="3" st="3"/>
                                            </p:txEl>
                                          </p:spTgt>
                                        </p:tgtEl>
                                        <p:attrNameLst>
                                          <p:attrName>style.visibility</p:attrName>
                                        </p:attrNameLst>
                                      </p:cBhvr>
                                      <p:to>
                                        <p:strVal val="visible"/>
                                      </p:to>
                                    </p:set>
                                    <p:animEffect filter="fade" transition="in">
                                      <p:cBhvr>
                                        <p:cTn dur="2000"/>
                                        <p:tgtEl>
                                          <p:spTgt spid="4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xEl>
                                              <p:pRg end="4" st="4"/>
                                            </p:txEl>
                                          </p:spTgt>
                                        </p:tgtEl>
                                        <p:attrNameLst>
                                          <p:attrName>style.visibility</p:attrName>
                                        </p:attrNameLst>
                                      </p:cBhvr>
                                      <p:to>
                                        <p:strVal val="visible"/>
                                      </p:to>
                                    </p:set>
                                    <p:animEffect filter="fade" transition="in">
                                      <p:cBhvr>
                                        <p:cTn dur="2000"/>
                                        <p:tgtEl>
                                          <p:spTgt spid="4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xEl>
                                              <p:pRg end="5" st="5"/>
                                            </p:txEl>
                                          </p:spTgt>
                                        </p:tgtEl>
                                        <p:attrNameLst>
                                          <p:attrName>style.visibility</p:attrName>
                                        </p:attrNameLst>
                                      </p:cBhvr>
                                      <p:to>
                                        <p:strVal val="visible"/>
                                      </p:to>
                                    </p:set>
                                    <p:animEffect filter="fade" transition="in">
                                      <p:cBhvr>
                                        <p:cTn dur="2000"/>
                                        <p:tgtEl>
                                          <p:spTgt spid="4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xEl>
                                              <p:pRg end="6" st="6"/>
                                            </p:txEl>
                                          </p:spTgt>
                                        </p:tgtEl>
                                        <p:attrNameLst>
                                          <p:attrName>style.visibility</p:attrName>
                                        </p:attrNameLst>
                                      </p:cBhvr>
                                      <p:to>
                                        <p:strVal val="visible"/>
                                      </p:to>
                                    </p:set>
                                    <p:animEffect filter="fade" transition="in">
                                      <p:cBhvr>
                                        <p:cTn dur="2000"/>
                                        <p:tgtEl>
                                          <p:spTgt spid="44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5"/>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Sources of Insurability Information</a:t>
            </a:r>
            <a:endParaRPr/>
          </a:p>
        </p:txBody>
      </p:sp>
      <p:sp>
        <p:nvSpPr>
          <p:cNvPr id="456" name="Google Shape;456;p35"/>
          <p:cNvSpPr txBox="1"/>
          <p:nvPr>
            <p:ph idx="4294967295" type="body"/>
          </p:nvPr>
        </p:nvSpPr>
        <p:spPr>
          <a:xfrm>
            <a:off x="3810000" y="1371600"/>
            <a:ext cx="5334000" cy="4718050"/>
          </a:xfrm>
          <a:prstGeom prst="rect">
            <a:avLst/>
          </a:prstGeom>
          <a:noFill/>
          <a:ln>
            <a:noFill/>
          </a:ln>
        </p:spPr>
        <p:txBody>
          <a:bodyPr anchorCtr="0" anchor="t" bIns="45700" lIns="91425" spcFirstLastPara="1" rIns="91425" wrap="square" tIns="45700">
            <a:noAutofit/>
          </a:bodyPr>
          <a:lstStyle/>
          <a:p>
            <a:pPr indent="-146049" lvl="1" marL="630237" marR="0" rtl="0" algn="l">
              <a:lnSpc>
                <a:spcPct val="90000"/>
              </a:lnSpc>
              <a:spcBef>
                <a:spcPts val="0"/>
              </a:spcBef>
              <a:spcAft>
                <a:spcPts val="0"/>
              </a:spcAft>
              <a:buClr>
                <a:schemeClr val="accent2"/>
              </a:buClr>
              <a:buSzPts val="2000"/>
              <a:buFont typeface="Noto Sans Symbols"/>
              <a:buNone/>
            </a:pPr>
            <a:r>
              <a:t/>
            </a:r>
            <a:endParaRPr b="0" i="0" sz="2000" u="none" cap="none" strike="noStrike">
              <a:solidFill>
                <a:schemeClr val="lt1"/>
              </a:solidFill>
              <a:latin typeface="Cambria"/>
              <a:ea typeface="Cambria"/>
              <a:cs typeface="Cambria"/>
              <a:sym typeface="Cambria"/>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Part I of application—</a:t>
            </a:r>
            <a:br>
              <a:rPr b="0" i="0" lang="en-US" sz="2800" u="none" cap="none" strike="noStrike">
                <a:solidFill>
                  <a:schemeClr val="lt1"/>
                </a:solidFill>
                <a:latin typeface="Cambria"/>
                <a:ea typeface="Cambria"/>
                <a:cs typeface="Cambria"/>
                <a:sym typeface="Cambria"/>
              </a:rPr>
            </a:br>
            <a:r>
              <a:rPr b="0" i="0" lang="en-US" sz="2800" u="none" cap="none" strike="noStrike">
                <a:solidFill>
                  <a:schemeClr val="lt1"/>
                </a:solidFill>
                <a:latin typeface="Cambria"/>
                <a:ea typeface="Cambria"/>
                <a:cs typeface="Cambria"/>
                <a:sym typeface="Cambria"/>
              </a:rPr>
              <a:t>General</a:t>
            </a:r>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Part II of application—Medical</a:t>
            </a:r>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Part III of application—Agent’s Report</a:t>
            </a:r>
            <a:endParaRPr/>
          </a:p>
          <a:p>
            <a:pPr indent="-194628" lvl="0" marL="319088" marR="0" rtl="0" algn="l">
              <a:spcBef>
                <a:spcPts val="560"/>
              </a:spcBef>
              <a:spcAft>
                <a:spcPts val="0"/>
              </a:spcAft>
              <a:buClr>
                <a:schemeClr val="accent1"/>
              </a:buClr>
              <a:buSzPts val="1960"/>
              <a:buFont typeface="Noto Sans Symbols"/>
              <a:buNone/>
            </a:pPr>
            <a:r>
              <a:t/>
            </a:r>
            <a:endParaRPr b="0" i="0" sz="2800" u="none" cap="none" strike="noStrike">
              <a:solidFill>
                <a:schemeClr val="lt1"/>
              </a:solidFill>
              <a:latin typeface="Cambria"/>
              <a:ea typeface="Cambria"/>
              <a:cs typeface="Cambria"/>
              <a:sym typeface="Cambria"/>
            </a:endParaRPr>
          </a:p>
        </p:txBody>
      </p:sp>
      <p:pic>
        <p:nvPicPr>
          <p:cNvPr descr="iStock_000001612870XSmall" id="457" name="Google Shape;457;p35"/>
          <p:cNvPicPr preferRelativeResize="0"/>
          <p:nvPr/>
        </p:nvPicPr>
        <p:blipFill rotWithShape="1">
          <a:blip r:embed="rId3">
            <a:alphaModFix/>
          </a:blip>
          <a:srcRect b="0" l="0" r="0" t="0"/>
          <a:stretch/>
        </p:blipFill>
        <p:spPr>
          <a:xfrm>
            <a:off x="457200" y="2590800"/>
            <a:ext cx="3352800" cy="2225675"/>
          </a:xfrm>
          <a:prstGeom prst="rect">
            <a:avLst/>
          </a:prstGeom>
          <a:noFill/>
          <a:ln cap="flat" cmpd="sng" w="9525">
            <a:solidFill>
              <a:schemeClr val="lt1"/>
            </a:solidFill>
            <a:prstDash val="solid"/>
            <a:miter lim="800000"/>
            <a:headEnd len="sm" w="sm" type="none"/>
            <a:tailEnd len="sm" w="sm" type="none"/>
          </a:ln>
          <a:effectLst>
            <a:outerShdw blurRad="63500" dir="3080412" dist="81319">
              <a:schemeClr val="lt2">
                <a:alpha val="49803"/>
              </a:schemeClr>
            </a:outerShdw>
          </a:effectLst>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6"/>
          <p:cNvSpPr txBox="1"/>
          <p:nvPr>
            <p:ph idx="4294967295" type="title"/>
          </p:nvPr>
        </p:nvSpPr>
        <p:spPr>
          <a:xfrm>
            <a:off x="533400" y="6096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Sources of Insurability Information</a:t>
            </a:r>
            <a:endParaRPr/>
          </a:p>
        </p:txBody>
      </p:sp>
      <p:sp>
        <p:nvSpPr>
          <p:cNvPr id="464" name="Google Shape;464;p36"/>
          <p:cNvSpPr txBox="1"/>
          <p:nvPr>
            <p:ph idx="4294967295" type="body"/>
          </p:nvPr>
        </p:nvSpPr>
        <p:spPr>
          <a:xfrm>
            <a:off x="533400" y="1905000"/>
            <a:ext cx="7315200" cy="4718050"/>
          </a:xfrm>
          <a:prstGeom prst="rect">
            <a:avLst/>
          </a:prstGeom>
          <a:noFill/>
          <a:ln>
            <a:noFill/>
          </a:ln>
        </p:spPr>
        <p:txBody>
          <a:bodyPr anchorCtr="0" anchor="t" bIns="45700" lIns="91425" spcFirstLastPara="1" rIns="91425" wrap="square" tIns="45700">
            <a:noAutofit/>
          </a:bodyPr>
          <a:lstStyle/>
          <a:p>
            <a:pPr indent="-69849" lvl="1" marL="630237" marR="0" rtl="0" algn="l">
              <a:lnSpc>
                <a:spcPct val="90000"/>
              </a:lnSpc>
              <a:spcBef>
                <a:spcPts val="0"/>
              </a:spcBef>
              <a:spcAft>
                <a:spcPts val="0"/>
              </a:spcAft>
              <a:buClr>
                <a:schemeClr val="accent2"/>
              </a:buClr>
              <a:buSzPts val="3200"/>
              <a:buFont typeface="Noto Sans Symbols"/>
              <a:buNone/>
            </a:pPr>
            <a:r>
              <a:t/>
            </a:r>
            <a:endParaRPr b="0" i="0" sz="3200" u="none" cap="none" strike="noStrike">
              <a:solidFill>
                <a:schemeClr val="lt1"/>
              </a:solidFill>
              <a:latin typeface="Cambria"/>
              <a:ea typeface="Cambria"/>
              <a:cs typeface="Cambria"/>
              <a:sym typeface="Cambria"/>
            </a:endParaRPr>
          </a:p>
          <a:p>
            <a:pPr indent="-273049" lvl="1" marL="630237" marR="0" rtl="0" algn="l">
              <a:lnSpc>
                <a:spcPct val="9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Physical exam (or paramedical exam)</a:t>
            </a:r>
            <a:endParaRPr/>
          </a:p>
          <a:p>
            <a:pPr indent="-273049" lvl="1" marL="630237" marR="0" rtl="0" algn="l">
              <a:lnSpc>
                <a:spcPct val="9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Attending Physician’s Statement (APS) </a:t>
            </a:r>
            <a:endParaRPr/>
          </a:p>
          <a:p>
            <a:pPr indent="-273049" lvl="1" marL="630237" marR="0" rtl="0" algn="l">
              <a:lnSpc>
                <a:spcPct val="9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Medical Information Bureau (MIB) Report</a:t>
            </a:r>
            <a:endParaRPr/>
          </a:p>
          <a:p>
            <a:pPr indent="-176848" lvl="0" marL="319088" marR="0" rtl="0" algn="l">
              <a:spcBef>
                <a:spcPts val="640"/>
              </a:spcBef>
              <a:spcAft>
                <a:spcPts val="0"/>
              </a:spcAft>
              <a:buClr>
                <a:schemeClr val="accent1"/>
              </a:buClr>
              <a:buSzPts val="2240"/>
              <a:buFont typeface="Noto Sans Symbols"/>
              <a:buNone/>
            </a:pPr>
            <a:r>
              <a:t/>
            </a:r>
            <a:endParaRPr b="0" i="0" sz="3200" u="none" cap="none" strike="noStrike">
              <a:solidFill>
                <a:schemeClr val="lt1"/>
              </a:solidFill>
              <a:latin typeface="Cambria"/>
              <a:ea typeface="Cambria"/>
              <a:cs typeface="Cambria"/>
              <a:sym typeface="Cambria"/>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7"/>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Sources of Insurability Information</a:t>
            </a:r>
            <a:endParaRPr/>
          </a:p>
        </p:txBody>
      </p:sp>
      <p:sp>
        <p:nvSpPr>
          <p:cNvPr id="471" name="Google Shape;471;p37"/>
          <p:cNvSpPr txBox="1"/>
          <p:nvPr>
            <p:ph idx="4294967295" type="body"/>
          </p:nvPr>
        </p:nvSpPr>
        <p:spPr>
          <a:xfrm>
            <a:off x="3810000" y="2139950"/>
            <a:ext cx="5334000" cy="4718050"/>
          </a:xfrm>
          <a:prstGeom prst="rect">
            <a:avLst/>
          </a:prstGeom>
          <a:noFill/>
          <a:ln>
            <a:noFill/>
          </a:ln>
        </p:spPr>
        <p:txBody>
          <a:bodyPr anchorCtr="0" anchor="t" bIns="45700" lIns="91425" spcFirstLastPara="1" rIns="91425" wrap="square" tIns="45700">
            <a:noAutofit/>
          </a:bodyPr>
          <a:lstStyle/>
          <a:p>
            <a:pPr indent="-146049" lvl="1" marL="630237" marR="0" rtl="0" algn="l">
              <a:lnSpc>
                <a:spcPct val="90000"/>
              </a:lnSpc>
              <a:spcBef>
                <a:spcPts val="0"/>
              </a:spcBef>
              <a:spcAft>
                <a:spcPts val="0"/>
              </a:spcAft>
              <a:buClr>
                <a:schemeClr val="accent2"/>
              </a:buClr>
              <a:buSzPts val="2000"/>
              <a:buFont typeface="Noto Sans Symbols"/>
              <a:buNone/>
            </a:pPr>
            <a:r>
              <a:t/>
            </a:r>
            <a:endParaRPr b="0" i="0" sz="2000" u="none" cap="none" strike="noStrike">
              <a:solidFill>
                <a:schemeClr val="lt1"/>
              </a:solidFill>
              <a:latin typeface="Cambria"/>
              <a:ea typeface="Cambria"/>
              <a:cs typeface="Cambria"/>
              <a:sym typeface="Cambria"/>
            </a:endParaRPr>
          </a:p>
          <a:p>
            <a:pPr indent="-273049" lvl="1" marL="630237" marR="0" rtl="0" algn="l">
              <a:lnSpc>
                <a:spcPct val="9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Consumer (Inspection) Report</a:t>
            </a:r>
            <a:endParaRPr/>
          </a:p>
          <a:p>
            <a:pPr indent="-273049" lvl="2" marL="922337" marR="0" rtl="0" algn="l">
              <a:lnSpc>
                <a:spcPct val="90000"/>
              </a:lnSpc>
              <a:spcBef>
                <a:spcPts val="560"/>
              </a:spcBef>
              <a:spcAft>
                <a:spcPts val="0"/>
              </a:spcAft>
              <a:buClr>
                <a:srgbClr val="FF953E"/>
              </a:buClr>
              <a:buSzPts val="2800"/>
              <a:buFont typeface="Noto Sans Symbols"/>
              <a:buChar char="⬥"/>
            </a:pPr>
            <a:r>
              <a:rPr b="0" i="0" lang="en-US" sz="2800" u="none" cap="none" strike="noStrike">
                <a:solidFill>
                  <a:schemeClr val="lt1"/>
                </a:solidFill>
                <a:latin typeface="Cambria"/>
                <a:ea typeface="Cambria"/>
                <a:cs typeface="Cambria"/>
                <a:sym typeface="Cambria"/>
              </a:rPr>
              <a:t>Provides three Cs</a:t>
            </a:r>
            <a:endParaRPr/>
          </a:p>
          <a:p>
            <a:pPr indent="-228600" lvl="3" marL="1187450" marR="0" rtl="0" algn="l">
              <a:lnSpc>
                <a:spcPct val="90000"/>
              </a:lnSpc>
              <a:spcBef>
                <a:spcPts val="560"/>
              </a:spcBef>
              <a:spcAft>
                <a:spcPts val="0"/>
              </a:spcAft>
              <a:buClr>
                <a:srgbClr val="F8BD52"/>
              </a:buClr>
              <a:buSzPts val="2800"/>
              <a:buFont typeface="Noto Sans Symbols"/>
              <a:buChar char="⬥"/>
            </a:pPr>
            <a:r>
              <a:rPr b="0" i="0" lang="en-US" sz="2800" u="none" cap="none" strike="noStrike">
                <a:solidFill>
                  <a:schemeClr val="lt1"/>
                </a:solidFill>
                <a:latin typeface="Cambria"/>
                <a:ea typeface="Cambria"/>
                <a:cs typeface="Cambria"/>
                <a:sym typeface="Cambria"/>
              </a:rPr>
              <a:t>Credit</a:t>
            </a:r>
            <a:endParaRPr/>
          </a:p>
          <a:p>
            <a:pPr indent="-228600" lvl="3" marL="1187450" marR="0" rtl="0" algn="l">
              <a:lnSpc>
                <a:spcPct val="90000"/>
              </a:lnSpc>
              <a:spcBef>
                <a:spcPts val="560"/>
              </a:spcBef>
              <a:spcAft>
                <a:spcPts val="0"/>
              </a:spcAft>
              <a:buClr>
                <a:srgbClr val="F8BD52"/>
              </a:buClr>
              <a:buSzPts val="2800"/>
              <a:buFont typeface="Noto Sans Symbols"/>
              <a:buChar char="⬥"/>
            </a:pPr>
            <a:r>
              <a:rPr b="0" i="0" lang="en-US" sz="2800" u="none" cap="none" strike="noStrike">
                <a:solidFill>
                  <a:schemeClr val="lt1"/>
                </a:solidFill>
                <a:latin typeface="Cambria"/>
                <a:ea typeface="Cambria"/>
                <a:cs typeface="Cambria"/>
                <a:sym typeface="Cambria"/>
              </a:rPr>
              <a:t>Criminal</a:t>
            </a:r>
            <a:endParaRPr/>
          </a:p>
          <a:p>
            <a:pPr indent="-228600" lvl="3" marL="1187450" marR="0" rtl="0" algn="l">
              <a:lnSpc>
                <a:spcPct val="90000"/>
              </a:lnSpc>
              <a:spcBef>
                <a:spcPts val="560"/>
              </a:spcBef>
              <a:spcAft>
                <a:spcPts val="0"/>
              </a:spcAft>
              <a:buClr>
                <a:srgbClr val="F8BD52"/>
              </a:buClr>
              <a:buSzPts val="2800"/>
              <a:buFont typeface="Noto Sans Symbols"/>
              <a:buChar char="⬥"/>
            </a:pPr>
            <a:r>
              <a:rPr b="0" i="0" lang="en-US" sz="2800" u="none" cap="none" strike="noStrike">
                <a:solidFill>
                  <a:schemeClr val="lt1"/>
                </a:solidFill>
                <a:latin typeface="Cambria"/>
                <a:ea typeface="Cambria"/>
                <a:cs typeface="Cambria"/>
                <a:sym typeface="Cambria"/>
              </a:rPr>
              <a:t>Character</a:t>
            </a:r>
            <a:endParaRPr/>
          </a:p>
          <a:p>
            <a:pPr indent="-194628" lvl="0" marL="319088" marR="0" rtl="0" algn="l">
              <a:spcBef>
                <a:spcPts val="560"/>
              </a:spcBef>
              <a:spcAft>
                <a:spcPts val="0"/>
              </a:spcAft>
              <a:buClr>
                <a:schemeClr val="accent1"/>
              </a:buClr>
              <a:buSzPts val="1960"/>
              <a:buFont typeface="Noto Sans Symbols"/>
              <a:buNone/>
            </a:pPr>
            <a:r>
              <a:t/>
            </a:r>
            <a:endParaRPr b="0" i="0" sz="2800" u="none" cap="none" strike="noStrike">
              <a:solidFill>
                <a:schemeClr val="lt1"/>
              </a:solidFill>
              <a:latin typeface="Cambria"/>
              <a:ea typeface="Cambria"/>
              <a:cs typeface="Cambria"/>
              <a:sym typeface="Cambria"/>
            </a:endParaRPr>
          </a:p>
        </p:txBody>
      </p:sp>
      <p:pic>
        <p:nvPicPr>
          <p:cNvPr descr="iStock_000001612870XSmall" id="472" name="Google Shape;472;p37"/>
          <p:cNvPicPr preferRelativeResize="0"/>
          <p:nvPr/>
        </p:nvPicPr>
        <p:blipFill rotWithShape="1">
          <a:blip r:embed="rId3">
            <a:alphaModFix/>
          </a:blip>
          <a:srcRect b="0" l="0" r="0" t="0"/>
          <a:stretch/>
        </p:blipFill>
        <p:spPr>
          <a:xfrm>
            <a:off x="457200" y="2590800"/>
            <a:ext cx="3352800" cy="2225675"/>
          </a:xfrm>
          <a:prstGeom prst="rect">
            <a:avLst/>
          </a:prstGeom>
          <a:noFill/>
          <a:ln cap="flat" cmpd="sng" w="9525">
            <a:solidFill>
              <a:schemeClr val="lt1"/>
            </a:solidFill>
            <a:prstDash val="solid"/>
            <a:miter lim="800000"/>
            <a:headEnd len="sm" w="sm" type="none"/>
            <a:tailEnd len="sm" w="sm" type="none"/>
          </a:ln>
          <a:effectLst>
            <a:outerShdw blurRad="63500" dir="3080412" dist="81319">
              <a:schemeClr val="lt2">
                <a:alpha val="49803"/>
              </a:schemeClr>
            </a:outerShdw>
          </a:effectLst>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8"/>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fontScale="90000"/>
          </a:bodyPr>
          <a:lstStyle/>
          <a:p>
            <a:pPr indent="0" lvl="0" marL="0" marR="0" rtl="0" algn="l">
              <a:lnSpc>
                <a:spcPct val="80000"/>
              </a:lnSpc>
              <a:spcBef>
                <a:spcPts val="0"/>
              </a:spcBef>
              <a:spcAft>
                <a:spcPts val="0"/>
              </a:spcAft>
              <a:buClr>
                <a:srgbClr val="FFFFD1"/>
              </a:buClr>
              <a:buSzPct val="100000"/>
              <a:buFont typeface="Constantia"/>
              <a:buNone/>
            </a:pPr>
            <a:r>
              <a:rPr b="1" i="0" lang="en-US" sz="4800" u="none" cap="none" strike="noStrike">
                <a:solidFill>
                  <a:srgbClr val="FFFFD1"/>
                </a:solidFill>
                <a:latin typeface="Constantia"/>
                <a:ea typeface="Constantia"/>
                <a:cs typeface="Constantia"/>
                <a:sym typeface="Constantia"/>
              </a:rPr>
              <a:t>Fair Credit Reporting Act (FCRA)</a:t>
            </a:r>
            <a:endParaRPr/>
          </a:p>
        </p:txBody>
      </p:sp>
      <p:sp>
        <p:nvSpPr>
          <p:cNvPr id="479" name="Google Shape;479;p38"/>
          <p:cNvSpPr txBox="1"/>
          <p:nvPr>
            <p:ph idx="4294967295" type="body"/>
          </p:nvPr>
        </p:nvSpPr>
        <p:spPr>
          <a:xfrm>
            <a:off x="4876800" y="1828800"/>
            <a:ext cx="3922712" cy="43180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Protects individual     right to privacy</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3 guarantees</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Notice to applicant</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Source of negatives</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Right to refute</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Nature and scope may be requested</a:t>
            </a:r>
            <a:endParaRPr/>
          </a:p>
          <a:p>
            <a:pPr indent="-273049" lvl="1" marL="630237" marR="0" rtl="0" algn="l">
              <a:lnSpc>
                <a:spcPct val="100000"/>
              </a:lnSpc>
              <a:spcBef>
                <a:spcPts val="560"/>
              </a:spcBef>
              <a:spcAft>
                <a:spcPts val="0"/>
              </a:spcAft>
              <a:buClr>
                <a:schemeClr val="accent2"/>
              </a:buClr>
              <a:buSzPts val="2800"/>
              <a:buFont typeface="Noto Sans Symbols"/>
              <a:buNone/>
            </a:pPr>
            <a:r>
              <a:t/>
            </a:r>
            <a:endParaRPr b="0" i="0" sz="2800" u="none" cap="none" strike="noStrike">
              <a:solidFill>
                <a:schemeClr val="lt1"/>
              </a:solidFill>
              <a:latin typeface="Cambria"/>
              <a:ea typeface="Cambria"/>
              <a:cs typeface="Cambria"/>
              <a:sym typeface="Cambria"/>
            </a:endParaRPr>
          </a:p>
          <a:p>
            <a:pPr indent="-95249" lvl="1" marL="630237" marR="0" rtl="0" algn="l">
              <a:lnSpc>
                <a:spcPct val="100000"/>
              </a:lnSpc>
              <a:spcBef>
                <a:spcPts val="560"/>
              </a:spcBef>
              <a:spcAft>
                <a:spcPts val="0"/>
              </a:spcAft>
              <a:buClr>
                <a:schemeClr val="accent2"/>
              </a:buClr>
              <a:buSzPts val="2800"/>
              <a:buFont typeface="Noto Sans Symbols"/>
              <a:buNone/>
            </a:pPr>
            <a:r>
              <a:t/>
            </a:r>
            <a:endParaRPr b="0" i="0" sz="2800" u="none" cap="none" strike="noStrike">
              <a:solidFill>
                <a:schemeClr val="lt1"/>
              </a:solidFill>
              <a:latin typeface="Cambria"/>
              <a:ea typeface="Cambria"/>
              <a:cs typeface="Cambria"/>
              <a:sym typeface="Cambria"/>
            </a:endParaRPr>
          </a:p>
          <a:p>
            <a:pPr indent="-95249" lvl="1" marL="630237" marR="0" rtl="0" algn="l">
              <a:lnSpc>
                <a:spcPct val="100000"/>
              </a:lnSpc>
              <a:spcBef>
                <a:spcPts val="560"/>
              </a:spcBef>
              <a:spcAft>
                <a:spcPts val="0"/>
              </a:spcAft>
              <a:buClr>
                <a:schemeClr val="accent2"/>
              </a:buClr>
              <a:buSzPts val="2800"/>
              <a:buFont typeface="Noto Sans Symbols"/>
              <a:buNone/>
            </a:pPr>
            <a:r>
              <a:t/>
            </a:r>
            <a:endParaRPr b="0" i="0" sz="2800" u="none" cap="none" strike="noStrike">
              <a:solidFill>
                <a:schemeClr val="lt1"/>
              </a:solidFill>
              <a:latin typeface="Cambria"/>
              <a:ea typeface="Cambria"/>
              <a:cs typeface="Cambria"/>
              <a:sym typeface="Cambria"/>
            </a:endParaRPr>
          </a:p>
          <a:p>
            <a:pPr indent="-194628" lvl="0" marL="319088" marR="0" rtl="0" algn="l">
              <a:spcBef>
                <a:spcPts val="560"/>
              </a:spcBef>
              <a:spcAft>
                <a:spcPts val="0"/>
              </a:spcAft>
              <a:buClr>
                <a:schemeClr val="accent1"/>
              </a:buClr>
              <a:buSzPts val="1960"/>
              <a:buFont typeface="Noto Sans Symbols"/>
              <a:buNone/>
            </a:pPr>
            <a:r>
              <a:t/>
            </a:r>
            <a:endParaRPr b="0" i="0" sz="2800" u="none" cap="none" strike="noStrike">
              <a:solidFill>
                <a:schemeClr val="lt1"/>
              </a:solidFill>
              <a:latin typeface="Cambria"/>
              <a:ea typeface="Cambria"/>
              <a:cs typeface="Cambria"/>
              <a:sym typeface="Cambria"/>
            </a:endParaRPr>
          </a:p>
        </p:txBody>
      </p:sp>
      <p:pic>
        <p:nvPicPr>
          <p:cNvPr descr="iStock_000001025548XSmall" id="480" name="Google Shape;480;p38"/>
          <p:cNvPicPr preferRelativeResize="0"/>
          <p:nvPr/>
        </p:nvPicPr>
        <p:blipFill rotWithShape="1">
          <a:blip r:embed="rId3">
            <a:alphaModFix/>
          </a:blip>
          <a:srcRect b="0" l="0" r="0" t="0"/>
          <a:stretch/>
        </p:blipFill>
        <p:spPr>
          <a:xfrm>
            <a:off x="1165225" y="2333625"/>
            <a:ext cx="3386137" cy="3529012"/>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Disclosures at Point of Sale</a:t>
            </a:r>
            <a:endParaRPr/>
          </a:p>
        </p:txBody>
      </p:sp>
      <p:sp>
        <p:nvSpPr>
          <p:cNvPr id="487" name="Google Shape;487;p3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Buyer’s Guide</a:t>
            </a:r>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Outline of Coverage or Policy Summary (specific to the policy being purchased)</a:t>
            </a:r>
            <a:endParaRPr/>
          </a:p>
        </p:txBody>
      </p:sp>
      <p:pic>
        <p:nvPicPr>
          <p:cNvPr id="488" name="Google Shape;488;p39"/>
          <p:cNvPicPr preferRelativeResize="0"/>
          <p:nvPr/>
        </p:nvPicPr>
        <p:blipFill rotWithShape="1">
          <a:blip r:embed="rId3">
            <a:alphaModFix/>
          </a:blip>
          <a:srcRect b="0" l="0" r="0" t="0"/>
          <a:stretch/>
        </p:blipFill>
        <p:spPr>
          <a:xfrm>
            <a:off x="5410200" y="2133600"/>
            <a:ext cx="1225550" cy="2743200"/>
          </a:xfrm>
          <a:prstGeom prst="rect">
            <a:avLst/>
          </a:prstGeom>
          <a:noFill/>
          <a:ln>
            <a:noFill/>
          </a:ln>
        </p:spPr>
      </p:pic>
      <p:pic>
        <p:nvPicPr>
          <p:cNvPr id="489" name="Google Shape;489;p39"/>
          <p:cNvPicPr preferRelativeResize="0"/>
          <p:nvPr/>
        </p:nvPicPr>
        <p:blipFill rotWithShape="1">
          <a:blip r:embed="rId4">
            <a:alphaModFix/>
          </a:blip>
          <a:srcRect b="7816" l="3636" r="4817" t="19407"/>
          <a:stretch/>
        </p:blipFill>
        <p:spPr>
          <a:xfrm>
            <a:off x="914400" y="2743200"/>
            <a:ext cx="3733800" cy="2217737"/>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ph idx="4294967295" type="title"/>
          </p:nvPr>
        </p:nvSpPr>
        <p:spPr>
          <a:xfrm>
            <a:off x="990600" y="0"/>
            <a:ext cx="83058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Class… Credit… Renewal</a:t>
            </a:r>
            <a:endParaRPr b="1" i="0" sz="4800" u="none" cap="none" strike="noStrike">
              <a:solidFill>
                <a:srgbClr val="FFFFD1"/>
              </a:solidFill>
              <a:latin typeface="Constantia"/>
              <a:ea typeface="Constantia"/>
              <a:cs typeface="Constantia"/>
              <a:sym typeface="Constantia"/>
            </a:endParaRPr>
          </a:p>
        </p:txBody>
      </p:sp>
      <p:sp>
        <p:nvSpPr>
          <p:cNvPr id="207" name="Google Shape;207;p4"/>
          <p:cNvSpPr txBox="1"/>
          <p:nvPr/>
        </p:nvSpPr>
        <p:spPr>
          <a:xfrm>
            <a:off x="228600" y="990600"/>
            <a:ext cx="8915400" cy="48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Self-Study Class… </a:t>
            </a:r>
            <a:r>
              <a:rPr b="0" i="0" lang="en-US" sz="2000" u="none">
                <a:solidFill>
                  <a:schemeClr val="lt1"/>
                </a:solidFill>
                <a:latin typeface="Arial"/>
                <a:ea typeface="Arial"/>
                <a:cs typeface="Arial"/>
                <a:sym typeface="Arial"/>
              </a:rPr>
              <a:t>By completing your online study of the </a:t>
            </a:r>
            <a:r>
              <a:rPr b="1" i="0" lang="en-US" sz="2000" u="none">
                <a:solidFill>
                  <a:schemeClr val="lt1"/>
                </a:solidFill>
                <a:latin typeface="Arial"/>
                <a:ea typeface="Arial"/>
                <a:cs typeface="Arial"/>
                <a:sym typeface="Arial"/>
              </a:rPr>
              <a:t>Self-Study PowerPoint Presentation </a:t>
            </a:r>
            <a:r>
              <a:rPr b="0" i="0" lang="en-US" sz="2000" u="none">
                <a:solidFill>
                  <a:schemeClr val="lt1"/>
                </a:solidFill>
                <a:latin typeface="Arial"/>
                <a:ea typeface="Arial"/>
                <a:cs typeface="Arial"/>
                <a:sym typeface="Arial"/>
              </a:rPr>
              <a:t>and filling out the </a:t>
            </a:r>
            <a:r>
              <a:rPr b="1" i="0" lang="en-US" sz="2000" u="none">
                <a:solidFill>
                  <a:schemeClr val="lt1"/>
                </a:solidFill>
                <a:latin typeface="Arial"/>
                <a:ea typeface="Arial"/>
                <a:cs typeface="Arial"/>
                <a:sym typeface="Arial"/>
              </a:rPr>
              <a:t>Self-Study Q&amp;A Worksheet</a:t>
            </a:r>
            <a:r>
              <a:rPr b="0" i="0" lang="en-US" sz="2000" u="none">
                <a:solidFill>
                  <a:schemeClr val="lt1"/>
                </a:solidFill>
                <a:latin typeface="Arial"/>
                <a:ea typeface="Arial"/>
                <a:cs typeface="Arial"/>
                <a:sym typeface="Arial"/>
              </a:rPr>
              <a:t>, you will fulfill the 24 hour credit (including 3 in ethics) for continuing education requirement.</a:t>
            </a:r>
            <a:endParaRPr/>
          </a:p>
          <a:p>
            <a:pPr indent="0" lvl="0" marL="0" marR="0" rtl="0" algn="l">
              <a:lnSpc>
                <a:spcPct val="100000"/>
              </a:lnSpc>
              <a:spcBef>
                <a:spcPts val="0"/>
              </a:spcBef>
              <a:spcAft>
                <a:spcPts val="0"/>
              </a:spcAft>
              <a:buClr>
                <a:schemeClr val="lt1"/>
              </a:buClr>
              <a:buSzPts val="1100"/>
              <a:buFont typeface="Arial"/>
              <a:buNone/>
            </a:pPr>
            <a:r>
              <a:t/>
            </a:r>
            <a:endParaRPr b="0" i="0" sz="11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Credit… </a:t>
            </a:r>
            <a:r>
              <a:rPr b="0" i="0" lang="en-US" sz="2000" u="none">
                <a:solidFill>
                  <a:schemeClr val="lt1"/>
                </a:solidFill>
                <a:latin typeface="Arial"/>
                <a:ea typeface="Arial"/>
                <a:cs typeface="Arial"/>
                <a:sym typeface="Arial"/>
              </a:rPr>
              <a:t>Your credit can only be posted to the State by an authorized provider/instructor.  </a:t>
            </a:r>
            <a:endParaRPr/>
          </a:p>
          <a:p>
            <a:pPr indent="0" lvl="0" marL="0" marR="0" rtl="0" algn="l">
              <a:lnSpc>
                <a:spcPct val="100000"/>
              </a:lnSpc>
              <a:spcBef>
                <a:spcPts val="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After I receive your completed </a:t>
            </a:r>
            <a:r>
              <a:rPr b="1" i="0" lang="en-US" sz="2000" u="none">
                <a:solidFill>
                  <a:schemeClr val="lt1"/>
                </a:solidFill>
                <a:latin typeface="Arial"/>
                <a:ea typeface="Arial"/>
                <a:cs typeface="Arial"/>
                <a:sym typeface="Arial"/>
              </a:rPr>
              <a:t>Self-Study Q&amp;A Worksheet </a:t>
            </a:r>
            <a:r>
              <a:rPr b="0" i="0" lang="en-US" sz="2000" u="none">
                <a:solidFill>
                  <a:schemeClr val="lt1"/>
                </a:solidFill>
                <a:latin typeface="Arial"/>
                <a:ea typeface="Arial"/>
                <a:cs typeface="Arial"/>
                <a:sym typeface="Arial"/>
              </a:rPr>
              <a:t>and your </a:t>
            </a:r>
            <a:r>
              <a:rPr b="1" i="0" lang="en-US" sz="2000" u="none">
                <a:solidFill>
                  <a:schemeClr val="lt1"/>
                </a:solidFill>
                <a:latin typeface="Arial"/>
                <a:ea typeface="Arial"/>
                <a:cs typeface="Arial"/>
                <a:sym typeface="Arial"/>
              </a:rPr>
              <a:t>$1</a:t>
            </a:r>
            <a:r>
              <a:rPr b="1" lang="en-US" sz="2000">
                <a:solidFill>
                  <a:schemeClr val="lt1"/>
                </a:solidFill>
              </a:rPr>
              <a:t>50</a:t>
            </a:r>
            <a:r>
              <a:rPr b="1" i="0" lang="en-US" sz="2000" u="none">
                <a:solidFill>
                  <a:schemeClr val="lt1"/>
                </a:solidFill>
                <a:latin typeface="Arial"/>
                <a:ea typeface="Arial"/>
                <a:cs typeface="Arial"/>
                <a:sym typeface="Arial"/>
              </a:rPr>
              <a:t> </a:t>
            </a:r>
            <a:r>
              <a:rPr b="0" i="0" lang="en-US" sz="2000" u="none">
                <a:solidFill>
                  <a:schemeClr val="lt1"/>
                </a:solidFill>
                <a:latin typeface="Arial"/>
                <a:ea typeface="Arial"/>
                <a:cs typeface="Arial"/>
                <a:sym typeface="Arial"/>
              </a:rPr>
              <a:t>payment I will post your credit with the State.  </a:t>
            </a:r>
            <a:r>
              <a:rPr lang="en-US" sz="2000">
                <a:solidFill>
                  <a:schemeClr val="lt1"/>
                </a:solidFill>
              </a:rPr>
              <a:t>Payments are received through the website </a:t>
            </a:r>
            <a:r>
              <a:rPr lang="en-US" sz="2000" u="sng">
                <a:solidFill>
                  <a:schemeClr val="hlink"/>
                </a:solidFill>
                <a:hlinkClick r:id="rId3"/>
              </a:rPr>
              <a:t>www.LindellCE.com</a:t>
            </a:r>
            <a:endParaRPr/>
          </a:p>
          <a:p>
            <a:pPr indent="0" lvl="0" marL="0" marR="0" rtl="0" algn="l">
              <a:lnSpc>
                <a:spcPct val="100000"/>
              </a:lnSpc>
              <a:spcBef>
                <a:spcPts val="0"/>
              </a:spcBef>
              <a:spcAft>
                <a:spcPts val="0"/>
              </a:spcAft>
              <a:buClr>
                <a:schemeClr val="lt1"/>
              </a:buClr>
              <a:buSzPts val="800"/>
              <a:buFont typeface="Arial"/>
              <a:buNone/>
            </a:pPr>
            <a:r>
              <a:t/>
            </a:r>
            <a:endParaRPr b="0" i="0" sz="8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Renewal… </a:t>
            </a:r>
            <a:r>
              <a:rPr b="0" i="0" lang="en-US" sz="2000" u="none">
                <a:solidFill>
                  <a:schemeClr val="lt1"/>
                </a:solidFill>
                <a:latin typeface="Arial"/>
                <a:ea typeface="Arial"/>
                <a:cs typeface="Arial"/>
                <a:sym typeface="Arial"/>
              </a:rPr>
              <a:t>After your credit is posted you will be eligible to renew your license with the State at </a:t>
            </a:r>
            <a:r>
              <a:rPr b="0" i="0" lang="en-US" sz="2000" u="sng">
                <a:solidFill>
                  <a:schemeClr val="lt1"/>
                </a:solidFill>
                <a:latin typeface="Arial"/>
                <a:ea typeface="Arial"/>
                <a:cs typeface="Arial"/>
                <a:sym typeface="Arial"/>
                <a:hlinkClick r:id="rId4">
                  <a:extLst>
                    <a:ext uri="{A12FA001-AC4F-418D-AE19-62706E023703}">
                      <ahyp:hlinkClr val="tx"/>
                    </a:ext>
                  </a:extLst>
                </a:hlinkClick>
              </a:rPr>
              <a:t>www.Sircon.com</a:t>
            </a:r>
            <a:r>
              <a:rPr b="0" i="0" lang="en-US" sz="2000" u="none">
                <a:solidFill>
                  <a:schemeClr val="lt1"/>
                </a:solidFill>
                <a:latin typeface="Arial"/>
                <a:ea typeface="Arial"/>
                <a:cs typeface="Arial"/>
                <a:sym typeface="Arial"/>
              </a:rPr>
              <a:t> </a:t>
            </a:r>
            <a:endParaRPr b="0"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0"/>
          <p:cNvSpPr txBox="1"/>
          <p:nvPr>
            <p:ph idx="4294967295" type="title"/>
          </p:nvPr>
        </p:nvSpPr>
        <p:spPr>
          <a:xfrm>
            <a:off x="457200" y="0"/>
            <a:ext cx="8229600" cy="10668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HIV Testing</a:t>
            </a:r>
            <a:endParaRPr b="1" i="0" sz="4800" u="none" cap="none" strike="noStrike">
              <a:solidFill>
                <a:srgbClr val="FFFFD2"/>
              </a:solidFill>
              <a:latin typeface="Constantia"/>
              <a:ea typeface="Constantia"/>
              <a:cs typeface="Constantia"/>
              <a:sym typeface="Constantia"/>
            </a:endParaRPr>
          </a:p>
        </p:txBody>
      </p:sp>
      <p:sp>
        <p:nvSpPr>
          <p:cNvPr id="496" name="Google Shape;496;p40"/>
          <p:cNvSpPr txBox="1"/>
          <p:nvPr>
            <p:ph idx="1" type="body"/>
          </p:nvPr>
        </p:nvSpPr>
        <p:spPr>
          <a:xfrm>
            <a:off x="381000" y="1143000"/>
            <a:ext cx="8229600" cy="47244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750"/>
              <a:buFont typeface="Noto Sans Symbols"/>
              <a:buChar char="◆"/>
            </a:pPr>
            <a:r>
              <a:rPr b="0" i="0" lang="en-US" sz="2500" u="none">
                <a:solidFill>
                  <a:schemeClr val="lt1"/>
                </a:solidFill>
                <a:latin typeface="Cambria"/>
                <a:ea typeface="Cambria"/>
                <a:cs typeface="Cambria"/>
                <a:sym typeface="Cambria"/>
              </a:rPr>
              <a:t>Written consent required (good for 6 months)</a:t>
            </a:r>
            <a:endParaRPr/>
          </a:p>
          <a:p>
            <a:pPr indent="-319087" lvl="0" marL="319087" marR="0" rtl="0" algn="l">
              <a:lnSpc>
                <a:spcPct val="100000"/>
              </a:lnSpc>
              <a:spcBef>
                <a:spcPts val="500"/>
              </a:spcBef>
              <a:spcAft>
                <a:spcPts val="0"/>
              </a:spcAft>
              <a:buClr>
                <a:schemeClr val="accent1"/>
              </a:buClr>
              <a:buSzPts val="1750"/>
              <a:buFont typeface="Noto Sans Symbols"/>
              <a:buChar char="◆"/>
            </a:pPr>
            <a:r>
              <a:rPr b="0" i="0" lang="en-US" sz="2500" u="none">
                <a:solidFill>
                  <a:schemeClr val="lt1"/>
                </a:solidFill>
                <a:latin typeface="Cambria"/>
                <a:ea typeface="Cambria"/>
                <a:cs typeface="Cambria"/>
                <a:sym typeface="Cambria"/>
              </a:rPr>
              <a:t>Applicant must be notified that testing will occur and what testing methods are used (swab tests and blood tests test for illegal drugs, nicotine, and HIV</a:t>
            </a:r>
            <a:endParaRPr/>
          </a:p>
          <a:p>
            <a:pPr indent="-319087" lvl="0" marL="319087" marR="0" rtl="0" algn="l">
              <a:lnSpc>
                <a:spcPct val="100000"/>
              </a:lnSpc>
              <a:spcBef>
                <a:spcPts val="500"/>
              </a:spcBef>
              <a:spcAft>
                <a:spcPts val="0"/>
              </a:spcAft>
              <a:buClr>
                <a:schemeClr val="accent1"/>
              </a:buClr>
              <a:buSzPts val="1750"/>
              <a:buFont typeface="Noto Sans Symbols"/>
              <a:buChar char="◆"/>
            </a:pPr>
            <a:r>
              <a:rPr b="0" i="0" lang="en-US" sz="2500" u="none">
                <a:solidFill>
                  <a:schemeClr val="lt1"/>
                </a:solidFill>
                <a:latin typeface="Cambria"/>
                <a:ea typeface="Cambria"/>
                <a:cs typeface="Cambria"/>
                <a:sym typeface="Cambria"/>
              </a:rPr>
              <a:t>Testing is done at the insurer’s expense</a:t>
            </a:r>
            <a:endParaRPr/>
          </a:p>
          <a:p>
            <a:pPr indent="-319087" lvl="0" marL="319087" marR="0" rtl="0" algn="l">
              <a:lnSpc>
                <a:spcPct val="100000"/>
              </a:lnSpc>
              <a:spcBef>
                <a:spcPts val="500"/>
              </a:spcBef>
              <a:spcAft>
                <a:spcPts val="0"/>
              </a:spcAft>
              <a:buClr>
                <a:schemeClr val="accent1"/>
              </a:buClr>
              <a:buSzPts val="1750"/>
              <a:buFont typeface="Noto Sans Symbols"/>
              <a:buChar char="◆"/>
            </a:pPr>
            <a:r>
              <a:rPr b="0" i="0" lang="en-US" sz="2500" u="none">
                <a:solidFill>
                  <a:schemeClr val="lt1"/>
                </a:solidFill>
                <a:latin typeface="Cambria"/>
                <a:ea typeface="Cambria"/>
                <a:cs typeface="Cambria"/>
                <a:sym typeface="Cambria"/>
              </a:rPr>
              <a:t>Testing and results must be kept confidential</a:t>
            </a:r>
            <a:endParaRPr/>
          </a:p>
          <a:p>
            <a:pPr indent="-319087" lvl="0" marL="319087" marR="0" rtl="0" algn="l">
              <a:lnSpc>
                <a:spcPct val="100000"/>
              </a:lnSpc>
              <a:spcBef>
                <a:spcPts val="500"/>
              </a:spcBef>
              <a:spcAft>
                <a:spcPts val="0"/>
              </a:spcAft>
              <a:buClr>
                <a:schemeClr val="accent1"/>
              </a:buClr>
              <a:buSzPts val="1750"/>
              <a:buFont typeface="Noto Sans Symbols"/>
              <a:buChar char="◆"/>
            </a:pPr>
            <a:r>
              <a:rPr b="0" i="0" lang="en-US" sz="2500" u="none">
                <a:solidFill>
                  <a:schemeClr val="lt1"/>
                </a:solidFill>
                <a:latin typeface="Cambria"/>
                <a:ea typeface="Cambria"/>
                <a:cs typeface="Cambria"/>
                <a:sym typeface="Cambria"/>
              </a:rPr>
              <a:t>“Abnormal blood test” reported to MIB (not HIV/AIDS Positive)</a:t>
            </a:r>
            <a:endParaRPr/>
          </a:p>
          <a:p>
            <a:pPr indent="-319087" lvl="0" marL="319087" marR="0" rtl="0" algn="l">
              <a:lnSpc>
                <a:spcPct val="100000"/>
              </a:lnSpc>
              <a:spcBef>
                <a:spcPts val="500"/>
              </a:spcBef>
              <a:spcAft>
                <a:spcPts val="0"/>
              </a:spcAft>
              <a:buClr>
                <a:schemeClr val="accent1"/>
              </a:buClr>
              <a:buSzPts val="1750"/>
              <a:buFont typeface="Noto Sans Symbols"/>
              <a:buChar char="◆"/>
            </a:pPr>
            <a:r>
              <a:rPr b="0" i="0" lang="en-US" sz="2500" u="none">
                <a:solidFill>
                  <a:schemeClr val="lt1"/>
                </a:solidFill>
                <a:latin typeface="Cambria"/>
                <a:ea typeface="Cambria"/>
                <a:cs typeface="Cambria"/>
                <a:sym typeface="Cambria"/>
              </a:rPr>
              <a:t>If the policy is issued, AIDS or HIV cannot be used by the insurer as an exclusion</a:t>
            </a:r>
            <a:endParaRPr/>
          </a:p>
          <a:p>
            <a:pPr indent="-319087" lvl="0" marL="319087" marR="0" rtl="0" algn="l">
              <a:lnSpc>
                <a:spcPct val="100000"/>
              </a:lnSpc>
              <a:spcBef>
                <a:spcPts val="500"/>
              </a:spcBef>
              <a:spcAft>
                <a:spcPts val="0"/>
              </a:spcAft>
              <a:buClr>
                <a:schemeClr val="accent1"/>
              </a:buClr>
              <a:buSzPts val="1750"/>
              <a:buFont typeface="Noto Sans Symbols"/>
              <a:buChar char="◆"/>
            </a:pPr>
            <a:r>
              <a:rPr b="0" i="0" lang="en-US" sz="2500" u="none">
                <a:solidFill>
                  <a:schemeClr val="lt1"/>
                </a:solidFill>
                <a:latin typeface="Cambria"/>
                <a:ea typeface="Cambria"/>
                <a:cs typeface="Cambria"/>
                <a:sym typeface="Cambria"/>
              </a:rPr>
              <a:t>Insurers cannot discriminate; can not ask for sexual orientation</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animEffect filter="fade" transition="in">
                                      <p:cBhvr>
                                        <p:cTn dur="600"/>
                                        <p:tgtEl>
                                          <p:spTgt spid="4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animEffect filter="fade" transition="in">
                                      <p:cBhvr>
                                        <p:cTn dur="600"/>
                                        <p:tgtEl>
                                          <p:spTgt spid="4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2" st="2"/>
                                            </p:txEl>
                                          </p:spTgt>
                                        </p:tgtEl>
                                        <p:attrNameLst>
                                          <p:attrName>style.visibility</p:attrName>
                                        </p:attrNameLst>
                                      </p:cBhvr>
                                      <p:to>
                                        <p:strVal val="visible"/>
                                      </p:to>
                                    </p:set>
                                    <p:animEffect filter="fade" transition="in">
                                      <p:cBhvr>
                                        <p:cTn dur="600"/>
                                        <p:tgtEl>
                                          <p:spTgt spid="4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3" st="3"/>
                                            </p:txEl>
                                          </p:spTgt>
                                        </p:tgtEl>
                                        <p:attrNameLst>
                                          <p:attrName>style.visibility</p:attrName>
                                        </p:attrNameLst>
                                      </p:cBhvr>
                                      <p:to>
                                        <p:strVal val="visible"/>
                                      </p:to>
                                    </p:set>
                                    <p:animEffect filter="fade" transition="in">
                                      <p:cBhvr>
                                        <p:cTn dur="600"/>
                                        <p:tgtEl>
                                          <p:spTgt spid="4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4" st="4"/>
                                            </p:txEl>
                                          </p:spTgt>
                                        </p:tgtEl>
                                        <p:attrNameLst>
                                          <p:attrName>style.visibility</p:attrName>
                                        </p:attrNameLst>
                                      </p:cBhvr>
                                      <p:to>
                                        <p:strVal val="visible"/>
                                      </p:to>
                                    </p:set>
                                    <p:animEffect filter="fade" transition="in">
                                      <p:cBhvr>
                                        <p:cTn dur="600"/>
                                        <p:tgtEl>
                                          <p:spTgt spid="4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5" st="5"/>
                                            </p:txEl>
                                          </p:spTgt>
                                        </p:tgtEl>
                                        <p:attrNameLst>
                                          <p:attrName>style.visibility</p:attrName>
                                        </p:attrNameLst>
                                      </p:cBhvr>
                                      <p:to>
                                        <p:strVal val="visible"/>
                                      </p:to>
                                    </p:set>
                                    <p:animEffect filter="fade" transition="in">
                                      <p:cBhvr>
                                        <p:cTn dur="600"/>
                                        <p:tgtEl>
                                          <p:spTgt spid="4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6" st="6"/>
                                            </p:txEl>
                                          </p:spTgt>
                                        </p:tgtEl>
                                        <p:attrNameLst>
                                          <p:attrName>style.visibility</p:attrName>
                                        </p:attrNameLst>
                                      </p:cBhvr>
                                      <p:to>
                                        <p:strVal val="visible"/>
                                      </p:to>
                                    </p:set>
                                    <p:animEffect filter="fade" transition="in">
                                      <p:cBhvr>
                                        <p:cTn dur="600"/>
                                        <p:tgtEl>
                                          <p:spTgt spid="49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1"/>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Submitting the Application</a:t>
            </a:r>
            <a:endParaRPr/>
          </a:p>
        </p:txBody>
      </p:sp>
      <p:pic>
        <p:nvPicPr>
          <p:cNvPr id="503" name="Google Shape;503;p41"/>
          <p:cNvPicPr preferRelativeResize="0"/>
          <p:nvPr>
            <p:ph idx="1" type="body"/>
          </p:nvPr>
        </p:nvPicPr>
        <p:blipFill rotWithShape="1">
          <a:blip r:embed="rId3">
            <a:alphaModFix/>
          </a:blip>
          <a:srcRect b="0" l="0" r="0" t="0"/>
          <a:stretch/>
        </p:blipFill>
        <p:spPr>
          <a:xfrm>
            <a:off x="2209800" y="1295400"/>
            <a:ext cx="4176712" cy="5305425"/>
          </a:xfrm>
          <a:prstGeom prst="rect">
            <a:avLst/>
          </a:prstGeom>
          <a:noFill/>
          <a:ln>
            <a:noFill/>
          </a:ln>
        </p:spPr>
      </p:pic>
      <p:grpSp>
        <p:nvGrpSpPr>
          <p:cNvPr id="504" name="Google Shape;504;p41"/>
          <p:cNvGrpSpPr/>
          <p:nvPr/>
        </p:nvGrpSpPr>
        <p:grpSpPr>
          <a:xfrm>
            <a:off x="6629400" y="3048000"/>
            <a:ext cx="2514600" cy="914400"/>
            <a:chOff x="6629400" y="3048000"/>
            <a:chExt cx="2514600" cy="914400"/>
          </a:xfrm>
        </p:grpSpPr>
        <p:sp>
          <p:nvSpPr>
            <p:cNvPr id="505" name="Google Shape;505;p41"/>
            <p:cNvSpPr/>
            <p:nvPr/>
          </p:nvSpPr>
          <p:spPr>
            <a:xfrm>
              <a:off x="6629400" y="3048000"/>
              <a:ext cx="2209800" cy="914400"/>
            </a:xfrm>
            <a:prstGeom prst="wedgeRectCallout">
              <a:avLst>
                <a:gd fmla="val -8427" name="adj1"/>
                <a:gd fmla="val -688" name="adj2"/>
              </a:avLst>
            </a:prstGeom>
            <a:solidFill>
              <a:srgbClr val="F2BA00"/>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06" name="Google Shape;506;p41"/>
            <p:cNvSpPr txBox="1"/>
            <p:nvPr/>
          </p:nvSpPr>
          <p:spPr>
            <a:xfrm>
              <a:off x="6705600" y="3200400"/>
              <a:ext cx="24384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00"/>
                <a:buFont typeface="Arial"/>
                <a:buNone/>
              </a:pPr>
              <a:r>
                <a:rPr b="0" i="0" lang="en-US" sz="1800" u="none">
                  <a:solidFill>
                    <a:schemeClr val="dk2"/>
                  </a:solidFill>
                  <a:latin typeface="Arial"/>
                  <a:ea typeface="Arial"/>
                  <a:cs typeface="Arial"/>
                  <a:sym typeface="Arial"/>
                </a:rPr>
                <a:t>Non Pre-payment  Application</a:t>
              </a:r>
              <a:endParaRPr/>
            </a:p>
          </p:txBody>
        </p:sp>
      </p:gr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2"/>
          <p:cNvSpPr txBox="1"/>
          <p:nvPr>
            <p:ph idx="4294967295" type="title"/>
          </p:nvPr>
        </p:nvSpPr>
        <p:spPr>
          <a:xfrm>
            <a:off x="457200" y="6858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Collecting Initial Premium and </a:t>
            </a:r>
            <a:br>
              <a:rPr b="1" i="0" lang="en-US" sz="4000" u="none" cap="none" strike="noStrike">
                <a:solidFill>
                  <a:srgbClr val="FFFFD1"/>
                </a:solidFill>
                <a:latin typeface="Constantia"/>
                <a:ea typeface="Constantia"/>
                <a:cs typeface="Constantia"/>
                <a:sym typeface="Constantia"/>
              </a:rPr>
            </a:br>
            <a:r>
              <a:rPr b="1" i="0" lang="en-US" sz="4000" u="none" cap="none" strike="noStrike">
                <a:solidFill>
                  <a:srgbClr val="FFFFD1"/>
                </a:solidFill>
                <a:latin typeface="Constantia"/>
                <a:ea typeface="Constantia"/>
                <a:cs typeface="Constantia"/>
                <a:sym typeface="Constantia"/>
              </a:rPr>
              <a:t>Issuing Receipt</a:t>
            </a:r>
            <a:endParaRPr/>
          </a:p>
        </p:txBody>
      </p:sp>
      <p:sp>
        <p:nvSpPr>
          <p:cNvPr id="513" name="Google Shape;513;p42"/>
          <p:cNvSpPr txBox="1"/>
          <p:nvPr>
            <p:ph idx="4294967295" type="body"/>
          </p:nvPr>
        </p:nvSpPr>
        <p:spPr>
          <a:xfrm>
            <a:off x="-152400" y="2057400"/>
            <a:ext cx="4724400" cy="41148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80000"/>
              </a:lnSpc>
              <a:spcBef>
                <a:spcPts val="0"/>
              </a:spcBef>
              <a:spcAft>
                <a:spcPts val="0"/>
              </a:spcAft>
              <a:buClr>
                <a:schemeClr val="accent2"/>
              </a:buClr>
              <a:buSzPts val="3200"/>
              <a:buFont typeface="Noto Sans Symbols"/>
              <a:buChar char="⬥"/>
            </a:pPr>
            <a:r>
              <a:rPr b="1" i="0" lang="en-US" sz="3200" u="none" cap="none" strike="noStrike">
                <a:solidFill>
                  <a:schemeClr val="lt1"/>
                </a:solidFill>
                <a:latin typeface="Cambria"/>
                <a:ea typeface="Cambria"/>
                <a:cs typeface="Cambria"/>
                <a:sym typeface="Cambria"/>
              </a:rPr>
              <a:t>Conditional receipt</a:t>
            </a:r>
            <a:endParaRPr/>
          </a:p>
          <a:p>
            <a:pPr indent="-273049" lvl="1" marL="630237" marR="0" rtl="0" algn="l">
              <a:lnSpc>
                <a:spcPct val="80000"/>
              </a:lnSpc>
              <a:spcBef>
                <a:spcPts val="560"/>
              </a:spcBef>
              <a:spcAft>
                <a:spcPts val="0"/>
              </a:spcAft>
              <a:buClr>
                <a:schemeClr val="accent2"/>
              </a:buClr>
              <a:buSzPts val="2800"/>
              <a:buFont typeface="Noto Sans Symbols"/>
              <a:buNone/>
            </a:pPr>
            <a:r>
              <a:rPr b="0" i="0" lang="en-US" sz="2800" u="none" cap="none" strike="noStrike">
                <a:solidFill>
                  <a:schemeClr val="lt1"/>
                </a:solidFill>
                <a:latin typeface="Cambria"/>
                <a:ea typeface="Cambria"/>
                <a:cs typeface="Cambria"/>
                <a:sym typeface="Cambria"/>
              </a:rPr>
              <a:t>	Given when application is complete and the initial premium has been paid</a:t>
            </a:r>
            <a:endParaRPr/>
          </a:p>
          <a:p>
            <a:pPr indent="-95249" lvl="1" marL="630237" marR="0" rtl="0" algn="l">
              <a:lnSpc>
                <a:spcPct val="80000"/>
              </a:lnSpc>
              <a:spcBef>
                <a:spcPts val="560"/>
              </a:spcBef>
              <a:spcAft>
                <a:spcPts val="0"/>
              </a:spcAft>
              <a:buClr>
                <a:schemeClr val="accent2"/>
              </a:buClr>
              <a:buSzPts val="2800"/>
              <a:buFont typeface="Noto Sans Symbols"/>
              <a:buNone/>
            </a:pPr>
            <a:r>
              <a:t/>
            </a:r>
            <a:endParaRPr b="0" i="0" sz="2800" u="none" cap="none" strike="noStrike">
              <a:solidFill>
                <a:schemeClr val="lt1"/>
              </a:solidFill>
              <a:latin typeface="Cambria"/>
              <a:ea typeface="Cambria"/>
              <a:cs typeface="Cambria"/>
              <a:sym typeface="Cambria"/>
            </a:endParaRPr>
          </a:p>
          <a:p>
            <a:pPr indent="-273049" lvl="1" marL="630237" marR="0" rtl="0" algn="l">
              <a:lnSpc>
                <a:spcPct val="80000"/>
              </a:lnSpc>
              <a:spcBef>
                <a:spcPts val="560"/>
              </a:spcBef>
              <a:spcAft>
                <a:spcPts val="0"/>
              </a:spcAft>
              <a:buClr>
                <a:schemeClr val="accent2"/>
              </a:buClr>
              <a:buSzPts val="2800"/>
              <a:buFont typeface="Noto Sans Symbols"/>
              <a:buNone/>
            </a:pPr>
            <a:r>
              <a:rPr b="0" i="0" lang="en-US" sz="2800" u="none" cap="none" strike="noStrike">
                <a:solidFill>
                  <a:schemeClr val="lt1"/>
                </a:solidFill>
                <a:latin typeface="Cambria"/>
                <a:ea typeface="Cambria"/>
                <a:cs typeface="Cambria"/>
                <a:sym typeface="Cambria"/>
              </a:rPr>
              <a:t>	Coverage begins date of application or medical exam, whichever is later, </a:t>
            </a:r>
            <a:r>
              <a:rPr b="0" i="1" lang="en-US" sz="2800" u="none" cap="none" strike="noStrike">
                <a:solidFill>
                  <a:schemeClr val="lt1"/>
                </a:solidFill>
                <a:latin typeface="Cambria"/>
                <a:ea typeface="Cambria"/>
                <a:cs typeface="Cambria"/>
                <a:sym typeface="Cambria"/>
              </a:rPr>
              <a:t>IF</a:t>
            </a:r>
            <a:r>
              <a:rPr b="0" i="0" lang="en-US" sz="2800" u="none" cap="none" strike="noStrike">
                <a:solidFill>
                  <a:schemeClr val="lt1"/>
                </a:solidFill>
                <a:latin typeface="Cambria"/>
                <a:ea typeface="Cambria"/>
                <a:cs typeface="Cambria"/>
                <a:sym typeface="Cambria"/>
              </a:rPr>
              <a:t> the company issues the policy as applied for.</a:t>
            </a:r>
            <a:endParaRPr/>
          </a:p>
          <a:p>
            <a:pPr indent="-194628" lvl="0" marL="319088" marR="0" rtl="0" algn="l">
              <a:spcBef>
                <a:spcPts val="560"/>
              </a:spcBef>
              <a:spcAft>
                <a:spcPts val="0"/>
              </a:spcAft>
              <a:buClr>
                <a:schemeClr val="accent1"/>
              </a:buClr>
              <a:buSzPts val="1960"/>
              <a:buFont typeface="Noto Sans Symbols"/>
              <a:buNone/>
            </a:pPr>
            <a:r>
              <a:t/>
            </a:r>
            <a:endParaRPr b="0" i="0" sz="2800" u="none" cap="none" strike="noStrike">
              <a:solidFill>
                <a:schemeClr val="lt1"/>
              </a:solidFill>
              <a:latin typeface="Cambria"/>
              <a:ea typeface="Cambria"/>
              <a:cs typeface="Cambria"/>
              <a:sym typeface="Cambria"/>
            </a:endParaRPr>
          </a:p>
        </p:txBody>
      </p:sp>
      <p:pic>
        <p:nvPicPr>
          <p:cNvPr descr="iStock_000002187979XSmall" id="514" name="Google Shape;514;p42"/>
          <p:cNvPicPr preferRelativeResize="0"/>
          <p:nvPr/>
        </p:nvPicPr>
        <p:blipFill rotWithShape="1">
          <a:blip r:embed="rId3">
            <a:alphaModFix/>
          </a:blip>
          <a:srcRect b="4373" l="21488" r="3447" t="2333"/>
          <a:stretch/>
        </p:blipFill>
        <p:spPr>
          <a:xfrm>
            <a:off x="4724400" y="1981200"/>
            <a:ext cx="4038600" cy="3711575"/>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3"/>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Sources of Underwriting Information</a:t>
            </a:r>
            <a:endParaRPr/>
          </a:p>
        </p:txBody>
      </p:sp>
      <p:sp>
        <p:nvSpPr>
          <p:cNvPr id="521" name="Google Shape;521;p43"/>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Application</a:t>
            </a:r>
            <a:endParaRPr/>
          </a:p>
          <a:p>
            <a:pPr indent="-319087" lvl="0" marL="319087" marR="0" rtl="0" algn="l">
              <a:lnSpc>
                <a:spcPct val="8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Medical exam</a:t>
            </a:r>
            <a:endParaRPr/>
          </a:p>
          <a:p>
            <a:pPr indent="-319087" lvl="0" marL="319087" marR="0" rtl="0" algn="l">
              <a:lnSpc>
                <a:spcPct val="8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Attending Physicians Statement</a:t>
            </a:r>
            <a:endParaRPr/>
          </a:p>
          <a:p>
            <a:pPr indent="-319087" lvl="0" marL="319087" marR="0" rtl="0" algn="l">
              <a:lnSpc>
                <a:spcPct val="8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Agent’s report</a:t>
            </a:r>
            <a:endParaRPr/>
          </a:p>
          <a:p>
            <a:pPr indent="-319087" lvl="0" marL="319087" marR="0" rtl="0" algn="l">
              <a:lnSpc>
                <a:spcPct val="8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MIB </a:t>
            </a:r>
            <a:endParaRPr/>
          </a:p>
          <a:p>
            <a:pPr indent="-319087" lvl="0" marL="319087" marR="0" rtl="0" algn="l">
              <a:lnSpc>
                <a:spcPct val="8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Consumer Report</a:t>
            </a:r>
            <a:endParaRPr/>
          </a:p>
          <a:p>
            <a:pPr indent="-273049" lvl="2" marL="922337" marR="0" rtl="0" algn="l">
              <a:lnSpc>
                <a:spcPct val="8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Credit</a:t>
            </a:r>
            <a:endParaRPr/>
          </a:p>
          <a:p>
            <a:pPr indent="-273049" lvl="2" marL="922337" marR="0" rtl="0" algn="l">
              <a:lnSpc>
                <a:spcPct val="8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Criminal</a:t>
            </a:r>
            <a:endParaRPr/>
          </a:p>
          <a:p>
            <a:pPr indent="-273049" lvl="2" marL="922337" marR="0" rtl="0" algn="l">
              <a:lnSpc>
                <a:spcPct val="80000"/>
              </a:lnSpc>
              <a:spcBef>
                <a:spcPts val="480"/>
              </a:spcBef>
              <a:spcAft>
                <a:spcPts val="0"/>
              </a:spcAft>
              <a:buClr>
                <a:srgbClr val="FF953E"/>
              </a:buClr>
              <a:buSzPts val="2400"/>
              <a:buFont typeface="Noto Sans Symbols"/>
              <a:buNone/>
            </a:pPr>
            <a:r>
              <a:rPr b="0" i="0" lang="en-US" sz="2400" u="none" cap="none" strike="noStrike">
                <a:solidFill>
                  <a:schemeClr val="lt1"/>
                </a:solidFill>
                <a:latin typeface="Cambria"/>
                <a:ea typeface="Cambria"/>
                <a:cs typeface="Cambria"/>
                <a:sym typeface="Cambria"/>
              </a:rPr>
              <a:t>Character</a:t>
            </a:r>
            <a:endParaRPr/>
          </a:p>
          <a:p>
            <a:pPr indent="-212408" lvl="0" marL="319088" marR="0" rtl="0" algn="l">
              <a:spcBef>
                <a:spcPts val="480"/>
              </a:spcBef>
              <a:spcAft>
                <a:spcPts val="0"/>
              </a:spcAft>
              <a:buClr>
                <a:schemeClr val="accent1"/>
              </a:buClr>
              <a:buSzPts val="1680"/>
              <a:buFont typeface="Noto Sans Symbols"/>
              <a:buNone/>
            </a:pPr>
            <a:r>
              <a:t/>
            </a:r>
            <a:endParaRPr b="0" i="0" sz="2400" u="none" cap="none" strike="noStrike">
              <a:solidFill>
                <a:schemeClr val="lt1"/>
              </a:solidFill>
              <a:latin typeface="Cambria"/>
              <a:ea typeface="Cambria"/>
              <a:cs typeface="Cambria"/>
              <a:sym typeface="Cambria"/>
            </a:endParaRPr>
          </a:p>
        </p:txBody>
      </p:sp>
      <p:sp>
        <p:nvSpPr>
          <p:cNvPr id="522" name="Google Shape;522;p43"/>
          <p:cNvSpPr txBox="1"/>
          <p:nvPr/>
        </p:nvSpPr>
        <p:spPr>
          <a:xfrm>
            <a:off x="0" y="2614612"/>
            <a:ext cx="184150" cy="36988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3" name="Google Shape;523;p43"/>
          <p:cNvSpPr txBox="1"/>
          <p:nvPr/>
        </p:nvSpPr>
        <p:spPr>
          <a:xfrm>
            <a:off x="0" y="2614612"/>
            <a:ext cx="184150" cy="36988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descr="C:\Users\Callister\AppData\Local\Microsoft\Windows\Temporary Internet Files\Content.IE5\9HQJ5XG2\MCj04348740000[1].png" id="524" name="Google Shape;524;p43"/>
          <p:cNvPicPr preferRelativeResize="0"/>
          <p:nvPr/>
        </p:nvPicPr>
        <p:blipFill rotWithShape="1">
          <a:blip r:embed="rId3">
            <a:alphaModFix/>
          </a:blip>
          <a:srcRect b="0" l="0" r="0" t="0"/>
          <a:stretch/>
        </p:blipFill>
        <p:spPr>
          <a:xfrm>
            <a:off x="5638800" y="3352800"/>
            <a:ext cx="2286000" cy="2286000"/>
          </a:xfrm>
          <a:prstGeom prst="rect">
            <a:avLst/>
          </a:prstGeom>
          <a:noFill/>
          <a:ln>
            <a:noFill/>
          </a:ln>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4"/>
          <p:cNvSpPr txBox="1"/>
          <p:nvPr>
            <p:ph idx="4294967295" type="title"/>
          </p:nvPr>
        </p:nvSpPr>
        <p:spPr>
          <a:xfrm>
            <a:off x="5334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Insurable Interest</a:t>
            </a:r>
            <a:endParaRPr b="1" i="0" sz="4800" u="none" cap="none" strike="noStrike">
              <a:solidFill>
                <a:srgbClr val="FFFFD2"/>
              </a:solidFill>
              <a:latin typeface="Constantia"/>
              <a:ea typeface="Constantia"/>
              <a:cs typeface="Constantia"/>
              <a:sym typeface="Constantia"/>
            </a:endParaRPr>
          </a:p>
        </p:txBody>
      </p:sp>
      <p:sp>
        <p:nvSpPr>
          <p:cNvPr id="531" name="Google Shape;531;p44"/>
          <p:cNvSpPr txBox="1"/>
          <p:nvPr>
            <p:ph idx="1" type="body"/>
          </p:nvPr>
        </p:nvSpPr>
        <p:spPr>
          <a:xfrm>
            <a:off x="304800" y="1981200"/>
            <a:ext cx="5562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Financial Stake </a:t>
            </a:r>
            <a:br>
              <a:rPr b="0" i="0" lang="en-US" sz="3000" u="none">
                <a:solidFill>
                  <a:schemeClr val="lt1"/>
                </a:solidFill>
                <a:latin typeface="Cambria"/>
                <a:ea typeface="Cambria"/>
                <a:cs typeface="Cambria"/>
                <a:sym typeface="Cambria"/>
              </a:rPr>
            </a:br>
            <a:r>
              <a:rPr b="0" i="0" lang="en-US" sz="3000" u="none">
                <a:solidFill>
                  <a:schemeClr val="lt1"/>
                </a:solidFill>
                <a:latin typeface="Cambria"/>
                <a:ea typeface="Cambria"/>
                <a:cs typeface="Cambria"/>
                <a:sym typeface="Cambria"/>
              </a:rPr>
              <a:t>“Blood or Money”</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Self</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Spouse</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Business Partner</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Children (close family)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When?</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ONLY at the time of application</a:t>
            </a:r>
            <a:endParaRPr/>
          </a:p>
        </p:txBody>
      </p:sp>
      <p:pic>
        <p:nvPicPr>
          <p:cNvPr descr="C:\Users\Callister\AppData\Local\Microsoft\Windows\Temporary Internet Files\Content.IE5\KC1KUGUX\MPj04392890000[1].jpg" id="532" name="Google Shape;532;p44"/>
          <p:cNvPicPr preferRelativeResize="0"/>
          <p:nvPr/>
        </p:nvPicPr>
        <p:blipFill rotWithShape="1">
          <a:blip r:embed="rId3">
            <a:alphaModFix/>
          </a:blip>
          <a:srcRect b="0" l="0" r="0" t="0"/>
          <a:stretch/>
        </p:blipFill>
        <p:spPr>
          <a:xfrm>
            <a:off x="4419600" y="1905000"/>
            <a:ext cx="4449762" cy="3127375"/>
          </a:xfrm>
          <a:prstGeom prst="rect">
            <a:avLst/>
          </a:prstGeom>
          <a:noFill/>
          <a:ln>
            <a:noFill/>
          </a:ln>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5"/>
          <p:cNvSpPr txBox="1"/>
          <p:nvPr>
            <p:ph idx="4294967295" type="title"/>
          </p:nvPr>
        </p:nvSpPr>
        <p:spPr>
          <a:xfrm>
            <a:off x="457200" y="3048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Moral vs. Morale</a:t>
            </a:r>
            <a:endParaRPr b="1" i="0" sz="4800" u="none" cap="none" strike="noStrike">
              <a:solidFill>
                <a:srgbClr val="FFFFD2"/>
              </a:solidFill>
              <a:latin typeface="Constantia"/>
              <a:ea typeface="Constantia"/>
              <a:cs typeface="Constantia"/>
              <a:sym typeface="Constantia"/>
            </a:endParaRPr>
          </a:p>
        </p:txBody>
      </p:sp>
      <p:sp>
        <p:nvSpPr>
          <p:cNvPr id="539" name="Google Shape;539;p45"/>
          <p:cNvSpPr txBox="1"/>
          <p:nvPr>
            <p:ph idx="1" type="body"/>
          </p:nvPr>
        </p:nvSpPr>
        <p:spPr>
          <a:xfrm>
            <a:off x="457200" y="2179637"/>
            <a:ext cx="8229600" cy="15541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Moral hazard</a:t>
            </a:r>
            <a:endParaRPr/>
          </a:p>
          <a:p>
            <a:pPr indent="-273049" lvl="1" marL="630237" marR="0" rtl="0" algn="l">
              <a:lnSpc>
                <a:spcPct val="100000"/>
              </a:lnSpc>
              <a:spcBef>
                <a:spcPts val="520"/>
              </a:spcBef>
              <a:spcAft>
                <a:spcPts val="0"/>
              </a:spcAft>
              <a:buClr>
                <a:schemeClr val="accent2"/>
              </a:buClr>
              <a:buSzPts val="2600"/>
              <a:buFont typeface="Noto Sans Symbols"/>
              <a:buNone/>
            </a:pPr>
            <a:r>
              <a:rPr b="0" i="0" lang="en-US" sz="2600" u="none" cap="none" strike="noStrike">
                <a:solidFill>
                  <a:schemeClr val="lt1"/>
                </a:solidFill>
                <a:latin typeface="Cambria"/>
                <a:ea typeface="Cambria"/>
                <a:cs typeface="Cambria"/>
                <a:sym typeface="Cambria"/>
              </a:rPr>
              <a:t>Applicant is dishonest</a:t>
            </a:r>
            <a:endParaRPr/>
          </a:p>
        </p:txBody>
      </p:sp>
      <p:pic>
        <p:nvPicPr>
          <p:cNvPr descr="C:\Users\Callister\AppData\Local\Microsoft\Windows\Temporary Internet Files\Content.IE5\SFP450TJ\MCj04257860000[1].wmf" id="540" name="Google Shape;540;p45"/>
          <p:cNvPicPr preferRelativeResize="0"/>
          <p:nvPr/>
        </p:nvPicPr>
        <p:blipFill rotWithShape="1">
          <a:blip r:embed="rId3">
            <a:alphaModFix/>
          </a:blip>
          <a:srcRect b="0" l="0" r="0" t="0"/>
          <a:stretch/>
        </p:blipFill>
        <p:spPr>
          <a:xfrm>
            <a:off x="1066800" y="3581400"/>
            <a:ext cx="1743075" cy="2308225"/>
          </a:xfrm>
          <a:prstGeom prst="rect">
            <a:avLst/>
          </a:prstGeom>
          <a:noFill/>
          <a:ln>
            <a:noFill/>
          </a:ln>
        </p:spPr>
      </p:pic>
      <p:pic>
        <p:nvPicPr>
          <p:cNvPr descr="C:\Users\Callister\Pictures\Microsoft Clip Organizer\j0425758.wmf" id="541" name="Google Shape;541;p45"/>
          <p:cNvPicPr preferRelativeResize="0"/>
          <p:nvPr/>
        </p:nvPicPr>
        <p:blipFill rotWithShape="1">
          <a:blip r:embed="rId4">
            <a:alphaModFix/>
          </a:blip>
          <a:srcRect b="0" l="0" r="0" t="0"/>
          <a:stretch/>
        </p:blipFill>
        <p:spPr>
          <a:xfrm flipH="1">
            <a:off x="4876800" y="2286000"/>
            <a:ext cx="1582737" cy="1558925"/>
          </a:xfrm>
          <a:prstGeom prst="rect">
            <a:avLst/>
          </a:prstGeom>
          <a:noFill/>
          <a:ln>
            <a:noFill/>
          </a:ln>
        </p:spPr>
      </p:pic>
      <p:sp>
        <p:nvSpPr>
          <p:cNvPr id="542" name="Google Shape;542;p45"/>
          <p:cNvSpPr txBox="1"/>
          <p:nvPr/>
        </p:nvSpPr>
        <p:spPr>
          <a:xfrm>
            <a:off x="457200" y="4191000"/>
            <a:ext cx="7772400" cy="1033462"/>
          </a:xfrm>
          <a:prstGeom prst="rect">
            <a:avLst/>
          </a:prstGeom>
          <a:noFill/>
          <a:ln>
            <a:noFill/>
          </a:ln>
        </p:spPr>
        <p:txBody>
          <a:bodyPr anchorCtr="0" anchor="t" bIns="45700" lIns="91425" spcFirstLastPara="1" rIns="91425" wrap="square" tIns="45700">
            <a:spAutoFit/>
          </a:bodyPr>
          <a:lstStyle/>
          <a:p>
            <a:pPr indent="-319087" lvl="0" marL="319087" marR="0" rtl="0" algn="r">
              <a:lnSpc>
                <a:spcPct val="100000"/>
              </a:lnSpc>
              <a:spcBef>
                <a:spcPts val="0"/>
              </a:spcBef>
              <a:spcAft>
                <a:spcPts val="0"/>
              </a:spcAft>
              <a:buClr>
                <a:srgbClr val="FFFFFF"/>
              </a:buClr>
              <a:buSzPts val="3000"/>
              <a:buFont typeface="Cambria"/>
              <a:buNone/>
            </a:pPr>
            <a:r>
              <a:rPr b="0" i="0" lang="en-US" sz="3000" u="none">
                <a:solidFill>
                  <a:srgbClr val="FFFFFF"/>
                </a:solidFill>
                <a:latin typeface="Cambria"/>
                <a:ea typeface="Cambria"/>
                <a:cs typeface="Cambria"/>
                <a:sym typeface="Cambria"/>
              </a:rPr>
              <a:t>Morale hazard</a:t>
            </a:r>
            <a:endParaRPr/>
          </a:p>
          <a:p>
            <a:pPr indent="-273049" lvl="1" marL="630237" marR="0" rtl="0" algn="r">
              <a:lnSpc>
                <a:spcPct val="100000"/>
              </a:lnSpc>
              <a:spcBef>
                <a:spcPts val="520"/>
              </a:spcBef>
              <a:spcAft>
                <a:spcPts val="0"/>
              </a:spcAft>
              <a:buClr>
                <a:srgbClr val="FFFFFF"/>
              </a:buClr>
              <a:buSzPts val="2600"/>
              <a:buFont typeface="Cambria"/>
              <a:buNone/>
            </a:pPr>
            <a:r>
              <a:rPr b="0" i="0" lang="en-US" sz="2600" u="none" cap="none" strike="noStrike">
                <a:solidFill>
                  <a:srgbClr val="FFFFFF"/>
                </a:solidFill>
                <a:latin typeface="Cambria"/>
                <a:ea typeface="Cambria"/>
                <a:cs typeface="Cambria"/>
                <a:sym typeface="Cambria"/>
              </a:rPr>
              <a:t>Applicant is careless/indifferent</a:t>
            </a:r>
            <a:endParaRPr/>
          </a:p>
        </p:txBody>
      </p:sp>
      <p:grpSp>
        <p:nvGrpSpPr>
          <p:cNvPr id="543" name="Google Shape;543;p45"/>
          <p:cNvGrpSpPr/>
          <p:nvPr/>
        </p:nvGrpSpPr>
        <p:grpSpPr>
          <a:xfrm>
            <a:off x="2819400" y="3352800"/>
            <a:ext cx="1828800" cy="1066800"/>
            <a:chOff x="2743200" y="3429000"/>
            <a:chExt cx="1828800" cy="1066800"/>
          </a:xfrm>
        </p:grpSpPr>
        <p:sp>
          <p:nvSpPr>
            <p:cNvPr id="544" name="Google Shape;544;p45"/>
            <p:cNvSpPr/>
            <p:nvPr/>
          </p:nvSpPr>
          <p:spPr>
            <a:xfrm>
              <a:off x="2743200" y="3429000"/>
              <a:ext cx="1447800" cy="1066800"/>
            </a:xfrm>
            <a:prstGeom prst="wedgeEllipseCallout">
              <a:avLst>
                <a:gd fmla="val 1753" name="adj1"/>
                <a:gd fmla="val 30147" name="adj2"/>
              </a:avLst>
            </a:prstGeom>
            <a:solidFill>
              <a:schemeClr val="lt1"/>
            </a:solidFill>
            <a:ln cap="flat" cmpd="sng" w="25400">
              <a:solidFill>
                <a:srgbClr val="5488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5" name="Google Shape;545;p45"/>
            <p:cNvSpPr txBox="1"/>
            <p:nvPr/>
          </p:nvSpPr>
          <p:spPr>
            <a:xfrm>
              <a:off x="3048000" y="3496270"/>
              <a:ext cx="1524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96C98"/>
                </a:buClr>
                <a:buSzPts val="5400"/>
                <a:buFont typeface="Arial"/>
                <a:buNone/>
              </a:pPr>
              <a:r>
                <a:rPr b="1" i="0" lang="en-US" sz="5400" u="none" cap="none" strike="noStrike">
                  <a:solidFill>
                    <a:srgbClr val="696C98"/>
                  </a:solidFill>
                  <a:latin typeface="Arial"/>
                  <a:ea typeface="Arial"/>
                  <a:cs typeface="Arial"/>
                  <a:sym typeface="Arial"/>
                </a:rPr>
                <a:t>E!</a:t>
              </a:r>
              <a:endParaRPr b="0" i="0" sz="2000" u="none" cap="none" strike="noStrike">
                <a:solidFill>
                  <a:schemeClr val="lt1"/>
                </a:solidFill>
                <a:latin typeface="Arial"/>
                <a:ea typeface="Arial"/>
                <a:cs typeface="Arial"/>
                <a:sym typeface="Arial"/>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39">
                                            <p:txEl>
                                              <p:pRg end="0" st="0"/>
                                            </p:txEl>
                                          </p:spTgt>
                                        </p:tgtEl>
                                        <p:attrNameLst>
                                          <p:attrName>style.visibility</p:attrName>
                                        </p:attrNameLst>
                                      </p:cBhvr>
                                      <p:to>
                                        <p:strVal val="visible"/>
                                      </p:to>
                                    </p:set>
                                    <p:anim calcmode="lin" valueType="num">
                                      <p:cBhvr additive="base">
                                        <p:cTn dur="500"/>
                                        <p:tgtEl>
                                          <p:spTgt spid="53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39">
                                            <p:txEl>
                                              <p:pRg end="1" st="1"/>
                                            </p:txEl>
                                          </p:spTgt>
                                        </p:tgtEl>
                                        <p:attrNameLst>
                                          <p:attrName>style.visibility</p:attrName>
                                        </p:attrNameLst>
                                      </p:cBhvr>
                                      <p:to>
                                        <p:strVal val="visible"/>
                                      </p:to>
                                    </p:set>
                                    <p:anim calcmode="lin" valueType="num">
                                      <p:cBhvr additive="base">
                                        <p:cTn dur="500"/>
                                        <p:tgtEl>
                                          <p:spTgt spid="539">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2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2"/>
                                        </p:tgtEl>
                                        <p:attrNameLst>
                                          <p:attrName>style.visibility</p:attrName>
                                        </p:attrNameLst>
                                      </p:cBhvr>
                                      <p:to>
                                        <p:strVal val="visible"/>
                                      </p:to>
                                    </p:set>
                                    <p:anim calcmode="lin" valueType="num">
                                      <p:cBhvr additive="base">
                                        <p:cTn dur="500"/>
                                        <p:tgtEl>
                                          <p:spTgt spid="54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20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46"/>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Classification of Risks</a:t>
            </a:r>
            <a:endParaRPr/>
          </a:p>
        </p:txBody>
      </p:sp>
      <p:sp>
        <p:nvSpPr>
          <p:cNvPr id="552" name="Google Shape;552;p46"/>
          <p:cNvSpPr txBox="1"/>
          <p:nvPr/>
        </p:nvSpPr>
        <p:spPr>
          <a:xfrm>
            <a:off x="0" y="3959225"/>
            <a:ext cx="9144000" cy="461962"/>
          </a:xfrm>
          <a:prstGeom prst="rect">
            <a:avLst/>
          </a:prstGeom>
          <a:solidFill>
            <a:srgbClr val="EBEB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96693"/>
              </a:buClr>
              <a:buSzPts val="2400"/>
              <a:buFont typeface="Arial"/>
              <a:buNone/>
            </a:pPr>
            <a:r>
              <a:rPr b="1" i="0" lang="en-US" sz="2400" u="none">
                <a:solidFill>
                  <a:srgbClr val="396693"/>
                </a:solidFill>
                <a:latin typeface="Arial"/>
                <a:ea typeface="Arial"/>
                <a:cs typeface="Arial"/>
                <a:sym typeface="Arial"/>
              </a:rPr>
              <a:t>Preferred  •  Standard  •  Substandard  • Declined</a:t>
            </a:r>
            <a:endParaRPr/>
          </a:p>
        </p:txBody>
      </p:sp>
      <p:sp>
        <p:nvSpPr>
          <p:cNvPr id="553" name="Google Shape;553;p46"/>
          <p:cNvSpPr/>
          <p:nvPr/>
        </p:nvSpPr>
        <p:spPr>
          <a:xfrm>
            <a:off x="1066800" y="2514600"/>
            <a:ext cx="1371600" cy="1371600"/>
          </a:xfrm>
          <a:prstGeom prst="star5">
            <a:avLst>
              <a:gd fmla="val 19098" name="adj"/>
              <a:gd fmla="val 105146" name="hf"/>
              <a:gd fmla="val 110557" name="vf"/>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554" name="Google Shape;554;p46"/>
          <p:cNvSpPr/>
          <p:nvPr/>
        </p:nvSpPr>
        <p:spPr>
          <a:xfrm>
            <a:off x="2895600" y="2514600"/>
            <a:ext cx="1371600" cy="1371600"/>
          </a:xfrm>
          <a:prstGeom prst="star5">
            <a:avLst>
              <a:gd fmla="val 19098" name="adj"/>
              <a:gd fmla="val 105146" name="hf"/>
              <a:gd fmla="val 110557" name="vf"/>
            </a:avLst>
          </a:prstGeom>
          <a:solidFill>
            <a:srgbClr val="7F7F7F"/>
          </a:soli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555" name="Google Shape;555;p46"/>
          <p:cNvSpPr/>
          <p:nvPr/>
        </p:nvSpPr>
        <p:spPr>
          <a:xfrm>
            <a:off x="4876800" y="2514600"/>
            <a:ext cx="1371600" cy="1371600"/>
          </a:xfrm>
          <a:prstGeom prst="star5">
            <a:avLst>
              <a:gd fmla="val 19098" name="adj"/>
              <a:gd fmla="val 105146" name="hf"/>
              <a:gd fmla="val 110557" name="vf"/>
            </a:avLst>
          </a:prstGeom>
          <a:solidFill>
            <a:srgbClr val="9E4700"/>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556" name="Google Shape;556;p46"/>
          <p:cNvSpPr/>
          <p:nvPr/>
        </p:nvSpPr>
        <p:spPr>
          <a:xfrm>
            <a:off x="6781800" y="2514600"/>
            <a:ext cx="1371600" cy="1371600"/>
          </a:xfrm>
          <a:prstGeom prst="noSmoking">
            <a:avLst>
              <a:gd fmla="val 18750" name="adj"/>
            </a:avLst>
          </a:prstGeom>
          <a:gradFill>
            <a:gsLst>
              <a:gs pos="0">
                <a:srgbClr val="D41B31"/>
              </a:gs>
              <a:gs pos="60000">
                <a:srgbClr val="ED253D"/>
              </a:gs>
              <a:gs pos="100000">
                <a:srgbClr val="FE6D7A"/>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557" name="Google Shape;557;p46"/>
          <p:cNvSpPr/>
          <p:nvPr/>
        </p:nvSpPr>
        <p:spPr>
          <a:xfrm>
            <a:off x="1066800" y="2514600"/>
            <a:ext cx="1371600" cy="1371600"/>
          </a:xfrm>
          <a:prstGeom prst="star5">
            <a:avLst>
              <a:gd fmla="val 19098" name="adj"/>
              <a:gd fmla="val 105146" name="hf"/>
              <a:gd fmla="val 110557" name="vf"/>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7"/>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Premium Determination</a:t>
            </a:r>
            <a:endParaRPr/>
          </a:p>
        </p:txBody>
      </p:sp>
      <p:sp>
        <p:nvSpPr>
          <p:cNvPr id="564" name="Google Shape;564;p47"/>
          <p:cNvSpPr txBox="1"/>
          <p:nvPr>
            <p:ph idx="1" type="body"/>
          </p:nvPr>
        </p:nvSpPr>
        <p:spPr>
          <a:xfrm>
            <a:off x="457200" y="1752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None/>
            </a:pPr>
            <a:r>
              <a:t/>
            </a:r>
            <a:endParaRPr b="0" i="0" sz="4000" u="none">
              <a:solidFill>
                <a:schemeClr val="lt1"/>
              </a:solidFill>
              <a:latin typeface="Cambria"/>
              <a:ea typeface="Cambria"/>
              <a:cs typeface="Cambria"/>
              <a:sym typeface="Cambria"/>
            </a:endParaRPr>
          </a:p>
          <a:p>
            <a:pPr indent="-273049" lvl="1" marL="63023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chemeClr val="lt1"/>
                </a:solidFill>
                <a:latin typeface="Cambria"/>
                <a:ea typeface="Cambria"/>
                <a:cs typeface="Cambria"/>
                <a:sym typeface="Cambria"/>
              </a:rPr>
              <a:t>M</a:t>
            </a:r>
            <a:r>
              <a:rPr b="0" i="0" lang="en-US" sz="2600" u="none" cap="none" strike="noStrike">
                <a:solidFill>
                  <a:schemeClr val="lt1"/>
                </a:solidFill>
                <a:latin typeface="Cambria"/>
                <a:ea typeface="Cambria"/>
                <a:cs typeface="Cambria"/>
                <a:sym typeface="Cambria"/>
              </a:rPr>
              <a:t>ortality</a:t>
            </a:r>
            <a:endParaRPr/>
          </a:p>
          <a:p>
            <a:pPr indent="-273049" lvl="1" marL="63023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chemeClr val="lt1"/>
                </a:solidFill>
                <a:latin typeface="Cambria"/>
                <a:ea typeface="Cambria"/>
                <a:cs typeface="Cambria"/>
                <a:sym typeface="Cambria"/>
              </a:rPr>
              <a:t>I</a:t>
            </a:r>
            <a:r>
              <a:rPr b="0" i="0" lang="en-US" sz="2600" u="none" cap="none" strike="noStrike">
                <a:solidFill>
                  <a:schemeClr val="lt1"/>
                </a:solidFill>
                <a:latin typeface="Cambria"/>
                <a:ea typeface="Cambria"/>
                <a:cs typeface="Cambria"/>
                <a:sym typeface="Cambria"/>
              </a:rPr>
              <a:t>nterest</a:t>
            </a:r>
            <a:endParaRPr/>
          </a:p>
          <a:p>
            <a:pPr indent="-273049" lvl="1" marL="63023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chemeClr val="lt1"/>
                </a:solidFill>
                <a:latin typeface="Cambria"/>
                <a:ea typeface="Cambria"/>
                <a:cs typeface="Cambria"/>
                <a:sym typeface="Cambria"/>
              </a:rPr>
              <a:t>E</a:t>
            </a:r>
            <a:r>
              <a:rPr b="0" i="0" lang="en-US" sz="2600" u="none" cap="none" strike="noStrike">
                <a:solidFill>
                  <a:schemeClr val="lt1"/>
                </a:solidFill>
                <a:latin typeface="Cambria"/>
                <a:ea typeface="Cambria"/>
                <a:cs typeface="Cambria"/>
                <a:sym typeface="Cambria"/>
              </a:rPr>
              <a:t>xpenses</a:t>
            </a:r>
            <a:endParaRPr/>
          </a:p>
          <a:p>
            <a:pPr indent="-107949" lvl="1" marL="630237" marR="0" rtl="0" algn="l">
              <a:lnSpc>
                <a:spcPct val="100000"/>
              </a:lnSpc>
              <a:spcBef>
                <a:spcPts val="520"/>
              </a:spcBef>
              <a:spcAft>
                <a:spcPts val="0"/>
              </a:spcAft>
              <a:buClr>
                <a:schemeClr val="accent2"/>
              </a:buClr>
              <a:buSzPts val="2600"/>
              <a:buFont typeface="Noto Sans Symbols"/>
              <a:buNone/>
            </a:pPr>
            <a:r>
              <a:t/>
            </a:r>
            <a:endParaRPr b="0" i="0" sz="2600" u="none" cap="none" strike="noStrike">
              <a:solidFill>
                <a:schemeClr val="lt1"/>
              </a:solidFill>
              <a:latin typeface="Cambria"/>
              <a:ea typeface="Cambria"/>
              <a:cs typeface="Cambria"/>
              <a:sym typeface="Cambria"/>
            </a:endParaRPr>
          </a:p>
          <a:p>
            <a:pPr indent="-273049" lvl="1" marL="630237" marR="0" rtl="0" algn="l">
              <a:lnSpc>
                <a:spcPct val="100000"/>
              </a:lnSpc>
              <a:spcBef>
                <a:spcPts val="520"/>
              </a:spcBef>
              <a:spcAft>
                <a:spcPts val="0"/>
              </a:spcAft>
              <a:buClr>
                <a:schemeClr val="accent2"/>
              </a:buClr>
              <a:buSzPts val="2600"/>
              <a:buFont typeface="Noto Sans Symbols"/>
              <a:buNone/>
            </a:pPr>
            <a:r>
              <a:rPr b="0" i="0" lang="en-US" sz="2600" u="none" cap="none" strike="noStrike">
                <a:solidFill>
                  <a:schemeClr val="lt1"/>
                </a:solidFill>
                <a:latin typeface="Cambria"/>
                <a:ea typeface="Cambria"/>
                <a:cs typeface="Cambria"/>
                <a:sym typeface="Cambria"/>
              </a:rPr>
              <a:t>Mortality – Interest + Expense = Premium components</a:t>
            </a:r>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8"/>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8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Delivering the Policy</a:t>
            </a:r>
            <a:endParaRPr/>
          </a:p>
        </p:txBody>
      </p:sp>
      <p:sp>
        <p:nvSpPr>
          <p:cNvPr id="571" name="Google Shape;571;p48"/>
          <p:cNvSpPr txBox="1"/>
          <p:nvPr>
            <p:ph idx="4294967295" type="body"/>
          </p:nvPr>
        </p:nvSpPr>
        <p:spPr>
          <a:xfrm>
            <a:off x="3581400" y="1755775"/>
            <a:ext cx="5562600" cy="4033837"/>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Explain the policy (provisions, riders, exclusions)</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When coverage begins</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Statement of good health</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Required when premium is not paid with application</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Delivery stops if not signed</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30-day free look</a:t>
            </a:r>
            <a:endParaRPr/>
          </a:p>
          <a:p>
            <a:pPr indent="-194628" lvl="0" marL="319088" marR="0" rtl="0" algn="l">
              <a:spcBef>
                <a:spcPts val="560"/>
              </a:spcBef>
              <a:spcAft>
                <a:spcPts val="0"/>
              </a:spcAft>
              <a:buClr>
                <a:schemeClr val="accent1"/>
              </a:buClr>
              <a:buSzPts val="1960"/>
              <a:buFont typeface="Noto Sans Symbols"/>
              <a:buNone/>
            </a:pPr>
            <a:r>
              <a:t/>
            </a:r>
            <a:endParaRPr b="0" i="0" sz="2800" u="none" cap="none" strike="noStrike">
              <a:solidFill>
                <a:schemeClr val="lt1"/>
              </a:solidFill>
              <a:latin typeface="Cambria"/>
              <a:ea typeface="Cambria"/>
              <a:cs typeface="Cambria"/>
              <a:sym typeface="Cambria"/>
            </a:endParaRPr>
          </a:p>
        </p:txBody>
      </p:sp>
      <p:pic>
        <p:nvPicPr>
          <p:cNvPr descr="iStock_000002478765XSmall" id="572" name="Google Shape;572;p48"/>
          <p:cNvPicPr preferRelativeResize="0"/>
          <p:nvPr/>
        </p:nvPicPr>
        <p:blipFill rotWithShape="1">
          <a:blip r:embed="rId3">
            <a:alphaModFix/>
          </a:blip>
          <a:srcRect b="8153" l="0" r="0" t="3447"/>
          <a:stretch/>
        </p:blipFill>
        <p:spPr>
          <a:xfrm>
            <a:off x="609600" y="1960562"/>
            <a:ext cx="3035300" cy="3906837"/>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0" st="0"/>
                                            </p:txEl>
                                          </p:spTgt>
                                        </p:tgtEl>
                                        <p:attrNameLst>
                                          <p:attrName>style.visibility</p:attrName>
                                        </p:attrNameLst>
                                      </p:cBhvr>
                                      <p:to>
                                        <p:strVal val="visible"/>
                                      </p:to>
                                    </p:set>
                                    <p:animEffect filter="fade" transition="in">
                                      <p:cBhvr>
                                        <p:cTn dur="600"/>
                                        <p:tgtEl>
                                          <p:spTgt spid="5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1" st="1"/>
                                            </p:txEl>
                                          </p:spTgt>
                                        </p:tgtEl>
                                        <p:attrNameLst>
                                          <p:attrName>style.visibility</p:attrName>
                                        </p:attrNameLst>
                                      </p:cBhvr>
                                      <p:to>
                                        <p:strVal val="visible"/>
                                      </p:to>
                                    </p:set>
                                    <p:animEffect filter="fade" transition="in">
                                      <p:cBhvr>
                                        <p:cTn dur="600"/>
                                        <p:tgtEl>
                                          <p:spTgt spid="5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2" st="2"/>
                                            </p:txEl>
                                          </p:spTgt>
                                        </p:tgtEl>
                                        <p:attrNameLst>
                                          <p:attrName>style.visibility</p:attrName>
                                        </p:attrNameLst>
                                      </p:cBhvr>
                                      <p:to>
                                        <p:strVal val="visible"/>
                                      </p:to>
                                    </p:set>
                                    <p:animEffect filter="fade" transition="in">
                                      <p:cBhvr>
                                        <p:cTn dur="600"/>
                                        <p:tgtEl>
                                          <p:spTgt spid="5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3" st="3"/>
                                            </p:txEl>
                                          </p:spTgt>
                                        </p:tgtEl>
                                        <p:attrNameLst>
                                          <p:attrName>style.visibility</p:attrName>
                                        </p:attrNameLst>
                                      </p:cBhvr>
                                      <p:to>
                                        <p:strVal val="visible"/>
                                      </p:to>
                                    </p:set>
                                    <p:animEffect filter="fade" transition="in">
                                      <p:cBhvr>
                                        <p:cTn dur="600"/>
                                        <p:tgtEl>
                                          <p:spTgt spid="5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4" st="4"/>
                                            </p:txEl>
                                          </p:spTgt>
                                        </p:tgtEl>
                                        <p:attrNameLst>
                                          <p:attrName>style.visibility</p:attrName>
                                        </p:attrNameLst>
                                      </p:cBhvr>
                                      <p:to>
                                        <p:strVal val="visible"/>
                                      </p:to>
                                    </p:set>
                                    <p:animEffect filter="fade" transition="in">
                                      <p:cBhvr>
                                        <p:cTn dur="600"/>
                                        <p:tgtEl>
                                          <p:spTgt spid="5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5" st="5"/>
                                            </p:txEl>
                                          </p:spTgt>
                                        </p:tgtEl>
                                        <p:attrNameLst>
                                          <p:attrName>style.visibility</p:attrName>
                                        </p:attrNameLst>
                                      </p:cBhvr>
                                      <p:to>
                                        <p:strVal val="visible"/>
                                      </p:to>
                                    </p:set>
                                    <p:animEffect filter="fade" transition="in">
                                      <p:cBhvr>
                                        <p:cTn dur="600"/>
                                        <p:tgtEl>
                                          <p:spTgt spid="5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6" st="6"/>
                                            </p:txEl>
                                          </p:spTgt>
                                        </p:tgtEl>
                                        <p:attrNameLst>
                                          <p:attrName>style.visibility</p:attrName>
                                        </p:attrNameLst>
                                      </p:cBhvr>
                                      <p:to>
                                        <p:strVal val="visible"/>
                                      </p:to>
                                    </p:set>
                                    <p:animEffect filter="fade" transition="in">
                                      <p:cBhvr>
                                        <p:cTn dur="600"/>
                                        <p:tgtEl>
                                          <p:spTgt spid="57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9"/>
          <p:cNvSpPr txBox="1"/>
          <p:nvPr>
            <p:ph idx="4294967295" type="title"/>
          </p:nvPr>
        </p:nvSpPr>
        <p:spPr>
          <a:xfrm>
            <a:off x="457200" y="3048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579" name="Google Shape;579;p49"/>
          <p:cNvSpPr txBox="1"/>
          <p:nvPr>
            <p:ph idx="1" type="body"/>
          </p:nvPr>
        </p:nvSpPr>
        <p:spPr>
          <a:xfrm>
            <a:off x="381000" y="1295400"/>
            <a:ext cx="8763000" cy="4114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8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6. Which of the following is the effective date of coverage for an applicant who has been issued a conditional receipt?</a:t>
            </a:r>
            <a:endParaRPr/>
          </a:p>
          <a:p>
            <a:pPr indent="-609600" lvl="0" marL="609600" marR="0" rtl="0" algn="l">
              <a:lnSpc>
                <a:spcPct val="80000"/>
              </a:lnSpc>
              <a:spcBef>
                <a:spcPts val="280"/>
              </a:spcBef>
              <a:spcAft>
                <a:spcPts val="0"/>
              </a:spcAft>
              <a:buClr>
                <a:schemeClr val="accent1"/>
              </a:buClr>
              <a:buSzPts val="980"/>
              <a:buFont typeface="Noto Sans Symbols"/>
              <a:buNone/>
            </a:pPr>
            <a:r>
              <a:t/>
            </a:r>
            <a:endParaRPr b="0" i="0" sz="1400" u="none">
              <a:solidFill>
                <a:schemeClr val="lt1"/>
              </a:solidFill>
              <a:latin typeface="Cambria"/>
              <a:ea typeface="Cambria"/>
              <a:cs typeface="Cambria"/>
              <a:sym typeface="Cambria"/>
            </a:endParaRPr>
          </a:p>
          <a:p>
            <a:pPr indent="-609600" lvl="0" marL="609600" marR="0" rtl="0" algn="l">
              <a:lnSpc>
                <a:spcPct val="80000"/>
              </a:lnSpc>
              <a:spcBef>
                <a:spcPts val="600"/>
              </a:spcBef>
              <a:spcAft>
                <a:spcPts val="0"/>
              </a:spcAft>
              <a:buClr>
                <a:schemeClr val="lt1"/>
              </a:buClr>
              <a:buSzPts val="2100"/>
              <a:buFont typeface="Noto Sans Symbols"/>
              <a:buAutoNum type="alphaUcPeriod"/>
            </a:pPr>
            <a:r>
              <a:rPr b="0" i="0" lang="en-US" sz="3000" u="none">
                <a:solidFill>
                  <a:schemeClr val="lt1"/>
                </a:solidFill>
                <a:latin typeface="Cambria"/>
                <a:ea typeface="Cambria"/>
                <a:cs typeface="Cambria"/>
                <a:sym typeface="Cambria"/>
              </a:rPr>
              <a:t>The date of application or the date of the medical exam, whichever is later, if the application is approved as applied for</a:t>
            </a:r>
            <a:endParaRPr/>
          </a:p>
          <a:p>
            <a:pPr indent="-609600" lvl="0" marL="609600" marR="0" rtl="0" algn="l">
              <a:lnSpc>
                <a:spcPct val="80000"/>
              </a:lnSpc>
              <a:spcBef>
                <a:spcPts val="600"/>
              </a:spcBef>
              <a:spcAft>
                <a:spcPts val="0"/>
              </a:spcAft>
              <a:buClr>
                <a:schemeClr val="lt1"/>
              </a:buClr>
              <a:buSzPts val="2100"/>
              <a:buFont typeface="Noto Sans Symbols"/>
              <a:buAutoNum type="alphaUcPeriod"/>
            </a:pPr>
            <a:r>
              <a:rPr b="0" i="0" lang="en-US" sz="3000" u="none">
                <a:solidFill>
                  <a:schemeClr val="lt1"/>
                </a:solidFill>
                <a:latin typeface="Cambria"/>
                <a:ea typeface="Cambria"/>
                <a:cs typeface="Cambria"/>
                <a:sym typeface="Cambria"/>
              </a:rPr>
              <a:t>The date the producer receives the policy from the insurance company</a:t>
            </a:r>
            <a:endParaRPr/>
          </a:p>
          <a:p>
            <a:pPr indent="-609600" lvl="0" marL="609600" marR="0" rtl="0" algn="l">
              <a:lnSpc>
                <a:spcPct val="80000"/>
              </a:lnSpc>
              <a:spcBef>
                <a:spcPts val="600"/>
              </a:spcBef>
              <a:spcAft>
                <a:spcPts val="0"/>
              </a:spcAft>
              <a:buClr>
                <a:schemeClr val="lt1"/>
              </a:buClr>
              <a:buSzPts val="2100"/>
              <a:buFont typeface="Noto Sans Symbols"/>
              <a:buAutoNum type="alphaUcPeriod"/>
            </a:pPr>
            <a:r>
              <a:rPr b="0" i="0" lang="en-US" sz="3000" u="none">
                <a:solidFill>
                  <a:schemeClr val="lt1"/>
                </a:solidFill>
                <a:latin typeface="Cambria"/>
                <a:ea typeface="Cambria"/>
                <a:cs typeface="Cambria"/>
                <a:sym typeface="Cambria"/>
              </a:rPr>
              <a:t>The date the producer accepts the prepaid application</a:t>
            </a:r>
            <a:endParaRPr/>
          </a:p>
          <a:p>
            <a:pPr indent="-609600" lvl="0" marL="609600" marR="0" rtl="0" algn="l">
              <a:lnSpc>
                <a:spcPct val="80000"/>
              </a:lnSpc>
              <a:spcBef>
                <a:spcPts val="600"/>
              </a:spcBef>
              <a:spcAft>
                <a:spcPts val="0"/>
              </a:spcAft>
              <a:buClr>
                <a:schemeClr val="lt1"/>
              </a:buClr>
              <a:buSzPts val="2100"/>
              <a:buFont typeface="Noto Sans Symbols"/>
              <a:buAutoNum type="alphaUcPeriod"/>
            </a:pPr>
            <a:r>
              <a:rPr b="0" i="0" lang="en-US" sz="3000" u="none">
                <a:solidFill>
                  <a:schemeClr val="lt1"/>
                </a:solidFill>
                <a:latin typeface="Cambria"/>
                <a:ea typeface="Cambria"/>
                <a:cs typeface="Cambria"/>
                <a:sym typeface="Cambria"/>
              </a:rPr>
              <a:t>The date the producer delivers the policy</a:t>
            </a:r>
            <a:endParaRPr/>
          </a:p>
        </p:txBody>
      </p:sp>
      <p:sp>
        <p:nvSpPr>
          <p:cNvPr id="580" name="Google Shape;580;p49"/>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2</a:t>
            </a: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LICENSE EXPIRING SOON!?</a:t>
            </a:r>
            <a:endParaRPr b="1" i="0" sz="4800" u="none" cap="none" strike="noStrike">
              <a:solidFill>
                <a:srgbClr val="FFFFD2"/>
              </a:solidFill>
              <a:latin typeface="Constantia"/>
              <a:ea typeface="Constantia"/>
              <a:cs typeface="Constantia"/>
              <a:sym typeface="Constantia"/>
            </a:endParaRPr>
          </a:p>
        </p:txBody>
      </p:sp>
      <p:sp>
        <p:nvSpPr>
          <p:cNvPr id="213" name="Google Shape;213;p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cap="none" strike="noStrike">
                <a:solidFill>
                  <a:schemeClr val="lt1"/>
                </a:solidFill>
                <a:latin typeface="Cambria"/>
                <a:ea typeface="Cambria"/>
                <a:cs typeface="Cambria"/>
                <a:sym typeface="Cambria"/>
              </a:rPr>
              <a:t>If your license expires in the next few days PLEASE email me right away or call me at (435)272-2021 to make sure I get your credit posted before your expiration date. I can not post date credits. </a:t>
            </a:r>
            <a:endParaRP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587" name="Google Shape;587;p5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7. Changes to a insurance application after it as been completed must be</a:t>
            </a:r>
            <a:endParaRPr/>
          </a:p>
          <a:p>
            <a:pPr indent="-609600" lvl="0" marL="609600" marR="0" rtl="0" algn="l">
              <a:lnSpc>
                <a:spcPct val="100000"/>
              </a:lnSpc>
              <a:spcBef>
                <a:spcPts val="600"/>
              </a:spcBef>
              <a:spcAft>
                <a:spcPts val="0"/>
              </a:spcAft>
              <a:buClr>
                <a:schemeClr val="lt1"/>
              </a:buClr>
              <a:buSzPts val="2100"/>
              <a:buFont typeface="Noto Sans Symbols"/>
              <a:buAutoNum type="alphaUcPeriod"/>
            </a:pPr>
            <a:r>
              <a:rPr b="0" i="0" lang="en-US" sz="3000" u="none">
                <a:solidFill>
                  <a:schemeClr val="lt1"/>
                </a:solidFill>
                <a:latin typeface="Cambria"/>
                <a:ea typeface="Cambria"/>
                <a:cs typeface="Cambria"/>
                <a:sym typeface="Cambria"/>
              </a:rPr>
              <a:t>Initialed by the agent only</a:t>
            </a:r>
            <a:endParaRPr/>
          </a:p>
          <a:p>
            <a:pPr indent="-609600" lvl="0" marL="609600" marR="0" rtl="0" algn="l">
              <a:lnSpc>
                <a:spcPct val="100000"/>
              </a:lnSpc>
              <a:spcBef>
                <a:spcPts val="600"/>
              </a:spcBef>
              <a:spcAft>
                <a:spcPts val="0"/>
              </a:spcAft>
              <a:buClr>
                <a:schemeClr val="lt1"/>
              </a:buClr>
              <a:buSzPts val="2100"/>
              <a:buFont typeface="Noto Sans Symbols"/>
              <a:buAutoNum type="alphaUcPeriod"/>
            </a:pPr>
            <a:r>
              <a:rPr b="0" i="0" lang="en-US" sz="3000" u="none">
                <a:solidFill>
                  <a:schemeClr val="lt1"/>
                </a:solidFill>
                <a:latin typeface="Cambria"/>
                <a:ea typeface="Cambria"/>
                <a:cs typeface="Cambria"/>
                <a:sym typeface="Cambria"/>
              </a:rPr>
              <a:t>Approved by the company’s Regional Vice President</a:t>
            </a:r>
            <a:endParaRPr/>
          </a:p>
          <a:p>
            <a:pPr indent="-609600" lvl="0" marL="609600" marR="0" rtl="0" algn="l">
              <a:lnSpc>
                <a:spcPct val="100000"/>
              </a:lnSpc>
              <a:spcBef>
                <a:spcPts val="600"/>
              </a:spcBef>
              <a:spcAft>
                <a:spcPts val="0"/>
              </a:spcAft>
              <a:buClr>
                <a:schemeClr val="lt1"/>
              </a:buClr>
              <a:buSzPts val="2100"/>
              <a:buFont typeface="Noto Sans Symbols"/>
              <a:buAutoNum type="alphaUcPeriod"/>
            </a:pPr>
            <a:r>
              <a:rPr b="0" i="0" lang="en-US" sz="3000" u="none">
                <a:solidFill>
                  <a:schemeClr val="lt1"/>
                </a:solidFill>
                <a:latin typeface="Cambria"/>
                <a:ea typeface="Cambria"/>
                <a:cs typeface="Cambria"/>
                <a:sym typeface="Cambria"/>
              </a:rPr>
              <a:t>Initialed by the applicant</a:t>
            </a:r>
            <a:endParaRPr/>
          </a:p>
          <a:p>
            <a:pPr indent="-609600" lvl="0" marL="609600" marR="0" rtl="0" algn="l">
              <a:lnSpc>
                <a:spcPct val="100000"/>
              </a:lnSpc>
              <a:spcBef>
                <a:spcPts val="600"/>
              </a:spcBef>
              <a:spcAft>
                <a:spcPts val="0"/>
              </a:spcAft>
              <a:buClr>
                <a:schemeClr val="lt1"/>
              </a:buClr>
              <a:buSzPts val="2100"/>
              <a:buFont typeface="Noto Sans Symbols"/>
              <a:buAutoNum type="alphaUcPeriod"/>
            </a:pPr>
            <a:r>
              <a:rPr b="0" i="0" lang="en-US" sz="3000" u="none">
                <a:solidFill>
                  <a:schemeClr val="lt1"/>
                </a:solidFill>
                <a:latin typeface="Cambria"/>
                <a:ea typeface="Cambria"/>
                <a:cs typeface="Cambria"/>
                <a:sym typeface="Cambria"/>
              </a:rPr>
              <a:t>Approved by the underwriters </a:t>
            </a:r>
            <a:endParaRPr/>
          </a:p>
        </p:txBody>
      </p:sp>
      <p:sp>
        <p:nvSpPr>
          <p:cNvPr id="588" name="Google Shape;588;p50"/>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2</a:t>
            </a:r>
            <a:endParaRP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1"/>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595" name="Google Shape;595;p51"/>
          <p:cNvSpPr txBox="1"/>
          <p:nvPr>
            <p:ph idx="1" type="body"/>
          </p:nvPr>
        </p:nvSpPr>
        <p:spPr>
          <a:xfrm>
            <a:off x="914400" y="1600200"/>
            <a:ext cx="7696200" cy="4419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8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8.     An agent writes an application on a prospective client and collects the initial premium.  The client completes the required physical exam a week later.  The client dies two days later.  The policy issues the next day as applied for.  What will the insurer pay?</a:t>
            </a:r>
            <a:endParaRPr/>
          </a:p>
          <a:p>
            <a:pPr indent="-485140" lvl="0" marL="609600" marR="0" rtl="0" algn="l">
              <a:lnSpc>
                <a:spcPct val="8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609600" lvl="0" marL="609600" marR="0" rtl="0" algn="l">
              <a:lnSpc>
                <a:spcPct val="80000"/>
              </a:lnSpc>
              <a:spcBef>
                <a:spcPts val="560"/>
              </a:spcBef>
              <a:spcAft>
                <a:spcPts val="0"/>
              </a:spcAft>
              <a:buClr>
                <a:schemeClr val="lt1"/>
              </a:buClr>
              <a:buSzPts val="1960"/>
              <a:buFont typeface="Noto Sans Symbols"/>
              <a:buAutoNum type="alphaUcPeriod"/>
            </a:pPr>
            <a:r>
              <a:rPr b="0" i="0" lang="en-US" sz="2800" u="none">
                <a:solidFill>
                  <a:schemeClr val="lt1"/>
                </a:solidFill>
                <a:latin typeface="Cambria"/>
                <a:ea typeface="Cambria"/>
                <a:cs typeface="Cambria"/>
                <a:sym typeface="Cambria"/>
              </a:rPr>
              <a:t>Return the initial premium</a:t>
            </a:r>
            <a:endParaRPr/>
          </a:p>
          <a:p>
            <a:pPr indent="-609600" lvl="0" marL="609600" marR="0" rtl="0" algn="l">
              <a:lnSpc>
                <a:spcPct val="80000"/>
              </a:lnSpc>
              <a:spcBef>
                <a:spcPts val="560"/>
              </a:spcBef>
              <a:spcAft>
                <a:spcPts val="0"/>
              </a:spcAft>
              <a:buClr>
                <a:schemeClr val="lt1"/>
              </a:buClr>
              <a:buSzPts val="1960"/>
              <a:buFont typeface="Noto Sans Symbols"/>
              <a:buAutoNum type="alphaUcPeriod"/>
            </a:pPr>
            <a:r>
              <a:rPr b="0" i="0" lang="en-US" sz="2800" u="none">
                <a:solidFill>
                  <a:schemeClr val="lt1"/>
                </a:solidFill>
                <a:latin typeface="Cambria"/>
                <a:ea typeface="Cambria"/>
                <a:cs typeface="Cambria"/>
                <a:sym typeface="Cambria"/>
              </a:rPr>
              <a:t>The full death benefit</a:t>
            </a:r>
            <a:endParaRPr/>
          </a:p>
          <a:p>
            <a:pPr indent="-609600" lvl="0" marL="609600" marR="0" rtl="0" algn="l">
              <a:lnSpc>
                <a:spcPct val="80000"/>
              </a:lnSpc>
              <a:spcBef>
                <a:spcPts val="560"/>
              </a:spcBef>
              <a:spcAft>
                <a:spcPts val="0"/>
              </a:spcAft>
              <a:buClr>
                <a:schemeClr val="lt1"/>
              </a:buClr>
              <a:buSzPts val="1960"/>
              <a:buFont typeface="Noto Sans Symbols"/>
              <a:buAutoNum type="alphaUcPeriod"/>
            </a:pPr>
            <a:r>
              <a:rPr b="0" i="0" lang="en-US" sz="2800" u="none">
                <a:solidFill>
                  <a:schemeClr val="lt1"/>
                </a:solidFill>
                <a:latin typeface="Cambria"/>
                <a:ea typeface="Cambria"/>
                <a:cs typeface="Cambria"/>
                <a:sym typeface="Cambria"/>
              </a:rPr>
              <a:t>Nothing</a:t>
            </a:r>
            <a:endParaRPr/>
          </a:p>
          <a:p>
            <a:pPr indent="-609600" lvl="0" marL="609600" marR="0" rtl="0" algn="l">
              <a:lnSpc>
                <a:spcPct val="80000"/>
              </a:lnSpc>
              <a:spcBef>
                <a:spcPts val="560"/>
              </a:spcBef>
              <a:spcAft>
                <a:spcPts val="0"/>
              </a:spcAft>
              <a:buClr>
                <a:schemeClr val="lt1"/>
              </a:buClr>
              <a:buSzPts val="1960"/>
              <a:buFont typeface="Noto Sans Symbols"/>
              <a:buAutoNum type="alphaUcPeriod"/>
            </a:pPr>
            <a:r>
              <a:rPr b="0" i="0" lang="en-US" sz="2800" u="none">
                <a:solidFill>
                  <a:schemeClr val="lt1"/>
                </a:solidFill>
                <a:latin typeface="Cambria"/>
                <a:ea typeface="Cambria"/>
                <a:cs typeface="Cambria"/>
                <a:sym typeface="Cambria"/>
              </a:rPr>
              <a:t>A portion of the death benefit </a:t>
            </a:r>
            <a:endParaRPr/>
          </a:p>
        </p:txBody>
      </p:sp>
      <p:sp>
        <p:nvSpPr>
          <p:cNvPr id="596" name="Google Shape;596;p51"/>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2</a:t>
            </a:r>
            <a:endParaRP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52"/>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603" name="Google Shape;603;p52"/>
          <p:cNvSpPr txBox="1"/>
          <p:nvPr>
            <p:ph idx="1" type="body"/>
          </p:nvPr>
        </p:nvSpPr>
        <p:spPr>
          <a:xfrm>
            <a:off x="533400" y="1524000"/>
            <a:ext cx="8229600" cy="4114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9. Under what circumstance would an insurance applicant be asked to submit a signed statement of continued good health?</a:t>
            </a:r>
            <a:endParaRPr/>
          </a:p>
          <a:p>
            <a:pPr indent="-609600" lvl="0" marL="609600"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533400" lvl="1" marL="99060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A. When the initial premium is not submitted with the application</a:t>
            </a:r>
            <a:endParaRPr b="1" i="0" sz="2400" u="none" cap="none" strike="noStrike">
              <a:solidFill>
                <a:schemeClr val="lt1"/>
              </a:solidFill>
              <a:latin typeface="Cambria"/>
              <a:ea typeface="Cambria"/>
              <a:cs typeface="Cambria"/>
              <a:sym typeface="Cambria"/>
            </a:endParaRPr>
          </a:p>
          <a:p>
            <a:pPr indent="-533400" lvl="1" marL="99060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B. When the policy is underwritten as substandard</a:t>
            </a:r>
            <a:endParaRPr b="1" i="0" sz="2400" u="none" cap="none" strike="noStrike">
              <a:solidFill>
                <a:schemeClr val="lt1"/>
              </a:solidFill>
              <a:latin typeface="Cambria"/>
              <a:ea typeface="Cambria"/>
              <a:cs typeface="Cambria"/>
              <a:sym typeface="Cambria"/>
            </a:endParaRPr>
          </a:p>
          <a:p>
            <a:pPr indent="-533400" lvl="1" marL="99060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C. In order to receive a preferred rating</a:t>
            </a:r>
            <a:endParaRPr b="1" i="0" sz="2400" u="none" cap="none" strike="noStrike">
              <a:solidFill>
                <a:schemeClr val="lt1"/>
              </a:solidFill>
              <a:latin typeface="Cambria"/>
              <a:ea typeface="Cambria"/>
              <a:cs typeface="Cambria"/>
              <a:sym typeface="Cambria"/>
            </a:endParaRPr>
          </a:p>
          <a:p>
            <a:pPr indent="-533400" lvl="1" marL="99060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D. When an inspection report is ordered</a:t>
            </a:r>
            <a:endParaRPr b="1" i="0" sz="2400" u="none" cap="none" strike="noStrike">
              <a:solidFill>
                <a:schemeClr val="lt1"/>
              </a:solidFill>
              <a:latin typeface="Cambria"/>
              <a:ea typeface="Cambria"/>
              <a:cs typeface="Cambria"/>
              <a:sym typeface="Cambria"/>
            </a:endParaRPr>
          </a:p>
          <a:p>
            <a:pPr indent="-381000" lvl="1" marL="990600" marR="0" rtl="0" algn="l">
              <a:lnSpc>
                <a:spcPct val="100000"/>
              </a:lnSpc>
              <a:spcBef>
                <a:spcPts val="480"/>
              </a:spcBef>
              <a:spcAft>
                <a:spcPts val="0"/>
              </a:spcAft>
              <a:buClr>
                <a:schemeClr val="accent2"/>
              </a:buClr>
              <a:buSzPts val="2400"/>
              <a:buFont typeface="Noto Sans Symbols"/>
              <a:buNone/>
            </a:pPr>
            <a:r>
              <a:t/>
            </a:r>
            <a:endParaRPr b="1" i="0" sz="2400" u="none" cap="none" strike="noStrike">
              <a:solidFill>
                <a:schemeClr val="lt1"/>
              </a:solidFill>
              <a:latin typeface="Cambria"/>
              <a:ea typeface="Cambria"/>
              <a:cs typeface="Cambria"/>
              <a:sym typeface="Cambria"/>
            </a:endParaRPr>
          </a:p>
          <a:p>
            <a:pPr indent="-212408" lvl="0" marL="319088" marR="0" rtl="0" algn="l">
              <a:spcBef>
                <a:spcPts val="480"/>
              </a:spcBef>
              <a:spcAft>
                <a:spcPts val="0"/>
              </a:spcAft>
              <a:buClr>
                <a:schemeClr val="accent1"/>
              </a:buClr>
              <a:buSzPts val="1680"/>
              <a:buFont typeface="Noto Sans Symbols"/>
              <a:buNone/>
            </a:pPr>
            <a:r>
              <a:t/>
            </a:r>
            <a:endParaRPr b="1" i="0" sz="2400" u="none" cap="none" strike="noStrike">
              <a:solidFill>
                <a:schemeClr val="lt1"/>
              </a:solidFill>
              <a:latin typeface="Cambria"/>
              <a:ea typeface="Cambria"/>
              <a:cs typeface="Cambria"/>
              <a:sym typeface="Cambria"/>
            </a:endParaRPr>
          </a:p>
        </p:txBody>
      </p:sp>
      <p:sp>
        <p:nvSpPr>
          <p:cNvPr id="604" name="Google Shape;604;p52"/>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2</a:t>
            </a:r>
            <a:endParaRP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3"/>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611" name="Google Shape;611;p53"/>
          <p:cNvSpPr txBox="1"/>
          <p:nvPr>
            <p:ph idx="1" type="body"/>
          </p:nvPr>
        </p:nvSpPr>
        <p:spPr>
          <a:xfrm>
            <a:off x="381000" y="1600200"/>
            <a:ext cx="8229600" cy="4114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10.   A producer analyzes Maria’s life insurance needs, taking into account her net annual salary, expenses, current age, and depreciation of the dollar over time. This producer was using:</a:t>
            </a:r>
            <a:endParaRPr/>
          </a:p>
          <a:p>
            <a:pPr indent="-609600" lvl="0" marL="609600" marR="0" rtl="0" algn="l">
              <a:lnSpc>
                <a:spcPct val="100000"/>
              </a:lnSpc>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a:p>
            <a:pPr indent="-533400" lvl="1" marL="99060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A. The analytical approach</a:t>
            </a:r>
            <a:endParaRPr b="1" i="0" sz="2400" u="none" cap="none" strike="noStrike">
              <a:solidFill>
                <a:schemeClr val="lt1"/>
              </a:solidFill>
              <a:latin typeface="Cambria"/>
              <a:ea typeface="Cambria"/>
              <a:cs typeface="Cambria"/>
              <a:sym typeface="Cambria"/>
            </a:endParaRPr>
          </a:p>
          <a:p>
            <a:pPr indent="-533400" lvl="1" marL="99060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B. The human life value approach</a:t>
            </a:r>
            <a:endParaRPr b="1" i="0" sz="2400" u="none" cap="none" strike="noStrike">
              <a:solidFill>
                <a:schemeClr val="lt1"/>
              </a:solidFill>
              <a:latin typeface="Cambria"/>
              <a:ea typeface="Cambria"/>
              <a:cs typeface="Cambria"/>
              <a:sym typeface="Cambria"/>
            </a:endParaRPr>
          </a:p>
          <a:p>
            <a:pPr indent="-533400" lvl="1" marL="99060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C. The needs approach </a:t>
            </a:r>
            <a:endParaRPr b="1" i="0" sz="2400" u="none" cap="none" strike="noStrike">
              <a:solidFill>
                <a:schemeClr val="lt1"/>
              </a:solidFill>
              <a:latin typeface="Cambria"/>
              <a:ea typeface="Cambria"/>
              <a:cs typeface="Cambria"/>
              <a:sym typeface="Cambria"/>
            </a:endParaRPr>
          </a:p>
          <a:p>
            <a:pPr indent="-533400" lvl="1" marL="99060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lt1"/>
                </a:solidFill>
                <a:latin typeface="Cambria"/>
                <a:ea typeface="Cambria"/>
                <a:cs typeface="Cambria"/>
                <a:sym typeface="Cambria"/>
              </a:rPr>
              <a:t>D. The planning approach</a:t>
            </a:r>
            <a:endParaRPr b="1" i="0" sz="2400" u="none" cap="none" strike="noStrike">
              <a:solidFill>
                <a:schemeClr val="lt1"/>
              </a:solidFill>
              <a:latin typeface="Cambria"/>
              <a:ea typeface="Cambria"/>
              <a:cs typeface="Cambria"/>
              <a:sym typeface="Cambria"/>
            </a:endParaRPr>
          </a:p>
          <a:p>
            <a:pPr indent="-381000" lvl="1" marL="990600" marR="0" rtl="0" algn="l">
              <a:lnSpc>
                <a:spcPct val="100000"/>
              </a:lnSpc>
              <a:spcBef>
                <a:spcPts val="480"/>
              </a:spcBef>
              <a:spcAft>
                <a:spcPts val="0"/>
              </a:spcAft>
              <a:buClr>
                <a:schemeClr val="accent2"/>
              </a:buClr>
              <a:buSzPts val="2400"/>
              <a:buFont typeface="Noto Sans Symbols"/>
              <a:buNone/>
            </a:pPr>
            <a:r>
              <a:t/>
            </a:r>
            <a:endParaRPr b="1" i="0" sz="2400" u="none" cap="none" strike="noStrike">
              <a:solidFill>
                <a:schemeClr val="lt1"/>
              </a:solidFill>
              <a:latin typeface="Cambria"/>
              <a:ea typeface="Cambria"/>
              <a:cs typeface="Cambria"/>
              <a:sym typeface="Cambria"/>
            </a:endParaRPr>
          </a:p>
          <a:p>
            <a:pPr indent="-212408" lvl="0" marL="319088" marR="0" rtl="0" algn="l">
              <a:spcBef>
                <a:spcPts val="480"/>
              </a:spcBef>
              <a:spcAft>
                <a:spcPts val="0"/>
              </a:spcAft>
              <a:buClr>
                <a:schemeClr val="accent1"/>
              </a:buClr>
              <a:buSzPts val="1680"/>
              <a:buFont typeface="Noto Sans Symbols"/>
              <a:buNone/>
            </a:pPr>
            <a:r>
              <a:t/>
            </a:r>
            <a:endParaRPr b="1" i="0" sz="2400" u="none" cap="none" strike="noStrike">
              <a:solidFill>
                <a:schemeClr val="lt1"/>
              </a:solidFill>
              <a:latin typeface="Cambria"/>
              <a:ea typeface="Cambria"/>
              <a:cs typeface="Cambria"/>
              <a:sym typeface="Cambria"/>
            </a:endParaRPr>
          </a:p>
        </p:txBody>
      </p:sp>
      <p:sp>
        <p:nvSpPr>
          <p:cNvPr id="612" name="Google Shape;612;p53"/>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2</a:t>
            </a:r>
            <a:endParaRP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4"/>
          <p:cNvSpPr txBox="1"/>
          <p:nvPr>
            <p:ph idx="4294967295" type="title"/>
          </p:nvPr>
        </p:nvSpPr>
        <p:spPr>
          <a:xfrm>
            <a:off x="1066800" y="1981200"/>
            <a:ext cx="3657600" cy="2732088"/>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FFFFD2"/>
              </a:buClr>
              <a:buSzPts val="3600"/>
              <a:buFont typeface="Constantia"/>
              <a:buNone/>
            </a:pPr>
            <a:r>
              <a:rPr b="1" i="0" lang="en-US" sz="3600" u="none" cap="none" strike="noStrike">
                <a:solidFill>
                  <a:srgbClr val="FFFFD2"/>
                </a:solidFill>
                <a:latin typeface="Constantia"/>
                <a:ea typeface="Constantia"/>
                <a:cs typeface="Constantia"/>
                <a:sym typeface="Constantia"/>
              </a:rPr>
              <a:t>Congratulations you have made it through Unit 2! </a:t>
            </a:r>
            <a:br>
              <a:rPr b="1" i="0" lang="en-US" sz="3600" u="none" cap="none" strike="noStrike">
                <a:solidFill>
                  <a:srgbClr val="FFFFD2"/>
                </a:solidFill>
                <a:latin typeface="Constantia"/>
                <a:ea typeface="Constantia"/>
                <a:cs typeface="Constantia"/>
                <a:sym typeface="Constantia"/>
              </a:rPr>
            </a:br>
            <a:br>
              <a:rPr b="1" i="0" lang="en-US" sz="3600" u="none" cap="none" strike="noStrike">
                <a:solidFill>
                  <a:srgbClr val="FFFFD2"/>
                </a:solidFill>
                <a:latin typeface="Constantia"/>
                <a:ea typeface="Constantia"/>
                <a:cs typeface="Constantia"/>
                <a:sym typeface="Constantia"/>
              </a:rPr>
            </a:br>
            <a:r>
              <a:rPr b="1" i="0" lang="en-US" sz="3600" u="none" cap="none" strike="noStrike">
                <a:solidFill>
                  <a:srgbClr val="FFFFD2"/>
                </a:solidFill>
                <a:latin typeface="Constantia"/>
                <a:ea typeface="Constantia"/>
                <a:cs typeface="Constantia"/>
                <a:sym typeface="Constantia"/>
              </a:rPr>
              <a:t>Take a </a:t>
            </a:r>
            <a:br>
              <a:rPr b="1" i="0" lang="en-US" sz="3600" u="none" cap="none" strike="noStrike">
                <a:solidFill>
                  <a:srgbClr val="FFFFD2"/>
                </a:solidFill>
                <a:latin typeface="Constantia"/>
                <a:ea typeface="Constantia"/>
                <a:cs typeface="Constantia"/>
                <a:sym typeface="Constantia"/>
              </a:rPr>
            </a:br>
            <a:r>
              <a:rPr b="1" i="0" lang="en-US" sz="3600" u="none" cap="none" strike="noStrike">
                <a:solidFill>
                  <a:srgbClr val="FFFFD2"/>
                </a:solidFill>
                <a:latin typeface="Constantia"/>
                <a:ea typeface="Constantia"/>
                <a:cs typeface="Constantia"/>
                <a:sym typeface="Constantia"/>
              </a:rPr>
              <a:t>15 Minute Break</a:t>
            </a:r>
            <a:endParaRPr b="1" i="0" sz="3600" u="none" cap="none" strike="noStrike">
              <a:solidFill>
                <a:srgbClr val="FFFFD2"/>
              </a:solidFill>
              <a:latin typeface="Constantia"/>
              <a:ea typeface="Constantia"/>
              <a:cs typeface="Constantia"/>
              <a:sym typeface="Constantia"/>
            </a:endParaRPr>
          </a:p>
        </p:txBody>
      </p:sp>
      <p:pic>
        <p:nvPicPr>
          <p:cNvPr descr="C:\Users\Callister\AppData\Local\Microsoft\Windows\Temporary Internet Files\Content.IE5\4GLIQJJ3\MMAG00457_0000[1].gif" id="619" name="Google Shape;619;p54"/>
          <p:cNvPicPr preferRelativeResize="0"/>
          <p:nvPr/>
        </p:nvPicPr>
        <p:blipFill rotWithShape="1">
          <a:blip r:embed="rId3">
            <a:alphaModFix/>
          </a:blip>
          <a:srcRect b="0" l="0" r="0" t="0"/>
          <a:stretch/>
        </p:blipFill>
        <p:spPr>
          <a:xfrm>
            <a:off x="5410200" y="1219200"/>
            <a:ext cx="3467100" cy="3571875"/>
          </a:xfrm>
          <a:prstGeom prst="rect">
            <a:avLst/>
          </a:prstGeom>
          <a:noFill/>
          <a:ln>
            <a:noFill/>
          </a:ln>
        </p:spPr>
      </p:pic>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3</a:t>
            </a:r>
            <a:endParaRPr/>
          </a:p>
        </p:txBody>
      </p:sp>
      <p:sp>
        <p:nvSpPr>
          <p:cNvPr id="626" name="Google Shape;626;p5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100000"/>
              </a:lnSpc>
              <a:spcBef>
                <a:spcPts val="60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Life Insurance and Types of Policies</a:t>
            </a:r>
            <a:endParaRPr/>
          </a:p>
        </p:txBody>
      </p:sp>
      <p:grpSp>
        <p:nvGrpSpPr>
          <p:cNvPr id="627" name="Google Shape;627;p55"/>
          <p:cNvGrpSpPr/>
          <p:nvPr/>
        </p:nvGrpSpPr>
        <p:grpSpPr>
          <a:xfrm>
            <a:off x="6095887" y="-457397"/>
            <a:ext cx="3118076" cy="3130944"/>
            <a:chOff x="6096001" y="-457199"/>
            <a:chExt cx="3118076" cy="3130944"/>
          </a:xfrm>
        </p:grpSpPr>
        <p:sp>
          <p:nvSpPr>
            <p:cNvPr id="628" name="Google Shape;628;p55"/>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629" name="Google Shape;629;p55"/>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6"/>
          <p:cNvSpPr txBox="1"/>
          <p:nvPr>
            <p:ph idx="4294967295" type="title"/>
          </p:nvPr>
        </p:nvSpPr>
        <p:spPr>
          <a:xfrm>
            <a:off x="457200" y="-2286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Life Insurance History</a:t>
            </a:r>
            <a:endParaRPr b="1" i="0" sz="4800" u="none" cap="none" strike="noStrike">
              <a:solidFill>
                <a:srgbClr val="FFFFD2"/>
              </a:solidFill>
              <a:latin typeface="Constantia"/>
              <a:ea typeface="Constantia"/>
              <a:cs typeface="Constantia"/>
              <a:sym typeface="Constantia"/>
            </a:endParaRPr>
          </a:p>
        </p:txBody>
      </p:sp>
      <p:sp>
        <p:nvSpPr>
          <p:cNvPr id="636" name="Google Shape;636;p56"/>
          <p:cNvSpPr txBox="1"/>
          <p:nvPr>
            <p:ph idx="1" type="body"/>
          </p:nvPr>
        </p:nvSpPr>
        <p:spPr>
          <a:xfrm>
            <a:off x="457200" y="1676400"/>
            <a:ext cx="8229600" cy="5029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1900s door to door salesmen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1940s came term insurance.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After WW2 people started living longer and thinking about retirement whole life insurance.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1960-1970s  Consumer wanted flexibility universal life insurance. </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1990’s Annuities are talked about a lot on the test but they are on the test and they are not life insurance policies.  </a:t>
            </a:r>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57"/>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Classification of Life Insurance	</a:t>
            </a:r>
            <a:endParaRPr/>
          </a:p>
        </p:txBody>
      </p:sp>
      <p:sp>
        <p:nvSpPr>
          <p:cNvPr id="643" name="Google Shape;643;p57"/>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Individual (ordinary)</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Group</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Credit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Industrial/Ordinary (home service)</a:t>
            </a:r>
            <a:endParaRP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58"/>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Term Life Insurance</a:t>
            </a:r>
            <a:endParaRPr/>
          </a:p>
        </p:txBody>
      </p:sp>
      <p:sp>
        <p:nvSpPr>
          <p:cNvPr id="650" name="Google Shape;650;p58"/>
          <p:cNvSpPr txBox="1"/>
          <p:nvPr>
            <p:ph idx="1" type="body"/>
          </p:nvPr>
        </p:nvSpPr>
        <p:spPr>
          <a:xfrm>
            <a:off x="609600" y="1752600"/>
            <a:ext cx="7705725" cy="4021137"/>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Protection for limited number of years</a:t>
            </a:r>
            <a:endParaRPr/>
          </a:p>
          <a:p>
            <a:pPr indent="-273049" lvl="2" marL="922337" marR="0" rtl="0" algn="l">
              <a:lnSpc>
                <a:spcPct val="100000"/>
              </a:lnSpc>
              <a:spcBef>
                <a:spcPts val="640"/>
              </a:spcBef>
              <a:spcAft>
                <a:spcPts val="0"/>
              </a:spcAft>
              <a:buClr>
                <a:srgbClr val="FF953E"/>
              </a:buClr>
              <a:buSzPts val="3200"/>
              <a:buFont typeface="Noto Sans Symbols"/>
              <a:buChar char="⬥"/>
            </a:pPr>
            <a:r>
              <a:rPr b="0" i="0" lang="en-US" sz="3200" u="none" cap="none" strike="noStrike">
                <a:solidFill>
                  <a:schemeClr val="lt1"/>
                </a:solidFill>
                <a:latin typeface="Cambria"/>
                <a:ea typeface="Cambria"/>
                <a:cs typeface="Cambria"/>
                <a:sym typeface="Cambria"/>
              </a:rPr>
              <a:t>Typically 1, 5, 10, 20, or 30 years</a:t>
            </a:r>
            <a:endParaRPr/>
          </a:p>
          <a:p>
            <a:pPr indent="-273049" lvl="2" marL="922337" marR="0" rtl="0" algn="l">
              <a:lnSpc>
                <a:spcPct val="100000"/>
              </a:lnSpc>
              <a:spcBef>
                <a:spcPts val="640"/>
              </a:spcBef>
              <a:spcAft>
                <a:spcPts val="0"/>
              </a:spcAft>
              <a:buClr>
                <a:srgbClr val="FF953E"/>
              </a:buClr>
              <a:buSzPts val="3200"/>
              <a:buFont typeface="Noto Sans Symbols"/>
              <a:buChar char="⬥"/>
            </a:pPr>
            <a:r>
              <a:rPr b="0" i="0" lang="en-US" sz="3200" u="none" cap="none" strike="noStrike">
                <a:solidFill>
                  <a:schemeClr val="lt1"/>
                </a:solidFill>
                <a:latin typeface="Cambria"/>
                <a:ea typeface="Cambria"/>
                <a:cs typeface="Cambria"/>
                <a:sym typeface="Cambria"/>
              </a:rPr>
              <a:t>Premiums are level for insured period</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No cash value</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Provides pure protection</a:t>
            </a:r>
            <a:endParaRPr/>
          </a:p>
          <a:p>
            <a:pPr indent="-273049" lvl="2" marL="922337" marR="0" rtl="0" algn="l">
              <a:lnSpc>
                <a:spcPct val="100000"/>
              </a:lnSpc>
              <a:spcBef>
                <a:spcPts val="640"/>
              </a:spcBef>
              <a:spcAft>
                <a:spcPts val="0"/>
              </a:spcAft>
              <a:buClr>
                <a:srgbClr val="FF953E"/>
              </a:buClr>
              <a:buSzPts val="3200"/>
              <a:buFont typeface="Noto Sans Symbols"/>
              <a:buChar char="⬥"/>
            </a:pPr>
            <a:r>
              <a:rPr b="0" i="0" lang="en-US" sz="3200" u="none" cap="none" strike="noStrike">
                <a:solidFill>
                  <a:schemeClr val="lt1"/>
                </a:solidFill>
                <a:latin typeface="Cambria"/>
                <a:ea typeface="Cambria"/>
                <a:cs typeface="Cambria"/>
                <a:sym typeface="Cambria"/>
              </a:rPr>
              <a:t>Maximum benefit for lowest price</a:t>
            </a:r>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5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000"/>
              <a:buFont typeface="Constantia"/>
              <a:buNone/>
            </a:pPr>
            <a:r>
              <a:rPr b="1" i="0" lang="en-US" sz="4000" u="none" cap="none" strike="noStrike">
                <a:solidFill>
                  <a:srgbClr val="FFFFD1"/>
                </a:solidFill>
                <a:latin typeface="Constantia"/>
                <a:ea typeface="Constantia"/>
                <a:cs typeface="Constantia"/>
                <a:sym typeface="Constantia"/>
              </a:rPr>
              <a:t>Types of Term Insurance</a:t>
            </a:r>
            <a:endParaRPr/>
          </a:p>
        </p:txBody>
      </p:sp>
      <p:sp>
        <p:nvSpPr>
          <p:cNvPr id="657" name="Google Shape;657;p59"/>
          <p:cNvSpPr txBox="1"/>
          <p:nvPr>
            <p:ph idx="1" type="body"/>
          </p:nvPr>
        </p:nvSpPr>
        <p:spPr>
          <a:xfrm>
            <a:off x="533400" y="1752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Char char="◆"/>
            </a:pPr>
            <a:r>
              <a:rPr b="1" i="0" lang="en-US" sz="4000" u="none">
                <a:solidFill>
                  <a:srgbClr val="FFFF00"/>
                </a:solidFill>
                <a:latin typeface="Cambria"/>
                <a:ea typeface="Cambria"/>
                <a:cs typeface="Cambria"/>
                <a:sym typeface="Cambria"/>
              </a:rPr>
              <a:t>L</a:t>
            </a:r>
            <a:r>
              <a:rPr b="0" i="0" lang="en-US" sz="4000" u="none">
                <a:solidFill>
                  <a:schemeClr val="lt1"/>
                </a:solidFill>
                <a:latin typeface="Cambria"/>
                <a:ea typeface="Cambria"/>
                <a:cs typeface="Cambria"/>
                <a:sym typeface="Cambria"/>
              </a:rPr>
              <a:t>evel Term</a:t>
            </a:r>
            <a:endParaRPr b="1" i="0" sz="4000" u="none">
              <a:solidFill>
                <a:schemeClr val="lt1"/>
              </a:solidFill>
              <a:latin typeface="Cambria"/>
              <a:ea typeface="Cambria"/>
              <a:cs typeface="Cambria"/>
              <a:sym typeface="Cambria"/>
            </a:endParaRPr>
          </a:p>
          <a:p>
            <a:pPr indent="-319087" lvl="0" marL="319087" marR="0" rtl="0" algn="l">
              <a:lnSpc>
                <a:spcPct val="100000"/>
              </a:lnSpc>
              <a:spcBef>
                <a:spcPts val="800"/>
              </a:spcBef>
              <a:spcAft>
                <a:spcPts val="0"/>
              </a:spcAft>
              <a:buClr>
                <a:schemeClr val="accent1"/>
              </a:buClr>
              <a:buSzPts val="2800"/>
              <a:buFont typeface="Noto Sans Symbols"/>
              <a:buChar char="◆"/>
            </a:pPr>
            <a:r>
              <a:rPr b="1" i="0" lang="en-US" sz="4000" u="none">
                <a:solidFill>
                  <a:srgbClr val="FFFF00"/>
                </a:solidFill>
                <a:latin typeface="Cambria"/>
                <a:ea typeface="Cambria"/>
                <a:cs typeface="Cambria"/>
                <a:sym typeface="Cambria"/>
              </a:rPr>
              <a:t>I</a:t>
            </a:r>
            <a:r>
              <a:rPr b="0" i="0" lang="en-US" sz="4000" u="none">
                <a:solidFill>
                  <a:schemeClr val="lt1"/>
                </a:solidFill>
                <a:latin typeface="Cambria"/>
                <a:ea typeface="Cambria"/>
                <a:cs typeface="Cambria"/>
                <a:sym typeface="Cambria"/>
              </a:rPr>
              <a:t>ncreasing Term</a:t>
            </a:r>
            <a:endParaRPr b="1" i="0" sz="4000" u="none">
              <a:solidFill>
                <a:schemeClr val="lt1"/>
              </a:solidFill>
              <a:latin typeface="Cambria"/>
              <a:ea typeface="Cambria"/>
              <a:cs typeface="Cambria"/>
              <a:sym typeface="Cambria"/>
            </a:endParaRPr>
          </a:p>
          <a:p>
            <a:pPr indent="-319087" lvl="0" marL="319087" marR="0" rtl="0" algn="l">
              <a:lnSpc>
                <a:spcPct val="100000"/>
              </a:lnSpc>
              <a:spcBef>
                <a:spcPts val="800"/>
              </a:spcBef>
              <a:spcAft>
                <a:spcPts val="0"/>
              </a:spcAft>
              <a:buClr>
                <a:schemeClr val="accent1"/>
              </a:buClr>
              <a:buSzPts val="2800"/>
              <a:buFont typeface="Noto Sans Symbols"/>
              <a:buChar char="◆"/>
            </a:pPr>
            <a:r>
              <a:rPr b="1" i="0" lang="en-US" sz="4000" u="none">
                <a:solidFill>
                  <a:srgbClr val="FFFF00"/>
                </a:solidFill>
                <a:latin typeface="Cambria"/>
                <a:ea typeface="Cambria"/>
                <a:cs typeface="Cambria"/>
                <a:sym typeface="Cambria"/>
              </a:rPr>
              <a:t>D</a:t>
            </a:r>
            <a:r>
              <a:rPr b="0" i="0" lang="en-US" sz="4000" u="none">
                <a:solidFill>
                  <a:schemeClr val="lt1"/>
                </a:solidFill>
                <a:latin typeface="Cambria"/>
                <a:ea typeface="Cambria"/>
                <a:cs typeface="Cambria"/>
                <a:sym typeface="Cambria"/>
              </a:rPr>
              <a:t>ecreasing Term</a:t>
            </a:r>
            <a:endParaRPr b="0" i="0" sz="3200" u="none">
              <a:solidFill>
                <a:schemeClr val="lt1"/>
              </a:solidFill>
              <a:latin typeface="Cambria"/>
              <a:ea typeface="Cambria"/>
              <a:cs typeface="Cambria"/>
              <a:sym typeface="Cambria"/>
            </a:endParaRPr>
          </a:p>
          <a:p>
            <a:pPr indent="-176848" lvl="0" marL="319088" marR="0" rtl="0" algn="l">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p:txBody>
      </p:sp>
      <p:sp>
        <p:nvSpPr>
          <p:cNvPr id="658" name="Google Shape;658;p59"/>
          <p:cNvSpPr/>
          <p:nvPr/>
        </p:nvSpPr>
        <p:spPr>
          <a:xfrm>
            <a:off x="4343400" y="1752600"/>
            <a:ext cx="3968750" cy="34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9" name="Google Shape;659;p59"/>
          <p:cNvSpPr/>
          <p:nvPr/>
        </p:nvSpPr>
        <p:spPr>
          <a:xfrm>
            <a:off x="76202" y="5172670"/>
            <a:ext cx="898835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5400"/>
              <a:buFont typeface="Arial"/>
              <a:buNone/>
            </a:pPr>
            <a:r>
              <a:rPr b="1" i="0" lang="en-US" sz="5400" u="none" cap="none" strike="noStrike">
                <a:solidFill>
                  <a:srgbClr val="FFFF00"/>
                </a:solidFill>
                <a:latin typeface="Arial"/>
                <a:ea typeface="Arial"/>
                <a:cs typeface="Arial"/>
                <a:sym typeface="Arial"/>
              </a:rPr>
              <a:t>Premium Stays the SAME!</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500"/>
                                        <p:tgtEl>
                                          <p:spTgt spid="65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ph idx="4294967295" type="title"/>
          </p:nvPr>
        </p:nvSpPr>
        <p:spPr>
          <a:xfrm>
            <a:off x="457200" y="3048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1</a:t>
            </a:r>
            <a:endParaRPr/>
          </a:p>
        </p:txBody>
      </p:sp>
      <p:sp>
        <p:nvSpPr>
          <p:cNvPr id="220" name="Google Shape;220;p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t/>
            </a:r>
            <a:endParaRPr b="0" i="0" sz="3000" u="none" cap="none" strike="noStrik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0" i="0" sz="3000" u="none" cap="none" strike="noStrik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221" name="Google Shape;221;p6"/>
          <p:cNvSpPr txBox="1"/>
          <p:nvPr/>
        </p:nvSpPr>
        <p:spPr>
          <a:xfrm>
            <a:off x="1431925" y="1789112"/>
            <a:ext cx="55784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22" name="Google Shape;222;p6"/>
          <p:cNvSpPr txBox="1"/>
          <p:nvPr/>
        </p:nvSpPr>
        <p:spPr>
          <a:xfrm>
            <a:off x="990600" y="2209800"/>
            <a:ext cx="6400800"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Insurance Principles and Concepts</a:t>
            </a:r>
            <a:endParaRPr/>
          </a:p>
        </p:txBody>
      </p:sp>
      <p:pic>
        <p:nvPicPr>
          <p:cNvPr descr="C:\Users\Callister\AppData\Local\Microsoft\Windows\Temporary Internet Files\Content.IE5\KC1KUGUX\MCTN00682_0000[1].wmf" id="223" name="Google Shape;223;p6"/>
          <p:cNvPicPr preferRelativeResize="0"/>
          <p:nvPr/>
        </p:nvPicPr>
        <p:blipFill rotWithShape="1">
          <a:blip r:embed="rId3">
            <a:alphaModFix/>
          </a:blip>
          <a:srcRect b="0" l="0" r="0" t="0"/>
          <a:stretch/>
        </p:blipFill>
        <p:spPr>
          <a:xfrm>
            <a:off x="1371600" y="3048000"/>
            <a:ext cx="4603750" cy="3444875"/>
          </a:xfrm>
          <a:prstGeom prst="rect">
            <a:avLst/>
          </a:prstGeom>
          <a:noFill/>
          <a:ln>
            <a:noFill/>
          </a:ln>
        </p:spPr>
      </p:pic>
      <p:grpSp>
        <p:nvGrpSpPr>
          <p:cNvPr id="224" name="Google Shape;224;p6"/>
          <p:cNvGrpSpPr/>
          <p:nvPr/>
        </p:nvGrpSpPr>
        <p:grpSpPr>
          <a:xfrm>
            <a:off x="5658689" y="-494820"/>
            <a:ext cx="3652746" cy="3469315"/>
            <a:chOff x="6096001" y="-457199"/>
            <a:chExt cx="3118076" cy="3130944"/>
          </a:xfrm>
        </p:grpSpPr>
        <p:sp>
          <p:nvSpPr>
            <p:cNvPr id="225" name="Google Shape;225;p6"/>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226" name="Google Shape;226;p6"/>
            <p:cNvSpPr txBox="1"/>
            <p:nvPr/>
          </p:nvSpPr>
          <p:spPr>
            <a:xfrm>
              <a:off x="7087240" y="801683"/>
              <a:ext cx="1294150" cy="5830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2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0"/>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Level Term</a:t>
            </a:r>
            <a:endParaRPr/>
          </a:p>
        </p:txBody>
      </p:sp>
      <p:sp>
        <p:nvSpPr>
          <p:cNvPr id="666" name="Google Shape;666;p60"/>
          <p:cNvSpPr txBox="1"/>
          <p:nvPr>
            <p:ph idx="4294967295" type="body"/>
          </p:nvPr>
        </p:nvSpPr>
        <p:spPr>
          <a:xfrm>
            <a:off x="0" y="2133600"/>
            <a:ext cx="4033837" cy="3300412"/>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Level death benefit/face amount for period of contract</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Level premium for period of contract</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Premium rate increases with age </a:t>
            </a:r>
            <a:endParaRPr/>
          </a:p>
        </p:txBody>
      </p:sp>
      <p:pic>
        <p:nvPicPr>
          <p:cNvPr id="667" name="Google Shape;667;p60"/>
          <p:cNvPicPr preferRelativeResize="0"/>
          <p:nvPr/>
        </p:nvPicPr>
        <p:blipFill rotWithShape="1">
          <a:blip r:embed="rId3">
            <a:alphaModFix/>
          </a:blip>
          <a:srcRect b="0" l="0" r="0" t="0"/>
          <a:stretch/>
        </p:blipFill>
        <p:spPr>
          <a:xfrm>
            <a:off x="5026025" y="2038350"/>
            <a:ext cx="3275012" cy="365760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1"/>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Increasing Term</a:t>
            </a:r>
            <a:endParaRPr/>
          </a:p>
        </p:txBody>
      </p:sp>
      <p:sp>
        <p:nvSpPr>
          <p:cNvPr id="674" name="Google Shape;674;p61"/>
          <p:cNvSpPr txBox="1"/>
          <p:nvPr>
            <p:ph idx="4294967295" type="body"/>
          </p:nvPr>
        </p:nvSpPr>
        <p:spPr>
          <a:xfrm>
            <a:off x="0" y="2057400"/>
            <a:ext cx="4210050" cy="48006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Increasing death benefit/face amount for contract period</a:t>
            </a:r>
            <a:endParaRPr b="1" i="1" sz="2800" u="sng" cap="none" strike="noStrike">
              <a:solidFill>
                <a:schemeClr val="lt1"/>
              </a:solidFill>
              <a:latin typeface="Cambria"/>
              <a:ea typeface="Cambria"/>
              <a:cs typeface="Cambria"/>
              <a:sym typeface="Cambria"/>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Level premium for contract period</a:t>
            </a:r>
            <a:endParaRPr b="1" i="1" sz="2800" u="sng" cap="none" strike="noStrike">
              <a:solidFill>
                <a:schemeClr val="lt1"/>
              </a:solidFill>
              <a:latin typeface="Cambria"/>
              <a:ea typeface="Cambria"/>
              <a:cs typeface="Cambria"/>
              <a:sym typeface="Cambria"/>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Usually sold as rider</a:t>
            </a:r>
            <a:endParaRPr/>
          </a:p>
          <a:p>
            <a:pPr indent="-273049" lvl="2" marL="922337" marR="0" rtl="0" algn="l">
              <a:lnSpc>
                <a:spcPct val="10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Examples—cost-of-living adjustment or return of premium </a:t>
            </a:r>
            <a:endParaRPr/>
          </a:p>
        </p:txBody>
      </p:sp>
      <p:graphicFrame>
        <p:nvGraphicFramePr>
          <p:cNvPr id="675" name="Google Shape;675;p61"/>
          <p:cNvGraphicFramePr/>
          <p:nvPr/>
        </p:nvGraphicFramePr>
        <p:xfrm>
          <a:off x="0" y="6096000"/>
          <a:ext cx="4152900" cy="1104900"/>
        </p:xfrm>
        <a:graphic>
          <a:graphicData uri="http://schemas.openxmlformats.org/presentationml/2006/ole">
            <mc:AlternateContent>
              <mc:Choice Requires="v">
                <p:oleObj r:id="rId4" imgH="1104900" imgW="4152900" progId="MSGraph.Chart.8" spid="_x0000_s1">
                  <p:embed/>
                </p:oleObj>
              </mc:Choice>
              <mc:Fallback>
                <p:oleObj r:id="rId5" imgH="1104900" imgW="4152900" progId="MSGraph.Chart.8">
                  <p:embed/>
                  <p:pic>
                    <p:nvPicPr>
                      <p:cNvPr id="675" name="Google Shape;675;p61"/>
                      <p:cNvPicPr preferRelativeResize="0"/>
                      <p:nvPr>
                        <p:ph idx="4294967295" type="body"/>
                      </p:nvPr>
                    </p:nvPicPr>
                    <p:blipFill rotWithShape="1">
                      <a:blip r:embed="rId6">
                        <a:alphaModFix/>
                      </a:blip>
                      <a:srcRect b="0" l="0" r="0" t="0"/>
                      <a:stretch/>
                    </p:blipFill>
                    <p:spPr>
                      <a:xfrm>
                        <a:off x="0" y="6096000"/>
                        <a:ext cx="4152900" cy="1104900"/>
                      </a:xfrm>
                      <a:prstGeom prst="rect">
                        <a:avLst/>
                      </a:prstGeom>
                      <a:noFill/>
                      <a:ln>
                        <a:noFill/>
                      </a:ln>
                    </p:spPr>
                  </p:pic>
                </p:oleObj>
              </mc:Fallback>
            </mc:AlternateContent>
          </a:graphicData>
        </a:graphic>
      </p:graphicFrame>
      <p:graphicFrame>
        <p:nvGraphicFramePr>
          <p:cNvPr id="676" name="Google Shape;676;p61"/>
          <p:cNvGraphicFramePr/>
          <p:nvPr/>
        </p:nvGraphicFramePr>
        <p:xfrm>
          <a:off x="4478337" y="2182812"/>
          <a:ext cx="4059237" cy="3881437"/>
        </p:xfrm>
        <a:graphic>
          <a:graphicData uri="http://schemas.openxmlformats.org/presentationml/2006/ole">
            <mc:AlternateContent>
              <mc:Choice Requires="v">
                <p:oleObj r:id="rId7" imgH="3881437" imgW="4059237" spid="_x0000_s2">
                  <p:embed/>
                </p:oleObj>
              </mc:Choice>
              <mc:Fallback>
                <p:oleObj r:id="rId8" imgH="3881437" imgW="4059237">
                  <p:embed/>
                  <p:pic>
                    <p:nvPicPr>
                      <p:cNvPr id="676" name="Google Shape;676;p61"/>
                      <p:cNvPicPr preferRelativeResize="0"/>
                      <p:nvPr/>
                    </p:nvPicPr>
                    <p:blipFill rotWithShape="1">
                      <a:blip r:embed="rId9">
                        <a:alphaModFix/>
                      </a:blip>
                      <a:srcRect b="0" l="-2198" r="0" t="0"/>
                      <a:stretch/>
                    </p:blipFill>
                    <p:spPr>
                      <a:xfrm>
                        <a:off x="4478337" y="2182812"/>
                        <a:ext cx="4059237" cy="3881437"/>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oleObj>
              </mc:Fallback>
            </mc:AlternateContent>
          </a:graphicData>
        </a:graphic>
      </p:graphicFrame>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62"/>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Decreasing Term </a:t>
            </a:r>
            <a:endParaRPr/>
          </a:p>
        </p:txBody>
      </p:sp>
      <p:graphicFrame>
        <p:nvGraphicFramePr>
          <p:cNvPr id="683" name="Google Shape;683;p62"/>
          <p:cNvGraphicFramePr/>
          <p:nvPr/>
        </p:nvGraphicFramePr>
        <p:xfrm>
          <a:off x="914400" y="2057400"/>
          <a:ext cx="3776662" cy="4021137"/>
        </p:xfrm>
        <a:graphic>
          <a:graphicData uri="http://schemas.openxmlformats.org/presentationml/2006/ole">
            <mc:AlternateContent>
              <mc:Choice Requires="v">
                <p:oleObj r:id="rId4" imgH="4021137" imgW="3776662" spid="_x0000_s1">
                  <p:embed/>
                </p:oleObj>
              </mc:Choice>
              <mc:Fallback>
                <p:oleObj r:id="rId5" imgH="4021137" imgW="3776662">
                  <p:embed/>
                  <p:pic>
                    <p:nvPicPr>
                      <p:cNvPr id="683" name="Google Shape;683;p62"/>
                      <p:cNvPicPr preferRelativeResize="0"/>
                      <p:nvPr>
                        <p:ph idx="2" type="chart"/>
                      </p:nvPr>
                    </p:nvPicPr>
                    <p:blipFill rotWithShape="1">
                      <a:blip r:embed="rId6">
                        <a:alphaModFix/>
                      </a:blip>
                      <a:srcRect b="0" l="0" r="0" t="0"/>
                      <a:stretch/>
                    </p:blipFill>
                    <p:spPr>
                      <a:xfrm>
                        <a:off x="914400" y="2057400"/>
                        <a:ext cx="3776662" cy="4021137"/>
                      </a:xfrm>
                      <a:prstGeom prst="rect">
                        <a:avLst/>
                      </a:prstGeom>
                      <a:noFill/>
                      <a:ln cap="flat" cmpd="sng" w="9525">
                        <a:solidFill>
                          <a:schemeClr val="lt1"/>
                        </a:solidFill>
                        <a:prstDash val="solid"/>
                        <a:miter lim="524288"/>
                        <a:headEnd len="sm" w="sm" type="none"/>
                        <a:tailEnd len="sm" w="sm" type="none"/>
                      </a:ln>
                      <a:effectLst>
                        <a:outerShdw blurRad="63500" dir="2212194" dist="63500">
                          <a:schemeClr val="lt2">
                            <a:alpha val="49803"/>
                          </a:schemeClr>
                        </a:outerShdw>
                      </a:effectLst>
                    </p:spPr>
                  </p:pic>
                </p:oleObj>
              </mc:Fallback>
            </mc:AlternateContent>
          </a:graphicData>
        </a:graphic>
      </p:graphicFrame>
      <p:sp>
        <p:nvSpPr>
          <p:cNvPr id="684" name="Google Shape;684;p62"/>
          <p:cNvSpPr txBox="1"/>
          <p:nvPr>
            <p:ph idx="4294967295" type="body"/>
          </p:nvPr>
        </p:nvSpPr>
        <p:spPr>
          <a:xfrm>
            <a:off x="5029200" y="1828800"/>
            <a:ext cx="3776662" cy="2365375"/>
          </a:xfrm>
          <a:prstGeom prst="rect">
            <a:avLst/>
          </a:prstGeom>
          <a:noFill/>
          <a:ln>
            <a:noFill/>
          </a:ln>
        </p:spPr>
        <p:txBody>
          <a:bodyPr anchorCtr="0" anchor="t" bIns="45700" lIns="91425" spcFirstLastPara="1" rIns="91425" wrap="square" tIns="45700">
            <a:noAutofit/>
          </a:bodyPr>
          <a:lstStyle/>
          <a:p>
            <a:pPr indent="-273049" lvl="1" marL="630237" marR="0" rtl="0" algn="l">
              <a:lnSpc>
                <a:spcPct val="80000"/>
              </a:lnSpc>
              <a:spcBef>
                <a:spcPts val="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Often sold to cover debt</a:t>
            </a:r>
            <a:endParaRPr/>
          </a:p>
          <a:p>
            <a:pPr indent="-273049" lvl="1" marL="630237" marR="0" rtl="0" algn="l">
              <a:lnSpc>
                <a:spcPct val="8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Decreasing death benefit/face amount for contract period</a:t>
            </a:r>
            <a:endParaRPr b="1" i="1" sz="3200" u="sng" cap="none" strike="noStrike">
              <a:solidFill>
                <a:schemeClr val="lt1"/>
              </a:solidFill>
              <a:latin typeface="Cambria"/>
              <a:ea typeface="Cambria"/>
              <a:cs typeface="Cambria"/>
              <a:sym typeface="Cambria"/>
            </a:endParaRPr>
          </a:p>
          <a:p>
            <a:pPr indent="-273049" lvl="1" marL="630237" marR="0" rtl="0" algn="l">
              <a:lnSpc>
                <a:spcPct val="8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Level premium</a:t>
            </a:r>
            <a:r>
              <a:rPr b="1" i="1" lang="en-US" sz="3200" u="none" cap="none" strike="noStrike">
                <a:solidFill>
                  <a:schemeClr val="lt1"/>
                </a:solidFill>
                <a:latin typeface="Cambria"/>
                <a:ea typeface="Cambria"/>
                <a:cs typeface="Cambria"/>
                <a:sym typeface="Cambria"/>
              </a:rPr>
              <a:t> </a:t>
            </a:r>
            <a:r>
              <a:rPr b="0" i="0" lang="en-US" sz="3200" u="none" cap="none" strike="noStrike">
                <a:solidFill>
                  <a:schemeClr val="lt1"/>
                </a:solidFill>
                <a:latin typeface="Cambria"/>
                <a:ea typeface="Cambria"/>
                <a:cs typeface="Cambria"/>
                <a:sym typeface="Cambria"/>
              </a:rPr>
              <a:t>for contract period</a:t>
            </a:r>
            <a:endParaRPr/>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63"/>
          <p:cNvSpPr txBox="1"/>
          <p:nvPr>
            <p:ph idx="4294967295" type="title"/>
          </p:nvPr>
        </p:nvSpPr>
        <p:spPr>
          <a:xfrm>
            <a:off x="457200" y="2286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Special Features of term</a:t>
            </a:r>
            <a:endParaRPr b="1" i="0" sz="4800" u="none" cap="none" strike="noStrike">
              <a:solidFill>
                <a:srgbClr val="FFFFD2"/>
              </a:solidFill>
              <a:latin typeface="Constantia"/>
              <a:ea typeface="Constantia"/>
              <a:cs typeface="Constantia"/>
              <a:sym typeface="Constantia"/>
            </a:endParaRPr>
          </a:p>
        </p:txBody>
      </p:sp>
      <p:sp>
        <p:nvSpPr>
          <p:cNvPr id="691" name="Google Shape;691;p63"/>
          <p:cNvSpPr txBox="1"/>
          <p:nvPr>
            <p:ph idx="1" type="body"/>
          </p:nvPr>
        </p:nvSpPr>
        <p:spPr>
          <a:xfrm>
            <a:off x="914400" y="2362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Char char="◆"/>
            </a:pPr>
            <a:r>
              <a:rPr b="1" i="0" lang="en-US" sz="4000" u="none">
                <a:solidFill>
                  <a:schemeClr val="lt1"/>
                </a:solidFill>
                <a:latin typeface="Cambria"/>
                <a:ea typeface="Cambria"/>
                <a:cs typeface="Cambria"/>
                <a:sym typeface="Cambria"/>
              </a:rPr>
              <a:t>Renewable</a:t>
            </a:r>
            <a:endParaRPr/>
          </a:p>
          <a:p>
            <a:pPr indent="-319087" lvl="0" marL="319087" marR="0" rtl="0" algn="l">
              <a:lnSpc>
                <a:spcPct val="100000"/>
              </a:lnSpc>
              <a:spcBef>
                <a:spcPts val="800"/>
              </a:spcBef>
              <a:spcAft>
                <a:spcPts val="0"/>
              </a:spcAft>
              <a:buClr>
                <a:schemeClr val="accent1"/>
              </a:buClr>
              <a:buSzPts val="2800"/>
              <a:buFont typeface="Noto Sans Symbols"/>
              <a:buChar char="◆"/>
            </a:pPr>
            <a:r>
              <a:rPr b="1" i="0" lang="en-US" sz="4000" u="none">
                <a:solidFill>
                  <a:schemeClr val="lt1"/>
                </a:solidFill>
                <a:latin typeface="Cambria"/>
                <a:ea typeface="Cambria"/>
                <a:cs typeface="Cambria"/>
                <a:sym typeface="Cambria"/>
              </a:rPr>
              <a:t>Convertible</a:t>
            </a:r>
            <a:endParaRPr/>
          </a:p>
          <a:p>
            <a:pPr indent="-319087" lvl="0" marL="319087" marR="0" rtl="0" algn="l">
              <a:lnSpc>
                <a:spcPct val="100000"/>
              </a:lnSpc>
              <a:spcBef>
                <a:spcPts val="800"/>
              </a:spcBef>
              <a:spcAft>
                <a:spcPts val="0"/>
              </a:spcAft>
              <a:buClr>
                <a:schemeClr val="accent1"/>
              </a:buClr>
              <a:buSzPts val="2800"/>
              <a:buFont typeface="Noto Sans Symbols"/>
              <a:buChar char="◆"/>
            </a:pPr>
            <a:r>
              <a:rPr b="1" i="0" lang="en-US" sz="4000" u="none">
                <a:solidFill>
                  <a:schemeClr val="lt1"/>
                </a:solidFill>
                <a:latin typeface="Cambria"/>
                <a:ea typeface="Cambria"/>
                <a:cs typeface="Cambria"/>
                <a:sym typeface="Cambria"/>
              </a:rPr>
              <a:t>Reentry term</a:t>
            </a:r>
            <a:endParaRPr/>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4"/>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Renewability Feature</a:t>
            </a:r>
            <a:endParaRPr/>
          </a:p>
        </p:txBody>
      </p:sp>
      <p:graphicFrame>
        <p:nvGraphicFramePr>
          <p:cNvPr id="698" name="Google Shape;698;p64"/>
          <p:cNvGraphicFramePr/>
          <p:nvPr/>
        </p:nvGraphicFramePr>
        <p:xfrm>
          <a:off x="1066800" y="2286000"/>
          <a:ext cx="3871912" cy="3190875"/>
        </p:xfrm>
        <a:graphic>
          <a:graphicData uri="http://schemas.openxmlformats.org/presentationml/2006/ole">
            <mc:AlternateContent>
              <mc:Choice Requires="v">
                <p:oleObj r:id="rId4" imgH="3190875" imgW="3871912" spid="_x0000_s1">
                  <p:embed/>
                </p:oleObj>
              </mc:Choice>
              <mc:Fallback>
                <p:oleObj r:id="rId5" imgH="3190875" imgW="3871912">
                  <p:embed/>
                  <p:pic>
                    <p:nvPicPr>
                      <p:cNvPr id="698" name="Google Shape;698;p64"/>
                      <p:cNvPicPr preferRelativeResize="0"/>
                      <p:nvPr>
                        <p:ph idx="4294967295" type="body"/>
                      </p:nvPr>
                    </p:nvPicPr>
                    <p:blipFill rotWithShape="1">
                      <a:blip r:embed="rId6">
                        <a:alphaModFix/>
                      </a:blip>
                      <a:srcRect b="0" l="0" r="0" t="0"/>
                      <a:stretch/>
                    </p:blipFill>
                    <p:spPr>
                      <a:xfrm>
                        <a:off x="1066800" y="2286000"/>
                        <a:ext cx="3871912" cy="3190875"/>
                      </a:xfrm>
                      <a:prstGeom prst="rect">
                        <a:avLst/>
                      </a:prstGeom>
                      <a:noFill/>
                      <a:ln cap="flat" cmpd="sng" w="9525">
                        <a:solidFill>
                          <a:schemeClr val="lt1"/>
                        </a:solidFill>
                        <a:prstDash val="solid"/>
                        <a:miter lim="524288"/>
                        <a:headEnd len="sm" w="sm" type="none"/>
                        <a:tailEnd len="sm" w="sm" type="none"/>
                      </a:ln>
                      <a:effectLst>
                        <a:outerShdw blurRad="63500" dir="2700000" dist="71842">
                          <a:schemeClr val="lt2">
                            <a:alpha val="49803"/>
                          </a:schemeClr>
                        </a:outerShdw>
                      </a:effectLst>
                    </p:spPr>
                  </p:pic>
                </p:oleObj>
              </mc:Fallback>
            </mc:AlternateContent>
          </a:graphicData>
        </a:graphic>
      </p:graphicFrame>
      <p:sp>
        <p:nvSpPr>
          <p:cNvPr id="699" name="Google Shape;699;p64"/>
          <p:cNvSpPr txBox="1"/>
          <p:nvPr>
            <p:ph idx="4294967295" type="body"/>
          </p:nvPr>
        </p:nvSpPr>
        <p:spPr>
          <a:xfrm>
            <a:off x="4686300" y="2668587"/>
            <a:ext cx="4457700" cy="2690812"/>
          </a:xfrm>
          <a:prstGeom prst="rect">
            <a:avLst/>
          </a:prstGeom>
          <a:noFill/>
          <a:ln>
            <a:noFill/>
          </a:ln>
        </p:spPr>
        <p:txBody>
          <a:bodyPr anchorCtr="0" anchor="t" bIns="45700" lIns="91425" spcFirstLastPara="1" rIns="91425" wrap="square" tIns="45700">
            <a:noAutofit/>
          </a:bodyPr>
          <a:lstStyle/>
          <a:p>
            <a:pPr indent="-273049" lvl="1" marL="630237" marR="0" rtl="0" algn="l">
              <a:lnSpc>
                <a:spcPct val="80000"/>
              </a:lnSpc>
              <a:spcBef>
                <a:spcPts val="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Death benefit/face amount remains the same</a:t>
            </a:r>
            <a:endParaRPr/>
          </a:p>
          <a:p>
            <a:pPr indent="-273049" lvl="1" marL="630237" marR="0" rtl="0" algn="l">
              <a:lnSpc>
                <a:spcPct val="8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Length of protection remains the same</a:t>
            </a:r>
            <a:endParaRPr/>
          </a:p>
          <a:p>
            <a:pPr indent="-273049" lvl="1" marL="630237" marR="0" rtl="0" algn="l">
              <a:lnSpc>
                <a:spcPct val="8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Premium goes up on the basis of attained age for next renewal period</a:t>
            </a:r>
            <a:endParaRPr/>
          </a:p>
          <a:p>
            <a:pPr indent="-212408" lvl="0" marL="319088" marR="0" rtl="0" algn="l">
              <a:spcBef>
                <a:spcPts val="480"/>
              </a:spcBef>
              <a:spcAft>
                <a:spcPts val="0"/>
              </a:spcAft>
              <a:buClr>
                <a:schemeClr val="accent1"/>
              </a:buClr>
              <a:buSzPts val="1680"/>
              <a:buFont typeface="Noto Sans Symbols"/>
              <a:buNone/>
            </a:pPr>
            <a:r>
              <a:t/>
            </a:r>
            <a:endParaRPr b="0" i="0" sz="2400" u="none" cap="none" strike="noStrike">
              <a:solidFill>
                <a:schemeClr val="lt1"/>
              </a:solidFill>
              <a:latin typeface="Cambria"/>
              <a:ea typeface="Cambria"/>
              <a:cs typeface="Cambria"/>
              <a:sym typeface="Cambria"/>
            </a:endParaRPr>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5"/>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Convertible Term</a:t>
            </a:r>
            <a:endParaRPr b="1" i="0" sz="4800" u="none" cap="none" strike="noStrike">
              <a:solidFill>
                <a:srgbClr val="FFFFD2"/>
              </a:solidFill>
              <a:latin typeface="Constantia"/>
              <a:ea typeface="Constantia"/>
              <a:cs typeface="Constantia"/>
              <a:sym typeface="Constantia"/>
            </a:endParaRPr>
          </a:p>
        </p:txBody>
      </p:sp>
      <p:sp>
        <p:nvSpPr>
          <p:cNvPr id="706" name="Google Shape;706;p6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Term policy which converts form term to whole life (permanent) at end of term.</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Without proof of insurability</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Convert before end of term</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New Policy premium at attained age</a:t>
            </a:r>
            <a:endParaRP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66"/>
          <p:cNvSpPr txBox="1"/>
          <p:nvPr>
            <p:ph idx="4294967295" type="title"/>
          </p:nvPr>
        </p:nvSpPr>
        <p:spPr>
          <a:xfrm>
            <a:off x="457200" y="2286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Re-Entry Term</a:t>
            </a:r>
            <a:endParaRPr b="1" i="0" sz="4800" u="none" cap="none" strike="noStrike">
              <a:solidFill>
                <a:srgbClr val="FFFFD2"/>
              </a:solidFill>
              <a:latin typeface="Constantia"/>
              <a:ea typeface="Constantia"/>
              <a:cs typeface="Constantia"/>
              <a:sym typeface="Constantia"/>
            </a:endParaRPr>
          </a:p>
        </p:txBody>
      </p:sp>
      <p:sp>
        <p:nvSpPr>
          <p:cNvPr id="713" name="Google Shape;713;p66"/>
          <p:cNvSpPr txBox="1"/>
          <p:nvPr/>
        </p:nvSpPr>
        <p:spPr>
          <a:xfrm>
            <a:off x="609600" y="23320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25 year old male, has $150,000 re-entry term policy.  Annual premium is $1200</a:t>
            </a:r>
            <a:endParaRPr/>
          </a:p>
          <a:p>
            <a:pPr indent="-319087" lvl="0" marL="319087" marR="0" rtl="0" algn="l">
              <a:lnSpc>
                <a:spcPct val="10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At age 30, because it is renewable term, your premium jumps to $2000 annually.  </a:t>
            </a:r>
            <a:endParaRPr/>
          </a:p>
          <a:p>
            <a:pPr indent="-319087" lvl="0" marL="319087" marR="0" rtl="0" algn="l">
              <a:lnSpc>
                <a:spcPct val="10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If you can prove medical insurability with re-entry you can retain that annual premium you were paying 25. </a:t>
            </a:r>
            <a:endParaRPr/>
          </a:p>
          <a:p>
            <a:pPr indent="-319087" lvl="0" marL="319087" marR="0" rtl="0" algn="l">
              <a:lnSpc>
                <a:spcPct val="10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Once you start having heart problems, your premiums are going up.  Then at 40 years old that premium jumps to $3000</a:t>
            </a:r>
            <a:endParaRPr/>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67"/>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WHOLE LIFE INSURANCE</a:t>
            </a:r>
            <a:endParaRPr b="1" i="0" sz="4800" u="none" cap="none" strike="noStrike">
              <a:solidFill>
                <a:srgbClr val="FFFFD2"/>
              </a:solidFill>
              <a:latin typeface="Constantia"/>
              <a:ea typeface="Constantia"/>
              <a:cs typeface="Constantia"/>
              <a:sym typeface="Constantia"/>
            </a:endParaRPr>
          </a:p>
        </p:txBody>
      </p:sp>
      <p:sp>
        <p:nvSpPr>
          <p:cNvPr id="720" name="Google Shape;720;p67"/>
          <p:cNvSpPr txBox="1"/>
          <p:nvPr>
            <p:ph idx="1" type="body"/>
          </p:nvPr>
        </p:nvSpPr>
        <p:spPr>
          <a:xfrm>
            <a:off x="457200" y="2667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Char char="◆"/>
            </a:pPr>
            <a:r>
              <a:rPr b="0" i="0" lang="en-US" sz="4000" u="none">
                <a:solidFill>
                  <a:schemeClr val="lt1"/>
                </a:solidFill>
                <a:latin typeface="Cambria"/>
                <a:ea typeface="Cambria"/>
                <a:cs typeface="Cambria"/>
                <a:sym typeface="Cambria"/>
              </a:rPr>
              <a:t>CASH VALUE POLICIES</a:t>
            </a:r>
            <a:endParaRPr/>
          </a:p>
          <a:p>
            <a:pPr indent="-319087" lvl="0" marL="319087" marR="0" rtl="0" algn="l">
              <a:lnSpc>
                <a:spcPct val="100000"/>
              </a:lnSpc>
              <a:spcBef>
                <a:spcPts val="800"/>
              </a:spcBef>
              <a:spcAft>
                <a:spcPts val="0"/>
              </a:spcAft>
              <a:buClr>
                <a:schemeClr val="accent1"/>
              </a:buClr>
              <a:buSzPts val="2800"/>
              <a:buFont typeface="Noto Sans Symbols"/>
              <a:buChar char="◆"/>
            </a:pPr>
            <a:r>
              <a:rPr b="0" i="0" lang="en-US" sz="4000" u="none">
                <a:solidFill>
                  <a:schemeClr val="lt1"/>
                </a:solidFill>
                <a:latin typeface="Cambria"/>
                <a:ea typeface="Cambria"/>
                <a:cs typeface="Cambria"/>
                <a:sym typeface="Cambria"/>
              </a:rPr>
              <a:t>WHOLE LIFE POLICIES</a:t>
            </a:r>
            <a:endParaRPr/>
          </a:p>
          <a:p>
            <a:pPr indent="-319087" lvl="0" marL="319087" marR="0" rtl="0" algn="l">
              <a:lnSpc>
                <a:spcPct val="100000"/>
              </a:lnSpc>
              <a:spcBef>
                <a:spcPts val="800"/>
              </a:spcBef>
              <a:spcAft>
                <a:spcPts val="0"/>
              </a:spcAft>
              <a:buClr>
                <a:schemeClr val="accent1"/>
              </a:buClr>
              <a:buSzPts val="2800"/>
              <a:buFont typeface="Noto Sans Symbols"/>
              <a:buChar char="◆"/>
            </a:pPr>
            <a:r>
              <a:rPr b="0" i="0" lang="en-US" sz="4000" u="none">
                <a:solidFill>
                  <a:schemeClr val="lt1"/>
                </a:solidFill>
                <a:latin typeface="Cambria"/>
                <a:ea typeface="Cambria"/>
                <a:cs typeface="Cambria"/>
                <a:sym typeface="Cambria"/>
              </a:rPr>
              <a:t>PERMANENT INSURANCE</a:t>
            </a:r>
            <a:endParaRPr/>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68"/>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fontScale="90000"/>
          </a:bodyPr>
          <a:lstStyle/>
          <a:p>
            <a:pPr indent="-838200" lvl="0" marL="838200" marR="0" rtl="0" algn="l">
              <a:lnSpc>
                <a:spcPct val="100000"/>
              </a:lnSpc>
              <a:spcBef>
                <a:spcPts val="0"/>
              </a:spcBef>
              <a:spcAft>
                <a:spcPts val="0"/>
              </a:spcAft>
              <a:buClr>
                <a:srgbClr val="FFFFD1"/>
              </a:buClr>
              <a:buSzPct val="100000"/>
              <a:buFont typeface="Constantia"/>
              <a:buNone/>
            </a:pPr>
            <a:r>
              <a:rPr b="1" i="0" lang="en-US" sz="4800" u="none" cap="none" strike="noStrike">
                <a:solidFill>
                  <a:srgbClr val="FFFFD1"/>
                </a:solidFill>
                <a:latin typeface="Constantia"/>
                <a:ea typeface="Constantia"/>
                <a:cs typeface="Constantia"/>
                <a:sym typeface="Constantia"/>
              </a:rPr>
              <a:t>Ordinary (Straight) Whole Life</a:t>
            </a:r>
            <a:endParaRPr/>
          </a:p>
        </p:txBody>
      </p:sp>
      <p:sp>
        <p:nvSpPr>
          <p:cNvPr id="727" name="Google Shape;727;p68"/>
          <p:cNvSpPr txBox="1"/>
          <p:nvPr>
            <p:ph idx="4294967295" type="body"/>
          </p:nvPr>
        </p:nvSpPr>
        <p:spPr>
          <a:xfrm>
            <a:off x="5029200" y="1600200"/>
            <a:ext cx="4114800" cy="44196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90000"/>
              </a:lnSpc>
              <a:spcBef>
                <a:spcPts val="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Protection to age 100</a:t>
            </a:r>
            <a:endParaRPr/>
          </a:p>
          <a:p>
            <a:pPr indent="-273049" lvl="1" marL="630237" marR="0" rtl="0" algn="l">
              <a:lnSpc>
                <a:spcPct val="9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Growing cash value</a:t>
            </a:r>
            <a:endParaRPr/>
          </a:p>
          <a:p>
            <a:pPr indent="-273049" lvl="1" marL="630237" marR="0" rtl="0" algn="l">
              <a:lnSpc>
                <a:spcPct val="9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Level premiums</a:t>
            </a:r>
            <a:endParaRPr/>
          </a:p>
          <a:p>
            <a:pPr indent="-273049" lvl="1" marL="630237" marR="0" rtl="0" algn="l">
              <a:lnSpc>
                <a:spcPct val="9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Matures/endows at age 100</a:t>
            </a:r>
            <a:endParaRPr/>
          </a:p>
          <a:p>
            <a:pPr indent="-273049" lvl="2" marL="922337" marR="0" rtl="0" algn="l">
              <a:lnSpc>
                <a:spcPct val="9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Policy ends</a:t>
            </a:r>
            <a:endParaRPr/>
          </a:p>
          <a:p>
            <a:pPr indent="-273049" lvl="2" marL="922337" marR="0" rtl="0" algn="l">
              <a:lnSpc>
                <a:spcPct val="90000"/>
              </a:lnSpc>
              <a:spcBef>
                <a:spcPts val="400"/>
              </a:spcBef>
              <a:spcAft>
                <a:spcPts val="0"/>
              </a:spcAft>
              <a:buClr>
                <a:srgbClr val="FF953E"/>
              </a:buClr>
              <a:buSzPts val="2000"/>
              <a:buFont typeface="Noto Sans Symbols"/>
              <a:buChar char="⬥"/>
            </a:pPr>
            <a:r>
              <a:rPr b="0" i="0" lang="en-US" sz="2000" u="none" cap="none" strike="noStrike">
                <a:solidFill>
                  <a:schemeClr val="lt1"/>
                </a:solidFill>
                <a:latin typeface="Cambria"/>
                <a:ea typeface="Cambria"/>
                <a:cs typeface="Cambria"/>
                <a:sym typeface="Cambria"/>
              </a:rPr>
              <a:t>Cash value equals face amount and is paid to insured</a:t>
            </a:r>
            <a:endParaRPr/>
          </a:p>
          <a:p>
            <a:pPr indent="-273049" lvl="1" marL="630237" marR="0" rtl="0" algn="l">
              <a:lnSpc>
                <a:spcPct val="90000"/>
              </a:lnSpc>
              <a:spcBef>
                <a:spcPts val="480"/>
              </a:spcBef>
              <a:spcAft>
                <a:spcPts val="0"/>
              </a:spcAft>
              <a:buClr>
                <a:schemeClr val="accent2"/>
              </a:buClr>
              <a:buSzPts val="2400"/>
              <a:buFont typeface="Noto Sans Symbols"/>
              <a:buChar char="⬥"/>
            </a:pPr>
            <a:r>
              <a:rPr b="0" i="0" lang="en-US" sz="2400" u="none" cap="none" strike="noStrike">
                <a:solidFill>
                  <a:schemeClr val="lt1"/>
                </a:solidFill>
                <a:latin typeface="Cambria"/>
                <a:ea typeface="Cambria"/>
                <a:cs typeface="Cambria"/>
                <a:sym typeface="Cambria"/>
              </a:rPr>
              <a:t>If insured dies, before age 100 only death benefit is paid, not cash value</a:t>
            </a:r>
            <a:endParaRPr/>
          </a:p>
        </p:txBody>
      </p:sp>
      <p:graphicFrame>
        <p:nvGraphicFramePr>
          <p:cNvPr id="728" name="Google Shape;728;p68"/>
          <p:cNvGraphicFramePr/>
          <p:nvPr/>
        </p:nvGraphicFramePr>
        <p:xfrm>
          <a:off x="609600" y="2133600"/>
          <a:ext cx="4281487" cy="2751137"/>
        </p:xfrm>
        <a:graphic>
          <a:graphicData uri="http://schemas.openxmlformats.org/presentationml/2006/ole">
            <mc:AlternateContent>
              <mc:Choice Requires="v">
                <p:oleObj r:id="rId4" imgH="2751137" imgW="4281487" spid="_x0000_s1">
                  <p:embed/>
                </p:oleObj>
              </mc:Choice>
              <mc:Fallback>
                <p:oleObj r:id="rId5" imgH="2751137" imgW="4281487">
                  <p:embed/>
                  <p:pic>
                    <p:nvPicPr>
                      <p:cNvPr id="728" name="Google Shape;728;p68"/>
                      <p:cNvPicPr preferRelativeResize="0"/>
                      <p:nvPr>
                        <p:ph idx="4294967295" type="body"/>
                      </p:nvPr>
                    </p:nvPicPr>
                    <p:blipFill rotWithShape="1">
                      <a:blip r:embed="rId6">
                        <a:alphaModFix/>
                      </a:blip>
                      <a:srcRect b="0" l="0" r="0" t="0"/>
                      <a:stretch/>
                    </p:blipFill>
                    <p:spPr>
                      <a:xfrm>
                        <a:off x="609600" y="2133600"/>
                        <a:ext cx="4281487" cy="2751137"/>
                      </a:xfrm>
                      <a:prstGeom prst="rect">
                        <a:avLst/>
                      </a:prstGeom>
                      <a:noFill/>
                      <a:ln cap="flat" cmpd="sng" w="9525">
                        <a:solidFill>
                          <a:schemeClr val="lt1"/>
                        </a:solidFill>
                        <a:prstDash val="solid"/>
                        <a:miter lim="524288"/>
                        <a:headEnd len="sm" w="sm" type="none"/>
                        <a:tailEnd len="sm" w="sm" type="none"/>
                      </a:ln>
                      <a:effectLst>
                        <a:outerShdw blurRad="63500" dir="2700000" dist="71842">
                          <a:schemeClr val="lt2">
                            <a:alpha val="49803"/>
                          </a:schemeClr>
                        </a:outerShdw>
                      </a:effectLst>
                    </p:spPr>
                  </p:pic>
                </p:oleObj>
              </mc:Fallback>
            </mc:AlternateContent>
          </a:graphicData>
        </a:graphic>
      </p:graphicFrame>
      <p:sp>
        <p:nvSpPr>
          <p:cNvPr id="729" name="Google Shape;729;p68"/>
          <p:cNvSpPr/>
          <p:nvPr/>
        </p:nvSpPr>
        <p:spPr>
          <a:xfrm>
            <a:off x="990600" y="143469"/>
            <a:ext cx="722505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3"/>
              </a:buClr>
              <a:buSzPts val="5400"/>
              <a:buFont typeface="Arial"/>
              <a:buNone/>
            </a:pPr>
            <a:r>
              <a:rPr b="1" i="0" lang="en-US" sz="5400" u="none" cap="none" strike="noStrike">
                <a:solidFill>
                  <a:schemeClr val="accent3"/>
                </a:solidFill>
                <a:latin typeface="Arial"/>
                <a:ea typeface="Arial"/>
                <a:cs typeface="Arial"/>
                <a:sym typeface="Arial"/>
              </a:rPr>
              <a:t>Permanent Insurance</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69"/>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Limited Pay Whole Life</a:t>
            </a:r>
            <a:endParaRPr/>
          </a:p>
        </p:txBody>
      </p:sp>
      <p:sp>
        <p:nvSpPr>
          <p:cNvPr id="736" name="Google Shape;736;p69"/>
          <p:cNvSpPr txBox="1"/>
          <p:nvPr>
            <p:ph idx="4294967295" type="body"/>
          </p:nvPr>
        </p:nvSpPr>
        <p:spPr>
          <a:xfrm>
            <a:off x="-152400" y="1905000"/>
            <a:ext cx="3810000" cy="3429000"/>
          </a:xfrm>
          <a:prstGeom prst="rect">
            <a:avLst/>
          </a:prstGeom>
          <a:noFill/>
          <a:ln>
            <a:noFill/>
          </a:ln>
        </p:spPr>
        <p:txBody>
          <a:bodyPr anchorCtr="0" anchor="t" bIns="45700" lIns="91425" spcFirstLastPara="1" rIns="91425" wrap="square" tIns="45700">
            <a:noAutofit/>
          </a:bodyPr>
          <a:lstStyle/>
          <a:p>
            <a:pPr indent="-273049" lvl="1" marL="630237" marR="0" rtl="0" algn="l">
              <a:lnSpc>
                <a:spcPct val="80000"/>
              </a:lnSpc>
              <a:spcBef>
                <a:spcPts val="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Whole life (protection to 100)</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Shorter premium-paying period</a:t>
            </a:r>
            <a:endParaRPr/>
          </a:p>
          <a:p>
            <a:pPr indent="-273049" lvl="2" marL="922337" marR="0" rtl="0" algn="l">
              <a:lnSpc>
                <a:spcPct val="80000"/>
              </a:lnSpc>
              <a:spcBef>
                <a:spcPts val="480"/>
              </a:spcBef>
              <a:spcAft>
                <a:spcPts val="0"/>
              </a:spcAft>
              <a:buClr>
                <a:srgbClr val="FF953E"/>
              </a:buClr>
              <a:buSzPts val="2400"/>
              <a:buFont typeface="Noto Sans Symbols"/>
              <a:buChar char="⬥"/>
            </a:pPr>
            <a:r>
              <a:rPr b="0" i="0" lang="en-US" sz="2400" u="none" cap="none" strike="noStrike">
                <a:solidFill>
                  <a:schemeClr val="lt1"/>
                </a:solidFill>
                <a:latin typeface="Cambria"/>
                <a:ea typeface="Cambria"/>
                <a:cs typeface="Cambria"/>
                <a:sym typeface="Cambria"/>
              </a:rPr>
              <a:t>Examples</a:t>
            </a:r>
            <a:endParaRPr/>
          </a:p>
          <a:p>
            <a:pPr indent="-228600" lvl="3" marL="1187450" marR="0" rtl="0" algn="l">
              <a:lnSpc>
                <a:spcPct val="80000"/>
              </a:lnSpc>
              <a:spcBef>
                <a:spcPts val="480"/>
              </a:spcBef>
              <a:spcAft>
                <a:spcPts val="0"/>
              </a:spcAft>
              <a:buClr>
                <a:srgbClr val="F8BD52"/>
              </a:buClr>
              <a:buSzPts val="2400"/>
              <a:buFont typeface="Noto Sans Symbols"/>
              <a:buChar char="⬥"/>
            </a:pPr>
            <a:r>
              <a:rPr b="0" i="0" lang="en-US" sz="2400" u="none" cap="none" strike="noStrike">
                <a:solidFill>
                  <a:schemeClr val="lt1"/>
                </a:solidFill>
                <a:latin typeface="Cambria"/>
                <a:ea typeface="Cambria"/>
                <a:cs typeface="Cambria"/>
                <a:sym typeface="Cambria"/>
              </a:rPr>
              <a:t>20-pay life</a:t>
            </a:r>
            <a:endParaRPr/>
          </a:p>
          <a:p>
            <a:pPr indent="-228600" lvl="3" marL="1187450" marR="0" rtl="0" algn="l">
              <a:lnSpc>
                <a:spcPct val="80000"/>
              </a:lnSpc>
              <a:spcBef>
                <a:spcPts val="480"/>
              </a:spcBef>
              <a:spcAft>
                <a:spcPts val="0"/>
              </a:spcAft>
              <a:buClr>
                <a:srgbClr val="F8BD52"/>
              </a:buClr>
              <a:buSzPts val="2400"/>
              <a:buFont typeface="Noto Sans Symbols"/>
              <a:buChar char="⬥"/>
            </a:pPr>
            <a:r>
              <a:rPr b="0" i="0" lang="en-US" sz="2400" u="none" cap="none" strike="noStrike">
                <a:solidFill>
                  <a:schemeClr val="lt1"/>
                </a:solidFill>
                <a:latin typeface="Cambria"/>
                <a:ea typeface="Cambria"/>
                <a:cs typeface="Cambria"/>
                <a:sym typeface="Cambria"/>
              </a:rPr>
              <a:t>Life paid up at 65</a:t>
            </a:r>
            <a:endParaRPr/>
          </a:p>
          <a:p>
            <a:pPr indent="-273049" lvl="1" marL="630237" marR="0" rtl="0" algn="l">
              <a:lnSpc>
                <a:spcPct val="8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Premiums and cash value are higher than continuous-pay whole life</a:t>
            </a:r>
            <a:endParaRPr/>
          </a:p>
        </p:txBody>
      </p:sp>
      <p:graphicFrame>
        <p:nvGraphicFramePr>
          <p:cNvPr id="737" name="Google Shape;737;p69"/>
          <p:cNvGraphicFramePr/>
          <p:nvPr/>
        </p:nvGraphicFramePr>
        <p:xfrm>
          <a:off x="3719512" y="2022475"/>
          <a:ext cx="5119687" cy="3387725"/>
        </p:xfrm>
        <a:graphic>
          <a:graphicData uri="http://schemas.openxmlformats.org/presentationml/2006/ole">
            <mc:AlternateContent>
              <mc:Choice Requires="v">
                <p:oleObj r:id="rId4" imgH="3387725" imgW="5119687" spid="_x0000_s1">
                  <p:embed/>
                </p:oleObj>
              </mc:Choice>
              <mc:Fallback>
                <p:oleObj r:id="rId5" imgH="3387725" imgW="5119687">
                  <p:embed/>
                  <p:pic>
                    <p:nvPicPr>
                      <p:cNvPr id="737" name="Google Shape;737;p69"/>
                      <p:cNvPicPr preferRelativeResize="0"/>
                      <p:nvPr>
                        <p:ph idx="4294967295" type="body"/>
                      </p:nvPr>
                    </p:nvPicPr>
                    <p:blipFill rotWithShape="1">
                      <a:blip r:embed="rId6">
                        <a:alphaModFix/>
                      </a:blip>
                      <a:srcRect b="0" l="0" r="0" t="0"/>
                      <a:stretch/>
                    </p:blipFill>
                    <p:spPr>
                      <a:xfrm>
                        <a:off x="3719512" y="2022475"/>
                        <a:ext cx="5119687" cy="3387725"/>
                      </a:xfrm>
                      <a:prstGeom prst="rect">
                        <a:avLst/>
                      </a:prstGeom>
                      <a:noFill/>
                      <a:ln cap="flat" cmpd="sng" w="9525">
                        <a:solidFill>
                          <a:schemeClr val="lt1"/>
                        </a:solidFill>
                        <a:prstDash val="solid"/>
                        <a:miter lim="524288"/>
                        <a:headEnd len="sm" w="sm" type="none"/>
                        <a:tailEnd len="sm" w="sm" type="none"/>
                      </a:ln>
                      <a:effectLst>
                        <a:outerShdw blurRad="63500" dir="2700000" dist="71842">
                          <a:schemeClr val="lt2">
                            <a:alpha val="49803"/>
                          </a:schemeClr>
                        </a:outerShdw>
                      </a:effectLst>
                    </p:spPr>
                  </p:pic>
                </p:oleObj>
              </mc:Fallback>
            </mc:AlternateContent>
          </a:graphicData>
        </a:graphic>
      </p:graphicFrame>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7"/>
          <p:cNvSpPr txBox="1"/>
          <p:nvPr>
            <p:ph idx="4294967295" type="title"/>
          </p:nvPr>
        </p:nvSpPr>
        <p:spPr>
          <a:xfrm>
            <a:off x="914400" y="762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Speculative vs. Pure Risk</a:t>
            </a:r>
            <a:endParaRPr/>
          </a:p>
        </p:txBody>
      </p:sp>
      <p:sp>
        <p:nvSpPr>
          <p:cNvPr id="233" name="Google Shape;233;p7"/>
          <p:cNvSpPr txBox="1"/>
          <p:nvPr>
            <p:ph idx="1" type="body"/>
          </p:nvPr>
        </p:nvSpPr>
        <p:spPr>
          <a:xfrm>
            <a:off x="0" y="1905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ctr">
              <a:lnSpc>
                <a:spcPct val="90000"/>
              </a:lnSpc>
              <a:spcBef>
                <a:spcPts val="0"/>
              </a:spcBef>
              <a:spcAft>
                <a:spcPts val="0"/>
              </a:spcAft>
              <a:buClr>
                <a:schemeClr val="accent1"/>
              </a:buClr>
              <a:buSzPts val="2240"/>
              <a:buFont typeface="Noto Sans Symbols"/>
              <a:buNone/>
            </a:pPr>
            <a:r>
              <a:rPr b="1" i="0" lang="en-US" sz="3200" u="none">
                <a:solidFill>
                  <a:schemeClr val="lt1"/>
                </a:solidFill>
                <a:latin typeface="Cambria"/>
                <a:ea typeface="Cambria"/>
                <a:cs typeface="Cambria"/>
                <a:sym typeface="Cambria"/>
              </a:rPr>
              <a:t>Speculative Risk </a:t>
            </a:r>
            <a:r>
              <a:rPr b="0" i="0" lang="en-US" sz="3000" u="none">
                <a:solidFill>
                  <a:schemeClr val="lt1"/>
                </a:solidFill>
                <a:latin typeface="Cambria"/>
                <a:ea typeface="Cambria"/>
                <a:cs typeface="Cambria"/>
                <a:sym typeface="Cambria"/>
              </a:rPr>
              <a:t>= Possibility of Gain</a:t>
            </a:r>
            <a:endParaRPr/>
          </a:p>
          <a:p>
            <a:pPr indent="-319087" lvl="0" marL="319087" marR="0" rtl="0" algn="ctr">
              <a:lnSpc>
                <a:spcPct val="9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(Not Insurable)</a:t>
            </a:r>
            <a:endParaRPr/>
          </a:p>
          <a:p>
            <a:pPr indent="-319087" lvl="0" marL="319087" marR="0" rtl="0" algn="ctr">
              <a:lnSpc>
                <a:spcPct val="9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9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9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9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319087" lvl="0" marL="319087" marR="0" rtl="0" algn="ctr">
              <a:lnSpc>
                <a:spcPct val="90000"/>
              </a:lnSpc>
              <a:spcBef>
                <a:spcPts val="640"/>
              </a:spcBef>
              <a:spcAft>
                <a:spcPts val="0"/>
              </a:spcAft>
              <a:buClr>
                <a:schemeClr val="accent1"/>
              </a:buClr>
              <a:buSzPts val="2240"/>
              <a:buFont typeface="Noto Sans Symbols"/>
              <a:buNone/>
            </a:pPr>
            <a:r>
              <a:rPr b="1" i="0" lang="en-US" sz="3200" u="none">
                <a:solidFill>
                  <a:schemeClr val="lt1"/>
                </a:solidFill>
                <a:latin typeface="Cambria"/>
                <a:ea typeface="Cambria"/>
                <a:cs typeface="Cambria"/>
                <a:sym typeface="Cambria"/>
              </a:rPr>
              <a:t>Pure Risk </a:t>
            </a:r>
            <a:r>
              <a:rPr b="0" i="0" lang="en-US" sz="3000" u="none">
                <a:solidFill>
                  <a:schemeClr val="lt1"/>
                </a:solidFill>
                <a:latin typeface="Cambria"/>
                <a:ea typeface="Cambria"/>
                <a:cs typeface="Cambria"/>
                <a:sym typeface="Cambria"/>
              </a:rPr>
              <a:t>= Possibility of Loss </a:t>
            </a:r>
            <a:r>
              <a:rPr b="0" i="0" lang="en-US" sz="3000" u="sng">
                <a:solidFill>
                  <a:schemeClr val="lt1"/>
                </a:solidFill>
                <a:latin typeface="Cambria"/>
                <a:ea typeface="Cambria"/>
                <a:cs typeface="Cambria"/>
                <a:sym typeface="Cambria"/>
              </a:rPr>
              <a:t>Only</a:t>
            </a:r>
            <a:endParaRPr/>
          </a:p>
          <a:p>
            <a:pPr indent="-319087" lvl="0" marL="319087" marR="0" rtl="0" algn="ctr">
              <a:lnSpc>
                <a:spcPct val="9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(Insurable)</a:t>
            </a:r>
            <a:endParaRPr/>
          </a:p>
          <a:p>
            <a:pPr indent="-319087" lvl="0" marL="319087" marR="0" rtl="0" algn="l">
              <a:lnSpc>
                <a:spcPct val="90000"/>
              </a:lnSpc>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a:p>
            <a:pPr indent="-185738" lvl="0" marL="319088" marR="0" rtl="0" algn="l">
              <a:spcBef>
                <a:spcPts val="600"/>
              </a:spcBef>
              <a:spcAft>
                <a:spcPts val="0"/>
              </a:spcAft>
              <a:buClr>
                <a:schemeClr val="accent1"/>
              </a:buClr>
              <a:buSzPts val="2100"/>
              <a:buFont typeface="Noto Sans Symbols"/>
              <a:buNone/>
            </a:pPr>
            <a:r>
              <a:t/>
            </a:r>
            <a:endParaRPr b="0" i="0" sz="3000" u="none">
              <a:solidFill>
                <a:schemeClr val="lt1"/>
              </a:solidFill>
              <a:latin typeface="Cambria"/>
              <a:ea typeface="Cambria"/>
              <a:cs typeface="Cambria"/>
              <a:sym typeface="Cambria"/>
            </a:endParaRPr>
          </a:p>
        </p:txBody>
      </p:sp>
      <p:sp>
        <p:nvSpPr>
          <p:cNvPr id="234" name="Google Shape;234;p7"/>
          <p:cNvSpPr txBox="1"/>
          <p:nvPr/>
        </p:nvSpPr>
        <p:spPr>
          <a:xfrm>
            <a:off x="685800" y="3733800"/>
            <a:ext cx="7696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descr="MCj04348060000[1]" id="235" name="Google Shape;235;p7"/>
          <p:cNvPicPr preferRelativeResize="0"/>
          <p:nvPr/>
        </p:nvPicPr>
        <p:blipFill rotWithShape="1">
          <a:blip r:embed="rId3">
            <a:alphaModFix/>
          </a:blip>
          <a:srcRect b="0" l="0" r="0" t="0"/>
          <a:stretch/>
        </p:blipFill>
        <p:spPr>
          <a:xfrm>
            <a:off x="1066800" y="2743200"/>
            <a:ext cx="1600200" cy="1600200"/>
          </a:xfrm>
          <a:prstGeom prst="rect">
            <a:avLst/>
          </a:prstGeom>
          <a:noFill/>
          <a:ln>
            <a:noFill/>
          </a:ln>
        </p:spPr>
      </p:pic>
      <p:pic>
        <p:nvPicPr>
          <p:cNvPr descr="C:\Program Files\Microsoft Office\MEDIA\CAGCAT10\j0278882.wmf" id="236" name="Google Shape;236;p7"/>
          <p:cNvPicPr preferRelativeResize="0"/>
          <p:nvPr/>
        </p:nvPicPr>
        <p:blipFill rotWithShape="1">
          <a:blip r:embed="rId4">
            <a:alphaModFix/>
          </a:blip>
          <a:srcRect b="0" l="0" r="0" t="0"/>
          <a:stretch/>
        </p:blipFill>
        <p:spPr>
          <a:xfrm>
            <a:off x="7010400" y="2971800"/>
            <a:ext cx="1825625" cy="182403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7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Uses of Whole Life</a:t>
            </a:r>
            <a:endParaRPr/>
          </a:p>
        </p:txBody>
      </p:sp>
      <p:sp>
        <p:nvSpPr>
          <p:cNvPr id="744" name="Google Shape;744;p70"/>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Forced savings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Permanent insurance protection</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Policy owner access to cash values</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Loans or “benefit advances”</a:t>
            </a:r>
            <a:endParaRPr/>
          </a:p>
          <a:p>
            <a:pPr indent="-273049" lvl="1" marL="630237" marR="0" rtl="0" algn="l">
              <a:lnSpc>
                <a:spcPct val="100000"/>
              </a:lnSpc>
              <a:spcBef>
                <a:spcPts val="560"/>
              </a:spcBef>
              <a:spcAft>
                <a:spcPts val="0"/>
              </a:spcAft>
              <a:buClr>
                <a:schemeClr val="accent2"/>
              </a:buClr>
              <a:buSzPts val="2800"/>
              <a:buFont typeface="Noto Sans Symbols"/>
              <a:buChar char="⬥"/>
            </a:pPr>
            <a:r>
              <a:rPr b="0" i="0" lang="en-US" sz="2800" u="none" cap="none" strike="noStrike">
                <a:solidFill>
                  <a:schemeClr val="lt1"/>
                </a:solidFill>
                <a:latin typeface="Cambria"/>
                <a:ea typeface="Cambria"/>
                <a:cs typeface="Cambria"/>
                <a:sym typeface="Cambria"/>
              </a:rPr>
              <a:t>Paid back or deducted from death benefit</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Supplemental source of retirement income</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71"/>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E1E09"/>
              </a:buClr>
              <a:buSzPts val="4800"/>
              <a:buFont typeface="Constantia"/>
              <a:buNone/>
            </a:pPr>
            <a:r>
              <a:rPr b="1" i="0" lang="en-US" sz="4800" u="none" cap="none" strike="noStrike">
                <a:solidFill>
                  <a:srgbClr val="FE1E09"/>
                </a:solidFill>
                <a:latin typeface="Constantia"/>
                <a:ea typeface="Constantia"/>
                <a:cs typeface="Constantia"/>
                <a:sym typeface="Constantia"/>
              </a:rPr>
              <a:t>SPECIALIZED</a:t>
            </a:r>
            <a:r>
              <a:rPr b="1" i="0" lang="en-US" sz="4800" u="none" cap="none" strike="noStrike">
                <a:solidFill>
                  <a:srgbClr val="FFFFD2"/>
                </a:solidFill>
                <a:latin typeface="Constantia"/>
                <a:ea typeface="Constantia"/>
                <a:cs typeface="Constantia"/>
                <a:sym typeface="Constantia"/>
              </a:rPr>
              <a:t> </a:t>
            </a:r>
            <a:br>
              <a:rPr b="1" i="0" lang="en-US" sz="4800" u="none" cap="none" strike="noStrike">
                <a:solidFill>
                  <a:srgbClr val="FFFFD2"/>
                </a:solidFill>
                <a:latin typeface="Constantia"/>
                <a:ea typeface="Constantia"/>
                <a:cs typeface="Constantia"/>
                <a:sym typeface="Constantia"/>
              </a:rPr>
            </a:br>
            <a:r>
              <a:rPr b="1" i="0" lang="en-US" sz="4800" u="none" cap="none" strike="noStrike">
                <a:solidFill>
                  <a:srgbClr val="FFFFD2"/>
                </a:solidFill>
                <a:latin typeface="Constantia"/>
                <a:ea typeface="Constantia"/>
                <a:cs typeface="Constantia"/>
                <a:sym typeface="Constantia"/>
              </a:rPr>
              <a:t>WHOLE LIFE POLICIES</a:t>
            </a:r>
            <a:endParaRPr b="1" i="0" sz="4800" u="none" cap="none" strike="noStrike">
              <a:solidFill>
                <a:srgbClr val="FFFFD2"/>
              </a:solidFill>
              <a:latin typeface="Constantia"/>
              <a:ea typeface="Constantia"/>
              <a:cs typeface="Constantia"/>
              <a:sym typeface="Constantia"/>
            </a:endParaRPr>
          </a:p>
        </p:txBody>
      </p:sp>
      <p:sp>
        <p:nvSpPr>
          <p:cNvPr id="751" name="Google Shape;751;p71"/>
          <p:cNvSpPr txBox="1"/>
          <p:nvPr>
            <p:ph idx="1" type="body"/>
          </p:nvPr>
        </p:nvSpPr>
        <p:spPr>
          <a:xfrm>
            <a:off x="457200" y="2743200"/>
            <a:ext cx="86868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JOINT LIFE POLICIES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JUVENILE POLICIES</a:t>
            </a:r>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1" i="0" sz="3000" u="none">
              <a:solidFill>
                <a:schemeClr val="lt1"/>
              </a:solidFill>
              <a:latin typeface="Cambria"/>
              <a:ea typeface="Cambria"/>
              <a:cs typeface="Cambria"/>
              <a:sym typeface="Cambria"/>
            </a:endParaRPr>
          </a:p>
          <a:p>
            <a:pPr indent="-185736" lvl="0" marL="319087" marR="0" rtl="0" algn="l">
              <a:lnSpc>
                <a:spcPct val="100000"/>
              </a:lnSpc>
              <a:spcBef>
                <a:spcPts val="600"/>
              </a:spcBef>
              <a:spcAft>
                <a:spcPts val="0"/>
              </a:spcAft>
              <a:buClr>
                <a:schemeClr val="accent1"/>
              </a:buClr>
              <a:buSzPts val="2100"/>
              <a:buFont typeface="Noto Sans Symbols"/>
              <a:buNone/>
            </a:pPr>
            <a:r>
              <a:t/>
            </a:r>
            <a:endParaRPr b="1"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  Written for a specific and specialized reason</a:t>
            </a:r>
            <a:endParaRPr/>
          </a:p>
        </p:txBody>
      </p:sp>
    </p:spTree>
  </p:cSld>
  <p:clrMapOvr>
    <a:masterClrMapping/>
  </p:clrMapOvr>
  <p:transition spd="slow">
    <p:fade/>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72"/>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Combination Policies</a:t>
            </a:r>
            <a:endParaRPr/>
          </a:p>
        </p:txBody>
      </p:sp>
      <p:sp>
        <p:nvSpPr>
          <p:cNvPr id="758" name="Google Shape;758;p72"/>
          <p:cNvSpPr txBox="1"/>
          <p:nvPr>
            <p:ph idx="1" type="body"/>
          </p:nvPr>
        </p:nvSpPr>
        <p:spPr>
          <a:xfrm>
            <a:off x="457200" y="2819400"/>
            <a:ext cx="4035425" cy="42926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None/>
            </a:pPr>
            <a:r>
              <a:rPr b="1" i="0" lang="en-US" sz="4000" u="none" cap="none" strike="noStrike">
                <a:solidFill>
                  <a:schemeClr val="lt1"/>
                </a:solidFill>
                <a:latin typeface="Cambria"/>
                <a:ea typeface="Cambria"/>
                <a:cs typeface="Cambria"/>
                <a:sym typeface="Cambria"/>
              </a:rPr>
              <a:t>Joint </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cap="none" strike="noStrike">
                <a:solidFill>
                  <a:schemeClr val="lt1"/>
                </a:solidFill>
                <a:latin typeface="Cambria"/>
                <a:ea typeface="Cambria"/>
                <a:cs typeface="Cambria"/>
                <a:sym typeface="Cambria"/>
              </a:rPr>
              <a:t>1 policy	</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cap="none" strike="noStrike">
                <a:solidFill>
                  <a:schemeClr val="lt1"/>
                </a:solidFill>
                <a:latin typeface="Cambria"/>
                <a:ea typeface="Cambria"/>
                <a:cs typeface="Cambria"/>
                <a:sym typeface="Cambria"/>
              </a:rPr>
              <a:t>2+ named insureds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cap="none" strike="noStrike">
                <a:solidFill>
                  <a:schemeClr val="lt1"/>
                </a:solidFill>
                <a:latin typeface="Cambria"/>
                <a:ea typeface="Cambria"/>
                <a:cs typeface="Cambria"/>
                <a:sym typeface="Cambria"/>
              </a:rPr>
              <a:t>Death benefit payable when </a:t>
            </a:r>
            <a:r>
              <a:rPr b="0" i="0" lang="en-US" sz="3200" u="sng" cap="none" strike="noStrike">
                <a:solidFill>
                  <a:schemeClr val="lt1"/>
                </a:solidFill>
                <a:latin typeface="Cambria"/>
                <a:ea typeface="Cambria"/>
                <a:cs typeface="Cambria"/>
                <a:sym typeface="Cambria"/>
              </a:rPr>
              <a:t>first</a:t>
            </a:r>
            <a:r>
              <a:rPr b="0" i="0" lang="en-US" sz="3200" u="none" cap="none" strike="noStrike">
                <a:solidFill>
                  <a:schemeClr val="lt1"/>
                </a:solidFill>
                <a:latin typeface="Cambria"/>
                <a:ea typeface="Cambria"/>
                <a:cs typeface="Cambria"/>
                <a:sym typeface="Cambria"/>
              </a:rPr>
              <a:t> insured dies</a:t>
            </a:r>
            <a:endParaRPr/>
          </a:p>
        </p:txBody>
      </p:sp>
      <p:sp>
        <p:nvSpPr>
          <p:cNvPr id="759" name="Google Shape;759;p72"/>
          <p:cNvSpPr txBox="1"/>
          <p:nvPr>
            <p:ph idx="2" type="body"/>
          </p:nvPr>
        </p:nvSpPr>
        <p:spPr>
          <a:xfrm>
            <a:off x="4648200" y="1676400"/>
            <a:ext cx="3962400" cy="43434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800"/>
              <a:buFont typeface="Noto Sans Symbols"/>
              <a:buNone/>
            </a:pPr>
            <a:r>
              <a:rPr b="1" i="0" lang="en-US" sz="4000" u="none" cap="none" strike="noStrike">
                <a:solidFill>
                  <a:schemeClr val="lt1"/>
                </a:solidFill>
                <a:latin typeface="Cambria"/>
                <a:ea typeface="Cambria"/>
                <a:cs typeface="Cambria"/>
                <a:sym typeface="Cambria"/>
              </a:rPr>
              <a:t>Survivorship</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cap="none" strike="noStrike">
                <a:solidFill>
                  <a:schemeClr val="lt1"/>
                </a:solidFill>
                <a:latin typeface="Cambria"/>
                <a:ea typeface="Cambria"/>
                <a:cs typeface="Cambria"/>
                <a:sym typeface="Cambria"/>
              </a:rPr>
              <a:t>1 policy</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cap="none" strike="noStrike">
                <a:solidFill>
                  <a:schemeClr val="lt1"/>
                </a:solidFill>
                <a:latin typeface="Cambria"/>
                <a:ea typeface="Cambria"/>
                <a:cs typeface="Cambria"/>
                <a:sym typeface="Cambria"/>
              </a:rPr>
              <a:t>2+ named insureds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cap="none" strike="noStrike">
                <a:solidFill>
                  <a:schemeClr val="lt1"/>
                </a:solidFill>
                <a:latin typeface="Cambria"/>
                <a:ea typeface="Cambria"/>
                <a:cs typeface="Cambria"/>
                <a:sym typeface="Cambria"/>
              </a:rPr>
              <a:t>Death benefit payable when </a:t>
            </a:r>
            <a:r>
              <a:rPr b="0" i="0" lang="en-US" sz="3200" u="sng" cap="none" strike="noStrike">
                <a:solidFill>
                  <a:schemeClr val="lt1"/>
                </a:solidFill>
                <a:latin typeface="Cambria"/>
                <a:ea typeface="Cambria"/>
                <a:cs typeface="Cambria"/>
                <a:sym typeface="Cambria"/>
              </a:rPr>
              <a:t>last </a:t>
            </a:r>
            <a:r>
              <a:rPr b="0" i="0" lang="en-US" sz="3200" u="none" cap="none" strike="noStrike">
                <a:solidFill>
                  <a:schemeClr val="lt1"/>
                </a:solidFill>
                <a:latin typeface="Cambria"/>
                <a:ea typeface="Cambria"/>
                <a:cs typeface="Cambria"/>
                <a:sym typeface="Cambria"/>
              </a:rPr>
              <a:t>insured dies</a:t>
            </a:r>
            <a:endParaRPr/>
          </a:p>
        </p:txBody>
      </p:sp>
      <p:pic>
        <p:nvPicPr>
          <p:cNvPr descr="C:\Users\Callister\AppData\Local\Microsoft\Windows\Temporary Internet Files\Content.IE5\9WC0OI17\MMj02841070000[1].gif" id="760" name="Google Shape;760;p72"/>
          <p:cNvPicPr preferRelativeResize="0"/>
          <p:nvPr/>
        </p:nvPicPr>
        <p:blipFill rotWithShape="1">
          <a:blip r:embed="rId3">
            <a:alphaModFix/>
          </a:blip>
          <a:srcRect b="0" l="0" r="0" t="0"/>
          <a:stretch/>
        </p:blipFill>
        <p:spPr>
          <a:xfrm>
            <a:off x="2514600" y="1752600"/>
            <a:ext cx="968375" cy="2495550"/>
          </a:xfrm>
          <a:prstGeom prst="rect">
            <a:avLst/>
          </a:prstGeom>
          <a:noFill/>
          <a:ln>
            <a:noFill/>
          </a:ln>
        </p:spPr>
      </p:pic>
      <p:pic>
        <p:nvPicPr>
          <p:cNvPr descr="C:\Users\Callister\AppData\Local\Microsoft\Windows\Temporary Internet Files\Content.IE5\13S72S51\MMj02841170000[1].gif" id="761" name="Google Shape;761;p72"/>
          <p:cNvPicPr preferRelativeResize="0"/>
          <p:nvPr/>
        </p:nvPicPr>
        <p:blipFill rotWithShape="1">
          <a:blip r:embed="rId4">
            <a:alphaModFix/>
          </a:blip>
          <a:srcRect b="0" l="0" r="0" t="0"/>
          <a:stretch/>
        </p:blipFill>
        <p:spPr>
          <a:xfrm>
            <a:off x="4876800" y="5105400"/>
            <a:ext cx="2422525" cy="164623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pic>
        <p:nvPicPr>
          <p:cNvPr descr="C:\Users\Callister\AppData\Local\Microsoft\Windows\Temporary Internet Files\Content.IE5\SFP450TJ\MPj04394460000[1].jpg" id="767" name="Google Shape;767;p73"/>
          <p:cNvPicPr preferRelativeResize="0"/>
          <p:nvPr/>
        </p:nvPicPr>
        <p:blipFill rotWithShape="1">
          <a:blip r:embed="rId3">
            <a:alphaModFix/>
          </a:blip>
          <a:srcRect b="0" l="0" r="0" t="0"/>
          <a:stretch/>
        </p:blipFill>
        <p:spPr>
          <a:xfrm>
            <a:off x="0" y="-50800"/>
            <a:ext cx="5184775" cy="6908800"/>
          </a:xfrm>
          <a:prstGeom prst="rect">
            <a:avLst/>
          </a:prstGeom>
          <a:noFill/>
          <a:ln>
            <a:noFill/>
          </a:ln>
        </p:spPr>
      </p:pic>
      <p:sp>
        <p:nvSpPr>
          <p:cNvPr id="768" name="Google Shape;768;p73"/>
          <p:cNvSpPr txBox="1"/>
          <p:nvPr>
            <p:ph idx="4294967295" type="title"/>
          </p:nvPr>
        </p:nvSpPr>
        <p:spPr>
          <a:xfrm>
            <a:off x="5486400" y="533400"/>
            <a:ext cx="3200400" cy="16002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Juvenile Policies</a:t>
            </a:r>
            <a:endParaRPr b="1" i="0" sz="4800" u="none" cap="none" strike="noStrike">
              <a:solidFill>
                <a:srgbClr val="FFFFD2"/>
              </a:solidFill>
              <a:latin typeface="Constantia"/>
              <a:ea typeface="Constantia"/>
              <a:cs typeface="Constantia"/>
              <a:sym typeface="Constantia"/>
            </a:endParaRPr>
          </a:p>
        </p:txBody>
      </p:sp>
      <p:sp>
        <p:nvSpPr>
          <p:cNvPr id="769" name="Google Shape;769;p73"/>
          <p:cNvSpPr txBox="1"/>
          <p:nvPr>
            <p:ph idx="1" type="body"/>
          </p:nvPr>
        </p:nvSpPr>
        <p:spPr>
          <a:xfrm>
            <a:off x="5410200" y="2179637"/>
            <a:ext cx="3276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Written on the lives of minors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Common type:</a:t>
            </a:r>
            <a:endParaRPr/>
          </a:p>
          <a:p>
            <a:pPr indent="-273049" lvl="1" marL="630237" marR="0" rtl="0" algn="l">
              <a:lnSpc>
                <a:spcPct val="100000"/>
              </a:lnSpc>
              <a:spcBef>
                <a:spcPts val="520"/>
              </a:spcBef>
              <a:spcAft>
                <a:spcPts val="0"/>
              </a:spcAft>
              <a:buClr>
                <a:schemeClr val="accent2"/>
              </a:buClr>
              <a:buSzPts val="2600"/>
              <a:buFont typeface="Noto Sans Symbols"/>
              <a:buChar char="⬥"/>
            </a:pPr>
            <a:r>
              <a:rPr b="0" i="0" lang="en-US" sz="2600" u="none" cap="none" strike="noStrike">
                <a:solidFill>
                  <a:schemeClr val="lt1"/>
                </a:solidFill>
                <a:latin typeface="Cambria"/>
                <a:ea typeface="Cambria"/>
                <a:cs typeface="Cambria"/>
                <a:sym typeface="Cambria"/>
              </a:rPr>
              <a:t>Jumping Juvenile</a:t>
            </a:r>
            <a:endParaRPr/>
          </a:p>
          <a:p>
            <a:pPr indent="-273049" lvl="1" marL="630237" marR="0" rtl="0" algn="l">
              <a:lnSpc>
                <a:spcPct val="100000"/>
              </a:lnSpc>
              <a:spcBef>
                <a:spcPts val="520"/>
              </a:spcBef>
              <a:spcAft>
                <a:spcPts val="0"/>
              </a:spcAft>
              <a:buClr>
                <a:schemeClr val="accent2"/>
              </a:buClr>
              <a:buSzPts val="2600"/>
              <a:buFont typeface="Noto Sans Symbols"/>
              <a:buNone/>
            </a:pPr>
            <a:r>
              <a:t/>
            </a:r>
            <a:endParaRPr b="0" i="0" sz="2600" u="none" cap="none" strike="noStrike">
              <a:solidFill>
                <a:schemeClr val="lt1"/>
              </a:solidFill>
              <a:latin typeface="Cambria"/>
              <a:ea typeface="Cambria"/>
              <a:cs typeface="Cambria"/>
              <a:sym typeface="Cambria"/>
            </a:endParaRPr>
          </a:p>
          <a:p>
            <a:pPr indent="-273049" lvl="1" marL="630237" marR="0" rtl="0" algn="l">
              <a:lnSpc>
                <a:spcPct val="100000"/>
              </a:lnSpc>
              <a:spcBef>
                <a:spcPts val="520"/>
              </a:spcBef>
              <a:spcAft>
                <a:spcPts val="0"/>
              </a:spcAft>
              <a:buClr>
                <a:schemeClr val="accent2"/>
              </a:buClr>
              <a:buSzPts val="2600"/>
              <a:buFont typeface="Noto Sans Symbols"/>
              <a:buNone/>
            </a:pPr>
            <a:r>
              <a:rPr b="0" i="0" lang="en-US" sz="2600" u="none" cap="none" strike="noStrike">
                <a:solidFill>
                  <a:schemeClr val="lt1"/>
                </a:solidFill>
                <a:latin typeface="Cambria"/>
                <a:ea typeface="Cambria"/>
                <a:cs typeface="Cambria"/>
                <a:sym typeface="Cambria"/>
              </a:rPr>
              <a:t>*PAYOR BENEFIT</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0" st="0"/>
                                            </p:txEl>
                                          </p:spTgt>
                                        </p:tgtEl>
                                        <p:attrNameLst>
                                          <p:attrName>style.visibility</p:attrName>
                                        </p:attrNameLst>
                                      </p:cBhvr>
                                      <p:to>
                                        <p:strVal val="visible"/>
                                      </p:to>
                                    </p:set>
                                    <p:animEffect filter="fade" transition="in">
                                      <p:cBhvr>
                                        <p:cTn dur="600"/>
                                        <p:tgtEl>
                                          <p:spTgt spid="7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1" st="1"/>
                                            </p:txEl>
                                          </p:spTgt>
                                        </p:tgtEl>
                                        <p:attrNameLst>
                                          <p:attrName>style.visibility</p:attrName>
                                        </p:attrNameLst>
                                      </p:cBhvr>
                                      <p:to>
                                        <p:strVal val="visible"/>
                                      </p:to>
                                    </p:set>
                                    <p:animEffect filter="fade" transition="in">
                                      <p:cBhvr>
                                        <p:cTn dur="600"/>
                                        <p:tgtEl>
                                          <p:spTgt spid="7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2" st="2"/>
                                            </p:txEl>
                                          </p:spTgt>
                                        </p:tgtEl>
                                        <p:attrNameLst>
                                          <p:attrName>style.visibility</p:attrName>
                                        </p:attrNameLst>
                                      </p:cBhvr>
                                      <p:to>
                                        <p:strVal val="visible"/>
                                      </p:to>
                                    </p:set>
                                    <p:animEffect filter="fade" transition="in">
                                      <p:cBhvr>
                                        <p:cTn dur="600"/>
                                        <p:tgtEl>
                                          <p:spTgt spid="7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3" st="3"/>
                                            </p:txEl>
                                          </p:spTgt>
                                        </p:tgtEl>
                                        <p:attrNameLst>
                                          <p:attrName>style.visibility</p:attrName>
                                        </p:attrNameLst>
                                      </p:cBhvr>
                                      <p:to>
                                        <p:strVal val="visible"/>
                                      </p:to>
                                    </p:set>
                                    <p:animEffect filter="fade" transition="in">
                                      <p:cBhvr>
                                        <p:cTn dur="600"/>
                                        <p:tgtEl>
                                          <p:spTgt spid="7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4" st="4"/>
                                            </p:txEl>
                                          </p:spTgt>
                                        </p:tgtEl>
                                        <p:attrNameLst>
                                          <p:attrName>style.visibility</p:attrName>
                                        </p:attrNameLst>
                                      </p:cBhvr>
                                      <p:to>
                                        <p:strVal val="visible"/>
                                      </p:to>
                                    </p:set>
                                    <p:animEffect filter="fade" transition="in">
                                      <p:cBhvr>
                                        <p:cTn dur="600"/>
                                        <p:tgtEl>
                                          <p:spTgt spid="76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74"/>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92D050"/>
              </a:buClr>
              <a:buSzPts val="4800"/>
              <a:buFont typeface="Constantia"/>
              <a:buNone/>
            </a:pPr>
            <a:r>
              <a:rPr b="1" i="0" lang="en-US" sz="4800" u="none" cap="none" strike="noStrike">
                <a:solidFill>
                  <a:srgbClr val="92D050"/>
                </a:solidFill>
                <a:latin typeface="Constantia"/>
                <a:ea typeface="Constantia"/>
                <a:cs typeface="Constantia"/>
                <a:sym typeface="Constantia"/>
              </a:rPr>
              <a:t>FLEXIBLE </a:t>
            </a:r>
            <a:br>
              <a:rPr b="1" i="0" lang="en-US" sz="4800" u="none" cap="none" strike="noStrike">
                <a:solidFill>
                  <a:srgbClr val="FFFFD2"/>
                </a:solidFill>
                <a:latin typeface="Constantia"/>
                <a:ea typeface="Constantia"/>
                <a:cs typeface="Constantia"/>
                <a:sym typeface="Constantia"/>
              </a:rPr>
            </a:br>
            <a:r>
              <a:rPr b="1" i="0" lang="en-US" sz="4800" u="none" cap="none" strike="noStrike">
                <a:solidFill>
                  <a:srgbClr val="FFFFD2"/>
                </a:solidFill>
                <a:latin typeface="Constantia"/>
                <a:ea typeface="Constantia"/>
                <a:cs typeface="Constantia"/>
                <a:sym typeface="Constantia"/>
              </a:rPr>
              <a:t>WHOLE LIFE POLICIES</a:t>
            </a:r>
            <a:endParaRPr b="1" i="0" sz="4800" u="none" cap="none" strike="noStrike">
              <a:solidFill>
                <a:srgbClr val="FFFFD2"/>
              </a:solidFill>
              <a:latin typeface="Constantia"/>
              <a:ea typeface="Constantia"/>
              <a:cs typeface="Constantia"/>
              <a:sym typeface="Constantia"/>
            </a:endParaRPr>
          </a:p>
        </p:txBody>
      </p:sp>
      <p:sp>
        <p:nvSpPr>
          <p:cNvPr id="776" name="Google Shape;776;p74"/>
          <p:cNvSpPr txBox="1"/>
          <p:nvPr>
            <p:ph idx="1" type="body"/>
          </p:nvPr>
        </p:nvSpPr>
        <p:spPr>
          <a:xfrm>
            <a:off x="457200" y="2743200"/>
            <a:ext cx="86868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ADJUSTABLE LIFE INSURANCE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UNIVERSAL LIFE INSURANCE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1" i="0" lang="en-US" sz="3000" u="none">
                <a:solidFill>
                  <a:schemeClr val="lt1"/>
                </a:solidFill>
                <a:latin typeface="Cambria"/>
                <a:ea typeface="Cambria"/>
                <a:cs typeface="Cambria"/>
                <a:sym typeface="Cambria"/>
              </a:rPr>
              <a:t>VARIABLE LIFE INSURANCE</a:t>
            </a:r>
            <a:endParaRPr/>
          </a:p>
          <a:p>
            <a:pPr indent="-319087" lvl="0" marL="319087" marR="0" rtl="0" algn="l">
              <a:lnSpc>
                <a:spcPct val="100000"/>
              </a:lnSpc>
              <a:spcBef>
                <a:spcPts val="600"/>
              </a:spcBef>
              <a:spcAft>
                <a:spcPts val="0"/>
              </a:spcAft>
              <a:buClr>
                <a:schemeClr val="accent1"/>
              </a:buClr>
              <a:buSzPts val="2100"/>
              <a:buFont typeface="Noto Sans Symbols"/>
              <a:buNone/>
            </a:pPr>
            <a:r>
              <a:t/>
            </a:r>
            <a:endParaRPr b="1" i="0" sz="3000" u="none">
              <a:solidFill>
                <a:schemeClr val="lt1"/>
              </a:solidFill>
              <a:latin typeface="Cambria"/>
              <a:ea typeface="Cambria"/>
              <a:cs typeface="Cambria"/>
              <a:sym typeface="Cambria"/>
            </a:endParaRPr>
          </a:p>
          <a:p>
            <a:pPr indent="-319087" lvl="0" marL="319087" marR="0" rtl="0" algn="l">
              <a:lnSpc>
                <a:spcPct val="100000"/>
              </a:lnSpc>
              <a:spcBef>
                <a:spcPts val="60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  Non traditional policies that have been developed more recently to fit needs of            the public</a:t>
            </a:r>
            <a:endParaRPr/>
          </a:p>
        </p:txBody>
      </p:sp>
    </p:spTree>
  </p:cSld>
  <p:clrMapOvr>
    <a:masterClrMapping/>
  </p:clrMapOvr>
  <p:transition spd="slow">
    <p:fad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grpSp>
        <p:nvGrpSpPr>
          <p:cNvPr id="782" name="Google Shape;782;p75"/>
          <p:cNvGrpSpPr/>
          <p:nvPr/>
        </p:nvGrpSpPr>
        <p:grpSpPr>
          <a:xfrm>
            <a:off x="3011487" y="457200"/>
            <a:ext cx="2971800" cy="2971800"/>
            <a:chOff x="2364283" y="0"/>
            <a:chExt cx="2971800" cy="2971800"/>
          </a:xfrm>
        </p:grpSpPr>
        <p:sp>
          <p:nvSpPr>
            <p:cNvPr id="783" name="Google Shape;783;p75"/>
            <p:cNvSpPr/>
            <p:nvPr/>
          </p:nvSpPr>
          <p:spPr>
            <a:xfrm>
              <a:off x="2364283" y="0"/>
              <a:ext cx="2971800" cy="2971800"/>
            </a:xfrm>
            <a:prstGeom prst="triangle">
              <a:avLst>
                <a:gd fmla="val 50000" name="adj"/>
              </a:avLst>
            </a:prstGeom>
            <a:gradFill>
              <a:gsLst>
                <a:gs pos="0">
                  <a:srgbClr val="FF3E2A"/>
                </a:gs>
                <a:gs pos="60000">
                  <a:srgbClr val="FF4D38"/>
                </a:gs>
                <a:gs pos="100000">
                  <a:srgbClr val="FF776B"/>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5"/>
            <p:cNvSpPr txBox="1"/>
            <p:nvPr/>
          </p:nvSpPr>
          <p:spPr>
            <a:xfrm>
              <a:off x="3107233" y="1485900"/>
              <a:ext cx="1485900" cy="148590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FFFFFF"/>
                </a:buClr>
                <a:buSzPts val="2800"/>
                <a:buFont typeface="Cambria"/>
                <a:buNone/>
              </a:pPr>
              <a:r>
                <a:rPr b="0" i="0" lang="en-US" sz="2800" u="none">
                  <a:solidFill>
                    <a:srgbClr val="FFFFFF"/>
                  </a:solidFill>
                  <a:latin typeface="Cambria"/>
                  <a:ea typeface="Cambria"/>
                  <a:cs typeface="Cambria"/>
                  <a:sym typeface="Cambria"/>
                </a:rPr>
                <a:t>Plan Type</a:t>
              </a:r>
              <a:endParaRPr/>
            </a:p>
          </p:txBody>
        </p:sp>
      </p:grpSp>
      <p:grpSp>
        <p:nvGrpSpPr>
          <p:cNvPr id="785" name="Google Shape;785;p75"/>
          <p:cNvGrpSpPr/>
          <p:nvPr/>
        </p:nvGrpSpPr>
        <p:grpSpPr>
          <a:xfrm>
            <a:off x="1525587" y="3429000"/>
            <a:ext cx="2971800" cy="2971800"/>
            <a:chOff x="878383" y="2971800"/>
            <a:chExt cx="2971800" cy="2971800"/>
          </a:xfrm>
        </p:grpSpPr>
        <p:sp>
          <p:nvSpPr>
            <p:cNvPr id="786" name="Google Shape;786;p75"/>
            <p:cNvSpPr/>
            <p:nvPr/>
          </p:nvSpPr>
          <p:spPr>
            <a:xfrm>
              <a:off x="878383" y="2971800"/>
              <a:ext cx="2971800" cy="2971800"/>
            </a:xfrm>
            <a:prstGeom prst="triangle">
              <a:avLst>
                <a:gd fmla="val 50000" name="adj"/>
              </a:avLst>
            </a:prstGeom>
            <a:gradFill>
              <a:gsLst>
                <a:gs pos="0">
                  <a:srgbClr val="FF7D02"/>
                </a:gs>
                <a:gs pos="60000">
                  <a:srgbClr val="FF900C"/>
                </a:gs>
                <a:gs pos="100000">
                  <a:srgbClr val="FFA757"/>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5"/>
            <p:cNvSpPr txBox="1"/>
            <p:nvPr/>
          </p:nvSpPr>
          <p:spPr>
            <a:xfrm>
              <a:off x="1621333" y="4457700"/>
              <a:ext cx="1485900" cy="148590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FFFFFF"/>
                </a:buClr>
                <a:buSzPts val="2800"/>
                <a:buFont typeface="Cambria"/>
                <a:buNone/>
              </a:pPr>
              <a:r>
                <a:rPr b="0" i="0" lang="en-US" sz="2800" u="none">
                  <a:solidFill>
                    <a:srgbClr val="FFFFFF"/>
                  </a:solidFill>
                  <a:latin typeface="Cambria"/>
                  <a:ea typeface="Cambria"/>
                  <a:cs typeface="Cambria"/>
                  <a:sym typeface="Cambria"/>
                </a:rPr>
                <a:t>Face Amount</a:t>
              </a:r>
              <a:endParaRPr/>
            </a:p>
          </p:txBody>
        </p:sp>
      </p:grpSp>
      <p:grpSp>
        <p:nvGrpSpPr>
          <p:cNvPr id="788" name="Google Shape;788;p75"/>
          <p:cNvGrpSpPr/>
          <p:nvPr/>
        </p:nvGrpSpPr>
        <p:grpSpPr>
          <a:xfrm>
            <a:off x="3011487" y="3200400"/>
            <a:ext cx="2971800" cy="3200400"/>
            <a:chOff x="2364283" y="2743200"/>
            <a:chExt cx="2971800" cy="3200400"/>
          </a:xfrm>
        </p:grpSpPr>
        <p:sp>
          <p:nvSpPr>
            <p:cNvPr id="789" name="Google Shape;789;p75"/>
            <p:cNvSpPr/>
            <p:nvPr/>
          </p:nvSpPr>
          <p:spPr>
            <a:xfrm rot="10800000">
              <a:off x="2364283" y="2971800"/>
              <a:ext cx="2971800" cy="2971800"/>
            </a:xfrm>
            <a:prstGeom prst="triangle">
              <a:avLst>
                <a:gd fmla="val 50000" name="adj"/>
              </a:avLst>
            </a:prstGeom>
            <a:gradFill>
              <a:gsLst>
                <a:gs pos="0">
                  <a:srgbClr val="FFB21B"/>
                </a:gs>
                <a:gs pos="60000">
                  <a:srgbClr val="FFC927"/>
                </a:gs>
                <a:gs pos="100000">
                  <a:srgbClr val="FFD965"/>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5"/>
            <p:cNvSpPr txBox="1"/>
            <p:nvPr/>
          </p:nvSpPr>
          <p:spPr>
            <a:xfrm>
              <a:off x="2950070" y="2743200"/>
              <a:ext cx="1736725" cy="213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2"/>
                </a:buClr>
                <a:buSzPts val="2000"/>
                <a:buFont typeface="Cambria"/>
                <a:buNone/>
              </a:pPr>
              <a:r>
                <a:rPr b="0" i="0" lang="en-US" sz="2000" u="none">
                  <a:solidFill>
                    <a:schemeClr val="dk2"/>
                  </a:solidFill>
                  <a:latin typeface="Cambria"/>
                  <a:ea typeface="Cambria"/>
                  <a:cs typeface="Cambria"/>
                  <a:sym typeface="Cambria"/>
                </a:rPr>
                <a:t>Policy Owner Chooses 2</a:t>
              </a:r>
              <a:br>
                <a:rPr b="0" i="0" lang="en-US" sz="2000" u="none">
                  <a:solidFill>
                    <a:schemeClr val="dk2"/>
                  </a:solidFill>
                  <a:latin typeface="Cambria"/>
                  <a:ea typeface="Cambria"/>
                  <a:cs typeface="Cambria"/>
                  <a:sym typeface="Cambria"/>
                </a:rPr>
              </a:br>
              <a:r>
                <a:rPr b="0" i="0" lang="en-US" sz="2000" u="none">
                  <a:solidFill>
                    <a:schemeClr val="dk2"/>
                  </a:solidFill>
                  <a:latin typeface="Cambria"/>
                  <a:ea typeface="Cambria"/>
                  <a:cs typeface="Cambria"/>
                  <a:sym typeface="Cambria"/>
                </a:rPr>
                <a:t>Company chooses 3rd</a:t>
              </a:r>
              <a:endParaRPr/>
            </a:p>
          </p:txBody>
        </p:sp>
      </p:grpSp>
      <p:grpSp>
        <p:nvGrpSpPr>
          <p:cNvPr id="791" name="Google Shape;791;p75"/>
          <p:cNvGrpSpPr/>
          <p:nvPr/>
        </p:nvGrpSpPr>
        <p:grpSpPr>
          <a:xfrm>
            <a:off x="4495800" y="3429000"/>
            <a:ext cx="2971800" cy="3048000"/>
            <a:chOff x="3779764" y="2895600"/>
            <a:chExt cx="3034818" cy="3048000"/>
          </a:xfrm>
        </p:grpSpPr>
        <p:sp>
          <p:nvSpPr>
            <p:cNvPr id="792" name="Google Shape;792;p75"/>
            <p:cNvSpPr/>
            <p:nvPr/>
          </p:nvSpPr>
          <p:spPr>
            <a:xfrm>
              <a:off x="3779764" y="2895600"/>
              <a:ext cx="3034818" cy="2971800"/>
            </a:xfrm>
            <a:prstGeom prst="triangle">
              <a:avLst>
                <a:gd fmla="val 50000" name="adj"/>
              </a:avLst>
            </a:prstGeom>
            <a:gradFill>
              <a:gsLst>
                <a:gs pos="0">
                  <a:srgbClr val="1EA2C2"/>
                </a:gs>
                <a:gs pos="60000">
                  <a:srgbClr val="28B6D9"/>
                </a:gs>
                <a:gs pos="100000">
                  <a:srgbClr val="73CFED"/>
                </a:gs>
              </a:gsLst>
              <a:lin ang="16200000" scaled="0"/>
            </a:gradFill>
            <a:ln>
              <a:noFill/>
            </a:ln>
            <a:effectLst>
              <a:reflection blurRad="0" dir="5400000" dist="38100" endA="0" endPos="28000" kx="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5"/>
            <p:cNvSpPr txBox="1"/>
            <p:nvPr/>
          </p:nvSpPr>
          <p:spPr>
            <a:xfrm>
              <a:off x="4292052" y="4457700"/>
              <a:ext cx="2138315" cy="148590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FFFFFF"/>
                </a:buClr>
                <a:buSzPts val="2800"/>
                <a:buFont typeface="Cambria"/>
                <a:buNone/>
              </a:pPr>
              <a:r>
                <a:rPr b="0" i="0" lang="en-US" sz="2800" u="none">
                  <a:solidFill>
                    <a:srgbClr val="FFFFFF"/>
                  </a:solidFill>
                  <a:latin typeface="Cambria"/>
                  <a:ea typeface="Cambria"/>
                  <a:cs typeface="Cambria"/>
                  <a:sym typeface="Cambria"/>
                </a:rPr>
                <a:t>Premium</a:t>
              </a:r>
              <a:endParaRPr/>
            </a:p>
          </p:txBody>
        </p:sp>
      </p:grpSp>
      <p:sp>
        <p:nvSpPr>
          <p:cNvPr id="794" name="Google Shape;794;p75"/>
          <p:cNvSpPr/>
          <p:nvPr/>
        </p:nvSpPr>
        <p:spPr>
          <a:xfrm>
            <a:off x="304800" y="304801"/>
            <a:ext cx="3724096"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D972"/>
              </a:buClr>
              <a:buSzPts val="5400"/>
              <a:buFont typeface="Arial"/>
              <a:buNone/>
            </a:pPr>
            <a:r>
              <a:rPr b="1" i="0" lang="en-US" sz="5400" u="none" cap="none" strike="noStrike">
                <a:solidFill>
                  <a:srgbClr val="FFD972"/>
                </a:solidFill>
                <a:latin typeface="Arial"/>
                <a:ea typeface="Arial"/>
                <a:cs typeface="Arial"/>
                <a:sym typeface="Arial"/>
              </a:rPr>
              <a:t>Adjustable</a:t>
            </a:r>
            <a:br>
              <a:rPr b="1" i="0" lang="en-US" sz="5400" u="none" cap="none" strike="noStrike">
                <a:solidFill>
                  <a:srgbClr val="FFD972"/>
                </a:solidFill>
                <a:latin typeface="Arial"/>
                <a:ea typeface="Arial"/>
                <a:cs typeface="Arial"/>
                <a:sym typeface="Arial"/>
              </a:rPr>
            </a:br>
            <a:r>
              <a:rPr b="1" i="0" lang="en-US" sz="5400" u="none" cap="none" strike="noStrike">
                <a:solidFill>
                  <a:srgbClr val="FFD972"/>
                </a:solidFill>
                <a:latin typeface="Arial"/>
                <a:ea typeface="Arial"/>
                <a:cs typeface="Arial"/>
                <a:sym typeface="Arial"/>
              </a:rPr>
              <a:t>Life</a:t>
            </a:r>
            <a:endParaRPr/>
          </a:p>
          <a:p>
            <a:pPr indent="0" lvl="0" marL="0" marR="0" rtl="0" algn="ctr">
              <a:lnSpc>
                <a:spcPct val="100000"/>
              </a:lnSpc>
              <a:spcBef>
                <a:spcPts val="0"/>
              </a:spcBef>
              <a:spcAft>
                <a:spcPts val="0"/>
              </a:spcAft>
              <a:buClr>
                <a:schemeClr val="lt1"/>
              </a:buClr>
              <a:buSzPts val="5400"/>
              <a:buFont typeface="Arial"/>
              <a:buNone/>
            </a:pPr>
            <a:r>
              <a:t/>
            </a:r>
            <a:endParaRPr b="1" i="0" sz="5400" u="none" cap="none" strike="noStrike">
              <a:solidFill>
                <a:srgbClr val="FFD972"/>
              </a:solidFill>
              <a:latin typeface="Arial"/>
              <a:ea typeface="Arial"/>
              <a:cs typeface="Arial"/>
              <a:sym typeface="Arial"/>
            </a:endParaRPr>
          </a:p>
        </p:txBody>
      </p:sp>
      <p:sp>
        <p:nvSpPr>
          <p:cNvPr id="795" name="Google Shape;795;p75"/>
          <p:cNvSpPr/>
          <p:nvPr/>
        </p:nvSpPr>
        <p:spPr>
          <a:xfrm>
            <a:off x="5334000" y="685800"/>
            <a:ext cx="3429000"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Arial"/>
                <a:ea typeface="Arial"/>
                <a:cs typeface="Arial"/>
                <a:sym typeface="Arial"/>
              </a:rPr>
              <a:t>Changes can be made ONLY on anniversary date.</a:t>
            </a:r>
            <a:endParaRPr/>
          </a:p>
        </p:txBody>
      </p:sp>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76"/>
          <p:cNvSpPr txBox="1"/>
          <p:nvPr>
            <p:ph idx="4294967295" type="title"/>
          </p:nvPr>
        </p:nvSpPr>
        <p:spPr>
          <a:xfrm>
            <a:off x="457200" y="304800"/>
            <a:ext cx="8229600" cy="1524000"/>
          </a:xfrm>
          <a:prstGeom prst="rect">
            <a:avLst/>
          </a:prstGeom>
          <a:noFill/>
          <a:ln>
            <a:noFill/>
          </a:ln>
        </p:spPr>
        <p:txBody>
          <a:bodyPr anchorCtr="0" anchor="t" bIns="9125" lIns="0" spcFirstLastPara="1" rIns="0" wrap="square" tIns="9125">
            <a:normAutofit/>
          </a:bodyPr>
          <a:lstStyle/>
          <a:p>
            <a:pPr indent="0" lvl="0" marL="0" marR="0" rtl="0" algn="ctr">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Universal Life</a:t>
            </a:r>
            <a:endParaRPr b="1" i="0" sz="4800" u="none" cap="none" strike="noStrike">
              <a:solidFill>
                <a:srgbClr val="FFFFD1"/>
              </a:solidFill>
              <a:latin typeface="Constantia"/>
              <a:ea typeface="Constantia"/>
              <a:cs typeface="Constantia"/>
              <a:sym typeface="Constantia"/>
            </a:endParaRPr>
          </a:p>
        </p:txBody>
      </p:sp>
      <p:sp>
        <p:nvSpPr>
          <p:cNvPr id="802" name="Google Shape;802;p76"/>
          <p:cNvSpPr txBox="1"/>
          <p:nvPr>
            <p:ph idx="1" type="body"/>
          </p:nvPr>
        </p:nvSpPr>
        <p:spPr>
          <a:xfrm>
            <a:off x="609600" y="1066800"/>
            <a:ext cx="7620000" cy="4876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Made up of annual renewable term insurance and Cash Value, but it is permanent insurance</a:t>
            </a:r>
            <a:endParaRPr/>
          </a:p>
          <a:p>
            <a:pPr indent="-609600" lvl="0" marL="609600"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The cost of the coverage will increase annually as the insurer gets older</a:t>
            </a:r>
            <a:endParaRPr/>
          </a:p>
          <a:p>
            <a:pPr indent="-609600" lvl="0" marL="609600"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The expenses (mortality &amp; insurance cost) are deducted first</a:t>
            </a:r>
            <a:endParaRPr/>
          </a:p>
          <a:p>
            <a:pPr indent="-609600" lvl="0" marL="609600"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If the premium does not cover the cost of insurance and expenses, the company will take the difference from the cash value.</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77"/>
          <p:cNvSpPr txBox="1"/>
          <p:nvPr>
            <p:ph idx="4294967295" type="title"/>
          </p:nvPr>
        </p:nvSpPr>
        <p:spPr>
          <a:xfrm>
            <a:off x="457200" y="3048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Universal Life</a:t>
            </a:r>
            <a:endParaRPr/>
          </a:p>
        </p:txBody>
      </p:sp>
      <p:pic>
        <p:nvPicPr>
          <p:cNvPr id="809" name="Google Shape;809;p77"/>
          <p:cNvPicPr preferRelativeResize="0"/>
          <p:nvPr>
            <p:ph idx="1" type="body"/>
          </p:nvPr>
        </p:nvPicPr>
        <p:blipFill rotWithShape="1">
          <a:blip r:embed="rId3">
            <a:alphaModFix/>
          </a:blip>
          <a:srcRect b="8271" l="3009" r="69895" t="38977"/>
          <a:stretch/>
        </p:blipFill>
        <p:spPr>
          <a:xfrm>
            <a:off x="609600" y="1371600"/>
            <a:ext cx="3981450" cy="4800600"/>
          </a:xfrm>
          <a:prstGeom prst="rect">
            <a:avLst/>
          </a:prstGeom>
          <a:noFill/>
          <a:ln cap="flat" cmpd="sng" w="9525">
            <a:solidFill>
              <a:schemeClr val="dk1"/>
            </a:solidFill>
            <a:prstDash val="solid"/>
            <a:miter lim="524288"/>
            <a:headEnd len="sm" w="sm" type="none"/>
            <a:tailEnd len="sm" w="sm" type="none"/>
          </a:ln>
        </p:spPr>
      </p:pic>
      <p:sp>
        <p:nvSpPr>
          <p:cNvPr id="810" name="Google Shape;810;p77"/>
          <p:cNvSpPr txBox="1"/>
          <p:nvPr/>
        </p:nvSpPr>
        <p:spPr>
          <a:xfrm>
            <a:off x="1371600" y="4800600"/>
            <a:ext cx="25908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Cash</a:t>
            </a:r>
            <a:r>
              <a:rPr b="1" i="0" lang="en-US" sz="3200" u="none">
                <a:solidFill>
                  <a:schemeClr val="lt1"/>
                </a:solidFill>
                <a:latin typeface="Arial"/>
                <a:ea typeface="Arial"/>
                <a:cs typeface="Arial"/>
                <a:sym typeface="Arial"/>
              </a:rPr>
              <a:t> </a:t>
            </a:r>
            <a:r>
              <a:rPr b="1" i="0" lang="en-US" sz="3200" u="none">
                <a:solidFill>
                  <a:schemeClr val="dk1"/>
                </a:solidFill>
                <a:latin typeface="Arial"/>
                <a:ea typeface="Arial"/>
                <a:cs typeface="Arial"/>
                <a:sym typeface="Arial"/>
              </a:rPr>
              <a:t>Value</a:t>
            </a:r>
            <a:endParaRPr/>
          </a:p>
        </p:txBody>
      </p:sp>
      <p:sp>
        <p:nvSpPr>
          <p:cNvPr id="811" name="Google Shape;811;p77"/>
          <p:cNvSpPr txBox="1"/>
          <p:nvPr/>
        </p:nvSpPr>
        <p:spPr>
          <a:xfrm>
            <a:off x="5257800" y="2736850"/>
            <a:ext cx="3200400" cy="221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Mortality – TERM</a:t>
            </a:r>
            <a:endParaRPr/>
          </a:p>
          <a:p>
            <a:pPr indent="0" lvl="0" marL="0" marR="0" rtl="0" algn="l">
              <a:lnSpc>
                <a:spcPct val="100000"/>
              </a:lnSpc>
              <a:spcBef>
                <a:spcPts val="120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(Increase amount)</a:t>
            </a:r>
            <a:endParaRPr/>
          </a:p>
          <a:p>
            <a:pPr indent="0" lvl="0" marL="0" marR="0" rtl="0" algn="ctr">
              <a:lnSpc>
                <a:spcPct val="100000"/>
              </a:lnSpc>
              <a:spcBef>
                <a:spcPts val="140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a:t>
            </a:r>
            <a:endParaRPr/>
          </a:p>
          <a:p>
            <a:pPr indent="0" lvl="0" marL="0" marR="0" rtl="0" algn="l">
              <a:lnSpc>
                <a:spcPct val="100000"/>
              </a:lnSpc>
              <a:spcBef>
                <a:spcPts val="120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Expenses (Loading)</a:t>
            </a:r>
            <a:endParaRPr/>
          </a:p>
        </p:txBody>
      </p:sp>
      <p:sp>
        <p:nvSpPr>
          <p:cNvPr id="812" name="Google Shape;812;p77"/>
          <p:cNvSpPr txBox="1"/>
          <p:nvPr/>
        </p:nvSpPr>
        <p:spPr>
          <a:xfrm rot="3060000">
            <a:off x="2220912" y="1878012"/>
            <a:ext cx="182880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Premium</a:t>
            </a:r>
            <a:endParaRPr/>
          </a:p>
        </p:txBody>
      </p:sp>
      <p:sp>
        <p:nvSpPr>
          <p:cNvPr id="813" name="Google Shape;813;p77"/>
          <p:cNvSpPr txBox="1"/>
          <p:nvPr/>
        </p:nvSpPr>
        <p:spPr>
          <a:xfrm rot="480000">
            <a:off x="781050" y="1866900"/>
            <a:ext cx="16764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    </a:t>
            </a:r>
            <a:r>
              <a:rPr b="1" i="0" lang="en-US" sz="2000" u="none">
                <a:solidFill>
                  <a:schemeClr val="dk1"/>
                </a:solidFill>
                <a:latin typeface="Arial"/>
                <a:ea typeface="Arial"/>
                <a:cs typeface="Arial"/>
                <a:sym typeface="Arial"/>
              </a:rPr>
              <a:t>Interest</a:t>
            </a:r>
            <a:endParaRPr/>
          </a:p>
        </p:txBody>
      </p:sp>
      <p:sp>
        <p:nvSpPr>
          <p:cNvPr id="814" name="Google Shape;814;p77"/>
          <p:cNvSpPr/>
          <p:nvPr/>
        </p:nvSpPr>
        <p:spPr>
          <a:xfrm>
            <a:off x="0" y="2286000"/>
            <a:ext cx="2743200" cy="914400"/>
          </a:xfrm>
          <a:prstGeom prst="curvedDownArrow">
            <a:avLst>
              <a:gd fmla="val 18000" name="adj1"/>
              <a:gd fmla="val 20700" name="adj2"/>
              <a:gd fmla="val 16200" name="adj3"/>
            </a:avLst>
          </a:prstGeom>
          <a:solidFill>
            <a:srgbClr val="262626"/>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15" name="Google Shape;815;p77"/>
          <p:cNvSpPr/>
          <p:nvPr/>
        </p:nvSpPr>
        <p:spPr>
          <a:xfrm rot="-960000">
            <a:off x="3597275" y="1841500"/>
            <a:ext cx="2638425" cy="2168525"/>
          </a:xfrm>
          <a:custGeom>
            <a:rect b="b" l="l" r="r" t="t"/>
            <a:pathLst>
              <a:path extrusionOk="0" h="2168525" w="2638425">
                <a:moveTo>
                  <a:pt x="135533" y="1084263"/>
                </a:moveTo>
                <a:cubicBezTo>
                  <a:pt x="135533" y="602883"/>
                  <a:pt x="585324" y="197802"/>
                  <a:pt x="1181858" y="141942"/>
                </a:cubicBezTo>
                <a:cubicBezTo>
                  <a:pt x="1723745" y="91200"/>
                  <a:pt x="2238712" y="343888"/>
                  <a:pt x="2428757" y="753782"/>
                </a:cubicBezTo>
                <a:lnTo>
                  <a:pt x="2547966" y="753781"/>
                </a:lnTo>
                <a:lnTo>
                  <a:pt x="2367359" y="1084262"/>
                </a:lnTo>
                <a:lnTo>
                  <a:pt x="2005835" y="753781"/>
                </a:lnTo>
                <a:lnTo>
                  <a:pt x="2115947" y="753781"/>
                </a:lnTo>
                <a:cubicBezTo>
                  <a:pt x="1931049" y="507997"/>
                  <a:pt x="1560756" y="372701"/>
                  <a:pt x="1185695" y="413890"/>
                </a:cubicBezTo>
                <a:cubicBezTo>
                  <a:pt x="738110" y="463043"/>
                  <a:pt x="406599" y="748291"/>
                  <a:pt x="406599" y="1084262"/>
                </a:cubicBezTo>
                <a:lnTo>
                  <a:pt x="135533" y="1084263"/>
                </a:lnTo>
                <a:close/>
              </a:path>
            </a:pathLst>
          </a:custGeom>
          <a:solidFill>
            <a:srgbClr val="FF1F09"/>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16" name="Google Shape;816;p77"/>
          <p:cNvSpPr/>
          <p:nvPr/>
        </p:nvSpPr>
        <p:spPr>
          <a:xfrm rot="2220000">
            <a:off x="700087" y="1608137"/>
            <a:ext cx="3048000" cy="838200"/>
          </a:xfrm>
          <a:prstGeom prst="curvedDownArrow">
            <a:avLst>
              <a:gd fmla="val 18630" name="adj1"/>
              <a:gd fmla="val 20858" name="adj2"/>
              <a:gd fmla="val 13360" name="adj3"/>
            </a:avLst>
          </a:prstGeom>
          <a:solidFill>
            <a:srgbClr val="262626"/>
          </a:solidFill>
          <a:ln cap="flat" cmpd="sng" w="25400">
            <a:solidFill>
              <a:srgbClr val="9532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78"/>
          <p:cNvSpPr txBox="1"/>
          <p:nvPr>
            <p:ph idx="4294967295" type="title"/>
          </p:nvPr>
        </p:nvSpPr>
        <p:spPr>
          <a:xfrm>
            <a:off x="457200" y="-4572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Universal Life Features</a:t>
            </a:r>
            <a:endParaRPr b="1" i="0" sz="4800" u="none" cap="none" strike="noStrike">
              <a:solidFill>
                <a:srgbClr val="FFFFD2"/>
              </a:solidFill>
              <a:latin typeface="Constantia"/>
              <a:ea typeface="Constantia"/>
              <a:cs typeface="Constantia"/>
              <a:sym typeface="Constantia"/>
            </a:endParaRPr>
          </a:p>
        </p:txBody>
      </p:sp>
      <p:sp>
        <p:nvSpPr>
          <p:cNvPr id="823" name="Google Shape;823;p78"/>
          <p:cNvSpPr txBox="1"/>
          <p:nvPr>
            <p:ph idx="1" type="body"/>
          </p:nvPr>
        </p:nvSpPr>
        <p:spPr>
          <a:xfrm>
            <a:off x="457200" y="1219200"/>
            <a:ext cx="8229600" cy="5410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Flexible Premium</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Adjustable Face Amount/Death Benefit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Interest (stock market) sensitive</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Target Premium – can pay more than the minimum premium which is the only way that UL really works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General Account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Partial withdrawals or surrenders allowed, HUGE CONSEQUENCES</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Two death benefit options:</a:t>
            </a:r>
            <a:endParaRPr/>
          </a:p>
        </p:txBody>
      </p:sp>
    </p:spTree>
  </p:cSld>
  <p:clrMapOvr>
    <a:masterClrMapping/>
  </p:clrMapOvr>
  <p:transition spd="slow">
    <p:fade/>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7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Level Death Benefit Option</a:t>
            </a:r>
            <a:endParaRPr/>
          </a:p>
        </p:txBody>
      </p:sp>
      <p:pic>
        <p:nvPicPr>
          <p:cNvPr id="830" name="Google Shape;830;p79"/>
          <p:cNvPicPr preferRelativeResize="0"/>
          <p:nvPr>
            <p:ph idx="1" type="body"/>
          </p:nvPr>
        </p:nvPicPr>
        <p:blipFill rotWithShape="1">
          <a:blip r:embed="rId3">
            <a:alphaModFix/>
          </a:blip>
          <a:srcRect b="44093" l="37134" r="34814" t="22361"/>
          <a:stretch/>
        </p:blipFill>
        <p:spPr>
          <a:xfrm>
            <a:off x="762000" y="1676400"/>
            <a:ext cx="3059112" cy="2743200"/>
          </a:xfrm>
          <a:prstGeom prst="rect">
            <a:avLst/>
          </a:prstGeom>
          <a:noFill/>
          <a:ln>
            <a:noFill/>
          </a:ln>
        </p:spPr>
      </p:pic>
      <p:sp>
        <p:nvSpPr>
          <p:cNvPr id="831" name="Google Shape;831;p79"/>
          <p:cNvSpPr/>
          <p:nvPr/>
        </p:nvSpPr>
        <p:spPr>
          <a:xfrm>
            <a:off x="4114800" y="1752600"/>
            <a:ext cx="4191000" cy="27699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3"/>
              </a:buClr>
              <a:buSzPts val="3200"/>
              <a:buFont typeface="Arial"/>
              <a:buNone/>
            </a:pPr>
            <a:r>
              <a:rPr b="1" i="0" lang="en-US" sz="3200" u="none" cap="none" strike="noStrike">
                <a:solidFill>
                  <a:schemeClr val="accent3"/>
                </a:solidFill>
                <a:latin typeface="Arial"/>
                <a:ea typeface="Arial"/>
                <a:cs typeface="Arial"/>
                <a:sym typeface="Arial"/>
              </a:rPr>
              <a:t>Option A or 1</a:t>
            </a:r>
            <a:endParaRPr/>
          </a:p>
          <a:p>
            <a:pPr indent="0" lvl="0" marL="0" marR="0" rtl="0" algn="l">
              <a:lnSpc>
                <a:spcPct val="100000"/>
              </a:lnSpc>
              <a:spcBef>
                <a:spcPts val="0"/>
              </a:spcBef>
              <a:spcAft>
                <a:spcPts val="0"/>
              </a:spcAft>
              <a:buClr>
                <a:schemeClr val="lt1"/>
              </a:buClr>
              <a:buSzPts val="1400"/>
              <a:buFont typeface="Arial"/>
              <a:buNone/>
            </a:pPr>
            <a:r>
              <a:t/>
            </a:r>
            <a:endParaRPr b="1" i="0" sz="1400" u="none" cap="none" strike="noStrike">
              <a:solidFill>
                <a:schemeClr val="accent3"/>
              </a:solidFill>
              <a:latin typeface="Arial"/>
              <a:ea typeface="Arial"/>
              <a:cs typeface="Arial"/>
              <a:sym typeface="Arial"/>
            </a:endParaRPr>
          </a:p>
          <a:p>
            <a:pPr indent="-203200" lvl="0" marL="0" marR="0" rtl="0" algn="l">
              <a:lnSpc>
                <a:spcPct val="100000"/>
              </a:lnSpc>
              <a:spcBef>
                <a:spcPts val="0"/>
              </a:spcBef>
              <a:spcAft>
                <a:spcPts val="0"/>
              </a:spcAft>
              <a:buClr>
                <a:schemeClr val="accent3"/>
              </a:buClr>
              <a:buSzPts val="3200"/>
              <a:buFont typeface="Arial"/>
              <a:buChar char="•"/>
            </a:pPr>
            <a:r>
              <a:rPr b="1" i="0" lang="en-US" sz="3200" u="none" cap="none" strike="noStrike">
                <a:solidFill>
                  <a:schemeClr val="accent3"/>
                </a:solidFill>
                <a:latin typeface="Arial"/>
                <a:ea typeface="Arial"/>
                <a:cs typeface="Arial"/>
                <a:sym typeface="Arial"/>
              </a:rPr>
              <a:t>Has level death benefit</a:t>
            </a:r>
            <a:endParaRPr/>
          </a:p>
          <a:p>
            <a:pPr indent="-203200" lvl="0" marL="0" marR="0" rtl="0" algn="l">
              <a:lnSpc>
                <a:spcPct val="100000"/>
              </a:lnSpc>
              <a:spcBef>
                <a:spcPts val="0"/>
              </a:spcBef>
              <a:spcAft>
                <a:spcPts val="0"/>
              </a:spcAft>
              <a:buClr>
                <a:schemeClr val="accent3"/>
              </a:buClr>
              <a:buSzPts val="3200"/>
              <a:buFont typeface="Arial"/>
              <a:buChar char="•"/>
            </a:pPr>
            <a:r>
              <a:rPr b="1" i="0" lang="en-US" sz="3200" u="none" cap="none" strike="noStrike">
                <a:solidFill>
                  <a:schemeClr val="accent3"/>
                </a:solidFill>
                <a:latin typeface="Arial"/>
                <a:ea typeface="Arial"/>
                <a:cs typeface="Arial"/>
                <a:sym typeface="Arial"/>
              </a:rPr>
              <a:t>Choose cash value or death benefit</a:t>
            </a:r>
            <a:endParaRPr/>
          </a:p>
        </p:txBody>
      </p:sp>
      <p:sp>
        <p:nvSpPr>
          <p:cNvPr id="832" name="Google Shape;832;p79"/>
          <p:cNvSpPr/>
          <p:nvPr/>
        </p:nvSpPr>
        <p:spPr>
          <a:xfrm>
            <a:off x="762000" y="4648200"/>
            <a:ext cx="6248400" cy="1938992"/>
          </a:xfrm>
          <a:prstGeom prst="rect">
            <a:avLst/>
          </a:prstGeom>
          <a:solidFill>
            <a:schemeClr val="accent3"/>
          </a:solidFill>
          <a:ln cap="flat" cmpd="sng" w="31750">
            <a:solidFill>
              <a:schemeClr val="lt1"/>
            </a:solidFill>
            <a:prstDash val="solid"/>
            <a:round/>
            <a:headEnd len="sm" w="sm" type="none"/>
            <a:tailEnd len="sm" w="sm" type="none"/>
          </a:ln>
          <a:effectLst>
            <a:outerShdw blurRad="50800" rotWithShape="0" dir="5400000" dist="25400">
              <a:srgbClr val="000000">
                <a:alpha val="4274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ambria"/>
              <a:buNone/>
            </a:pPr>
            <a:r>
              <a:rPr b="1" i="0" lang="en-US" sz="6000" u="none" cap="none" strike="noStrike">
                <a:solidFill>
                  <a:schemeClr val="lt1"/>
                </a:solidFill>
                <a:latin typeface="Cambria"/>
                <a:ea typeface="Cambria"/>
                <a:cs typeface="Cambria"/>
                <a:sym typeface="Cambria"/>
              </a:rPr>
              <a:t>Option 1 = 1 or the other</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4294967295" type="title"/>
          </p:nvPr>
        </p:nvSpPr>
        <p:spPr>
          <a:xfrm>
            <a:off x="4572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           Peril vs. Hazard</a:t>
            </a:r>
            <a:endParaRPr/>
          </a:p>
        </p:txBody>
      </p:sp>
      <p:sp>
        <p:nvSpPr>
          <p:cNvPr id="243" name="Google Shape;243;p8"/>
          <p:cNvSpPr txBox="1"/>
          <p:nvPr>
            <p:ph idx="1" type="body"/>
          </p:nvPr>
        </p:nvSpPr>
        <p:spPr>
          <a:xfrm>
            <a:off x="0" y="1828800"/>
            <a:ext cx="4800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680"/>
              <a:buFont typeface="Noto Sans Symbols"/>
              <a:buNone/>
            </a:pPr>
            <a:r>
              <a:rPr b="0" i="0" lang="en-US" sz="2400" u="none">
                <a:solidFill>
                  <a:schemeClr val="lt1"/>
                </a:solidFill>
                <a:latin typeface="Cambria"/>
                <a:ea typeface="Cambria"/>
                <a:cs typeface="Cambria"/>
                <a:sym typeface="Cambria"/>
              </a:rPr>
              <a:t>    Hazard: increases chance of loss	</a:t>
            </a:r>
            <a:endParaRPr/>
          </a:p>
        </p:txBody>
      </p:sp>
      <p:pic>
        <p:nvPicPr>
          <p:cNvPr descr="lhc101" id="244" name="Google Shape;244;p8"/>
          <p:cNvPicPr preferRelativeResize="0"/>
          <p:nvPr/>
        </p:nvPicPr>
        <p:blipFill rotWithShape="1">
          <a:blip r:embed="rId3">
            <a:alphaModFix/>
          </a:blip>
          <a:srcRect b="0" l="0" r="50633" t="0"/>
          <a:stretch/>
        </p:blipFill>
        <p:spPr>
          <a:xfrm>
            <a:off x="1143000" y="2362200"/>
            <a:ext cx="2971800" cy="370840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pic>
        <p:nvPicPr>
          <p:cNvPr descr="lhc101" id="245" name="Google Shape;245;p8"/>
          <p:cNvPicPr preferRelativeResize="0"/>
          <p:nvPr/>
        </p:nvPicPr>
        <p:blipFill rotWithShape="1">
          <a:blip r:embed="rId3">
            <a:alphaModFix/>
          </a:blip>
          <a:srcRect b="0" l="50632" r="0" t="0"/>
          <a:stretch/>
        </p:blipFill>
        <p:spPr>
          <a:xfrm>
            <a:off x="5105400" y="2311400"/>
            <a:ext cx="2971800" cy="3708400"/>
          </a:xfrm>
          <a:prstGeom prst="rect">
            <a:avLst/>
          </a:prstGeom>
          <a:noFill/>
          <a:ln cap="flat" cmpd="sng" w="9525">
            <a:solidFill>
              <a:schemeClr val="lt1"/>
            </a:solidFill>
            <a:prstDash val="solid"/>
            <a:miter lim="800000"/>
            <a:headEnd len="sm" w="sm" type="none"/>
            <a:tailEnd len="sm" w="sm" type="none"/>
          </a:ln>
          <a:effectLst>
            <a:outerShdw blurRad="63500" dir="2700000" dist="71842">
              <a:schemeClr val="lt2">
                <a:alpha val="49803"/>
              </a:schemeClr>
            </a:outerShdw>
          </a:effectLst>
        </p:spPr>
      </p:pic>
      <p:sp>
        <p:nvSpPr>
          <p:cNvPr id="246" name="Google Shape;246;p8"/>
          <p:cNvSpPr txBox="1"/>
          <p:nvPr/>
        </p:nvSpPr>
        <p:spPr>
          <a:xfrm>
            <a:off x="4876800" y="1828800"/>
            <a:ext cx="3581400" cy="738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mbria"/>
              <a:buNone/>
            </a:pPr>
            <a:r>
              <a:rPr b="0" i="0" lang="en-US" sz="2400" u="none">
                <a:solidFill>
                  <a:schemeClr val="lt1"/>
                </a:solidFill>
                <a:latin typeface="Cambria"/>
                <a:ea typeface="Cambria"/>
                <a:cs typeface="Cambria"/>
                <a:sym typeface="Cambria"/>
              </a:rPr>
              <a:t>Peril: direct cause of loss</a:t>
            </a:r>
            <a:endParaRPr/>
          </a:p>
          <a:p>
            <a:pPr indent="0" lvl="0" marL="0" marR="0" rtl="0" algn="l">
              <a:lnSpc>
                <a:spcPct val="100000"/>
              </a:lnSpc>
              <a:spcBef>
                <a:spcPts val="0"/>
              </a:spcBef>
              <a:spcAft>
                <a:spcPts val="0"/>
              </a:spcAft>
              <a:buNone/>
            </a:pPr>
            <a:r>
              <a:t/>
            </a:r>
            <a:endParaRPr b="0" i="0" sz="2400" u="none">
              <a:solidFill>
                <a:schemeClr val="lt1"/>
              </a:solidFill>
              <a:latin typeface="Cambria"/>
              <a:ea typeface="Cambria"/>
              <a:cs typeface="Cambria"/>
              <a:sym typeface="Cambria"/>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 calcmode="lin" valueType="num">
                                      <p:cBhvr additive="base">
                                        <p:cTn dur="500"/>
                                        <p:tgtEl>
                                          <p:spTgt spid="24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80"/>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Increasing Death Benefit Option</a:t>
            </a:r>
            <a:endParaRPr/>
          </a:p>
        </p:txBody>
      </p:sp>
      <p:pic>
        <p:nvPicPr>
          <p:cNvPr id="839" name="Google Shape;839;p80"/>
          <p:cNvPicPr preferRelativeResize="0"/>
          <p:nvPr/>
        </p:nvPicPr>
        <p:blipFill rotWithShape="1">
          <a:blip r:embed="rId3">
            <a:alphaModFix/>
          </a:blip>
          <a:srcRect b="44093" l="64488" r="8957" t="22361"/>
          <a:stretch/>
        </p:blipFill>
        <p:spPr>
          <a:xfrm>
            <a:off x="914400" y="2438400"/>
            <a:ext cx="2895600" cy="2743200"/>
          </a:xfrm>
          <a:prstGeom prst="rect">
            <a:avLst/>
          </a:prstGeom>
          <a:noFill/>
          <a:ln>
            <a:noFill/>
          </a:ln>
        </p:spPr>
      </p:pic>
      <p:sp>
        <p:nvSpPr>
          <p:cNvPr id="840" name="Google Shape;840;p80"/>
          <p:cNvSpPr/>
          <p:nvPr/>
        </p:nvSpPr>
        <p:spPr>
          <a:xfrm>
            <a:off x="4044346" y="1759327"/>
            <a:ext cx="4185255" cy="40318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3"/>
              </a:buClr>
              <a:buSzPts val="3200"/>
              <a:buFont typeface="Arial"/>
              <a:buNone/>
            </a:pPr>
            <a:r>
              <a:rPr b="1" i="0" lang="en-US" sz="3200" u="none" cap="none" strike="noStrike">
                <a:solidFill>
                  <a:schemeClr val="accent3"/>
                </a:solidFill>
                <a:latin typeface="Arial"/>
                <a:ea typeface="Arial"/>
                <a:cs typeface="Arial"/>
                <a:sym typeface="Arial"/>
              </a:rPr>
              <a:t>Option B or 2</a:t>
            </a:r>
            <a:endParaRPr/>
          </a:p>
          <a:p>
            <a:pPr indent="-203200" lvl="0" marL="0" marR="0" rtl="0" algn="l">
              <a:lnSpc>
                <a:spcPct val="100000"/>
              </a:lnSpc>
              <a:spcBef>
                <a:spcPts val="0"/>
              </a:spcBef>
              <a:spcAft>
                <a:spcPts val="0"/>
              </a:spcAft>
              <a:buClr>
                <a:schemeClr val="accent3"/>
              </a:buClr>
              <a:buSzPts val="3200"/>
              <a:buFont typeface="Arial"/>
              <a:buChar char="•"/>
            </a:pPr>
            <a:r>
              <a:rPr b="1" i="0" lang="en-US" sz="3200" u="none" cap="none" strike="noStrike">
                <a:solidFill>
                  <a:schemeClr val="accent3"/>
                </a:solidFill>
                <a:latin typeface="Arial"/>
                <a:ea typeface="Arial"/>
                <a:cs typeface="Arial"/>
                <a:sym typeface="Arial"/>
              </a:rPr>
              <a:t>Increasing death benefit</a:t>
            </a:r>
            <a:endParaRPr/>
          </a:p>
          <a:p>
            <a:pPr indent="-203200" lvl="1" marL="457200" marR="0" rtl="0" algn="l">
              <a:lnSpc>
                <a:spcPct val="100000"/>
              </a:lnSpc>
              <a:spcBef>
                <a:spcPts val="0"/>
              </a:spcBef>
              <a:spcAft>
                <a:spcPts val="0"/>
              </a:spcAft>
              <a:buClr>
                <a:schemeClr val="accent3"/>
              </a:buClr>
              <a:buSzPts val="3200"/>
              <a:buFont typeface="Arial"/>
              <a:buChar char="•"/>
            </a:pPr>
            <a:r>
              <a:rPr b="1" i="0" lang="en-US" sz="3200" u="none" cap="none" strike="noStrike">
                <a:solidFill>
                  <a:schemeClr val="accent3"/>
                </a:solidFill>
                <a:latin typeface="Arial"/>
                <a:ea typeface="Arial"/>
                <a:cs typeface="Arial"/>
                <a:sym typeface="Arial"/>
              </a:rPr>
              <a:t>Has increasing term</a:t>
            </a:r>
            <a:endParaRPr/>
          </a:p>
          <a:p>
            <a:pPr indent="-203200" lvl="1" marL="457200" marR="0" rtl="0" algn="l">
              <a:lnSpc>
                <a:spcPct val="100000"/>
              </a:lnSpc>
              <a:spcBef>
                <a:spcPts val="0"/>
              </a:spcBef>
              <a:spcAft>
                <a:spcPts val="0"/>
              </a:spcAft>
              <a:buClr>
                <a:srgbClr val="FE1E09"/>
              </a:buClr>
              <a:buSzPts val="3200"/>
              <a:buFont typeface="Arial"/>
              <a:buChar char="•"/>
            </a:pPr>
            <a:r>
              <a:rPr b="1" i="0" lang="en-US" sz="3200" u="none" cap="none" strike="noStrike">
                <a:solidFill>
                  <a:srgbClr val="FE1E09"/>
                </a:solidFill>
                <a:latin typeface="Arial"/>
                <a:ea typeface="Arial"/>
                <a:cs typeface="Arial"/>
                <a:sym typeface="Arial"/>
              </a:rPr>
              <a:t>Higher cost</a:t>
            </a:r>
            <a:endParaRPr/>
          </a:p>
          <a:p>
            <a:pPr indent="-203200" lvl="0" marL="0" marR="0" rtl="0" algn="l">
              <a:lnSpc>
                <a:spcPct val="100000"/>
              </a:lnSpc>
              <a:spcBef>
                <a:spcPts val="0"/>
              </a:spcBef>
              <a:spcAft>
                <a:spcPts val="0"/>
              </a:spcAft>
              <a:buClr>
                <a:schemeClr val="accent3"/>
              </a:buClr>
              <a:buSzPts val="3200"/>
              <a:buFont typeface="Arial"/>
              <a:buChar char="•"/>
            </a:pPr>
            <a:r>
              <a:rPr b="1" i="0" lang="en-US" sz="3200" u="none" cap="none" strike="noStrike">
                <a:solidFill>
                  <a:schemeClr val="accent3"/>
                </a:solidFill>
                <a:latin typeface="Arial"/>
                <a:ea typeface="Arial"/>
                <a:cs typeface="Arial"/>
                <a:sym typeface="Arial"/>
              </a:rPr>
              <a:t>Both death benefit and cash value</a:t>
            </a:r>
            <a:endParaRPr/>
          </a:p>
        </p:txBody>
      </p:sp>
      <p:sp>
        <p:nvSpPr>
          <p:cNvPr id="841" name="Google Shape;841;p80"/>
          <p:cNvSpPr/>
          <p:nvPr/>
        </p:nvSpPr>
        <p:spPr>
          <a:xfrm>
            <a:off x="1524001" y="5715001"/>
            <a:ext cx="4267200" cy="1015663"/>
          </a:xfrm>
          <a:prstGeom prst="rect">
            <a:avLst/>
          </a:prstGeom>
          <a:solidFill>
            <a:schemeClr val="accent3"/>
          </a:solidFill>
          <a:ln cap="flat" cmpd="sng" w="31750">
            <a:solidFill>
              <a:schemeClr val="lt1"/>
            </a:solidFill>
            <a:prstDash val="solid"/>
            <a:round/>
            <a:headEnd len="sm" w="sm" type="none"/>
            <a:tailEnd len="sm" w="sm" type="none"/>
          </a:ln>
          <a:effectLst>
            <a:outerShdw blurRad="50800" rotWithShape="0" dir="5400000" dist="25400">
              <a:srgbClr val="000000">
                <a:alpha val="4274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ambria"/>
              <a:buNone/>
            </a:pPr>
            <a:r>
              <a:rPr b="1" i="0" lang="en-US" sz="6000" u="none" cap="none" strike="noStrike">
                <a:solidFill>
                  <a:schemeClr val="lt1"/>
                </a:solidFill>
                <a:latin typeface="Cambria"/>
                <a:ea typeface="Cambria"/>
                <a:cs typeface="Cambria"/>
                <a:sym typeface="Cambria"/>
              </a:rPr>
              <a:t>B = BOTH</a:t>
            </a:r>
            <a:endParaRPr/>
          </a:p>
        </p:txBody>
      </p:sp>
    </p:spTree>
  </p:cSld>
  <p:clrMapOvr>
    <a:masterClrMapping/>
  </p:clrMapOvr>
  <p:transition spd="slow">
    <p:fade/>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id="847" name="Google Shape;847;p81"/>
          <p:cNvPicPr preferRelativeResize="0"/>
          <p:nvPr>
            <p:ph idx="1" type="body"/>
          </p:nvPr>
        </p:nvPicPr>
        <p:blipFill rotWithShape="1">
          <a:blip r:embed="rId3">
            <a:alphaModFix/>
          </a:blip>
          <a:srcRect b="31412" l="8332" r="8332" t="33639"/>
          <a:stretch/>
        </p:blipFill>
        <p:spPr>
          <a:xfrm>
            <a:off x="762000" y="1295400"/>
            <a:ext cx="7751762" cy="2438400"/>
          </a:xfrm>
          <a:prstGeom prst="rect">
            <a:avLst/>
          </a:prstGeom>
          <a:noFill/>
          <a:ln>
            <a:noFill/>
          </a:ln>
        </p:spPr>
      </p:pic>
      <p:sp>
        <p:nvSpPr>
          <p:cNvPr id="848" name="Google Shape;848;p81"/>
          <p:cNvSpPr txBox="1"/>
          <p:nvPr/>
        </p:nvSpPr>
        <p:spPr>
          <a:xfrm>
            <a:off x="457200" y="3886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680"/>
              <a:buFont typeface="Noto Sans Symbols"/>
              <a:buChar char="◆"/>
            </a:pPr>
            <a:r>
              <a:rPr b="0" i="0" lang="en-US" sz="2400" u="none">
                <a:solidFill>
                  <a:schemeClr val="lt1"/>
                </a:solidFill>
                <a:latin typeface="Cambria"/>
                <a:ea typeface="Cambria"/>
                <a:cs typeface="Cambria"/>
                <a:sym typeface="Cambria"/>
              </a:rPr>
              <a:t>Fixed Premium</a:t>
            </a:r>
            <a:endParaRPr/>
          </a:p>
          <a:p>
            <a:pPr indent="-319087" lvl="0" marL="319087" marR="0" rtl="0" algn="l">
              <a:lnSpc>
                <a:spcPct val="100000"/>
              </a:lnSpc>
              <a:spcBef>
                <a:spcPts val="480"/>
              </a:spcBef>
              <a:spcAft>
                <a:spcPts val="0"/>
              </a:spcAft>
              <a:buClr>
                <a:schemeClr val="accent1"/>
              </a:buClr>
              <a:buSzPts val="1680"/>
              <a:buFont typeface="Noto Sans Symbols"/>
              <a:buChar char="◆"/>
            </a:pPr>
            <a:r>
              <a:rPr b="0" i="0" lang="en-US" sz="2400" u="none">
                <a:solidFill>
                  <a:schemeClr val="lt1"/>
                </a:solidFill>
                <a:latin typeface="Cambria"/>
                <a:ea typeface="Cambria"/>
                <a:cs typeface="Cambria"/>
                <a:sym typeface="Cambria"/>
              </a:rPr>
              <a:t>Guaranteed minimum death benefit</a:t>
            </a:r>
            <a:endParaRPr/>
          </a:p>
          <a:p>
            <a:pPr indent="-319087" lvl="0" marL="319087" marR="0" rtl="0" algn="l">
              <a:lnSpc>
                <a:spcPct val="100000"/>
              </a:lnSpc>
              <a:spcBef>
                <a:spcPts val="480"/>
              </a:spcBef>
              <a:spcAft>
                <a:spcPts val="0"/>
              </a:spcAft>
              <a:buClr>
                <a:schemeClr val="accent1"/>
              </a:buClr>
              <a:buSzPts val="1680"/>
              <a:buFont typeface="Noto Sans Symbols"/>
              <a:buChar char="◆"/>
            </a:pPr>
            <a:r>
              <a:rPr b="0" i="0" lang="en-US" sz="2400" u="none">
                <a:solidFill>
                  <a:schemeClr val="lt1"/>
                </a:solidFill>
                <a:latin typeface="Cambria"/>
                <a:ea typeface="Cambria"/>
                <a:cs typeface="Cambria"/>
                <a:sym typeface="Cambria"/>
              </a:rPr>
              <a:t>General account but premiums are put in separate account</a:t>
            </a:r>
            <a:endParaRPr/>
          </a:p>
          <a:p>
            <a:pPr indent="-319087" lvl="0" marL="319087" marR="0" rtl="0" algn="l">
              <a:lnSpc>
                <a:spcPct val="100000"/>
              </a:lnSpc>
              <a:spcBef>
                <a:spcPts val="480"/>
              </a:spcBef>
              <a:spcAft>
                <a:spcPts val="0"/>
              </a:spcAft>
              <a:buClr>
                <a:schemeClr val="accent1"/>
              </a:buClr>
              <a:buSzPts val="1680"/>
              <a:buFont typeface="Noto Sans Symbols"/>
              <a:buChar char="◆"/>
            </a:pPr>
            <a:r>
              <a:rPr b="0" i="0" lang="en-US" sz="2400" u="none">
                <a:solidFill>
                  <a:schemeClr val="lt1"/>
                </a:solidFill>
                <a:latin typeface="Cambria"/>
                <a:ea typeface="Cambria"/>
                <a:cs typeface="Cambria"/>
                <a:sym typeface="Cambria"/>
              </a:rPr>
              <a:t>Separate account values fluctuate with the stock market</a:t>
            </a:r>
            <a:endParaRPr/>
          </a:p>
          <a:p>
            <a:pPr indent="-319087" lvl="0" marL="319087" marR="0" rtl="0" algn="l">
              <a:lnSpc>
                <a:spcPct val="100000"/>
              </a:lnSpc>
              <a:spcBef>
                <a:spcPts val="480"/>
              </a:spcBef>
              <a:spcAft>
                <a:spcPts val="0"/>
              </a:spcAft>
              <a:buClr>
                <a:schemeClr val="accent1"/>
              </a:buClr>
              <a:buSzPts val="1680"/>
              <a:buFont typeface="Noto Sans Symbols"/>
              <a:buChar char="◆"/>
            </a:pPr>
            <a:r>
              <a:rPr b="0" i="0" lang="en-US" sz="2400" u="none">
                <a:solidFill>
                  <a:schemeClr val="lt1"/>
                </a:solidFill>
                <a:latin typeface="Cambria"/>
                <a:ea typeface="Cambria"/>
                <a:cs typeface="Cambria"/>
                <a:sym typeface="Cambria"/>
              </a:rPr>
              <a:t>No guaranteed return on the separate account</a:t>
            </a:r>
            <a:endParaRPr/>
          </a:p>
          <a:p>
            <a:pPr indent="-319087" lvl="0" marL="319087" marR="0" rtl="0" algn="l">
              <a:lnSpc>
                <a:spcPct val="100000"/>
              </a:lnSpc>
              <a:spcBef>
                <a:spcPts val="480"/>
              </a:spcBef>
              <a:spcAft>
                <a:spcPts val="0"/>
              </a:spcAft>
              <a:buClr>
                <a:schemeClr val="accent1"/>
              </a:buClr>
              <a:buSzPts val="1680"/>
              <a:buFont typeface="Noto Sans Symbols"/>
              <a:buChar char="◆"/>
            </a:pPr>
            <a:r>
              <a:rPr b="0" i="0" lang="en-US" sz="2400" u="none">
                <a:solidFill>
                  <a:schemeClr val="lt1"/>
                </a:solidFill>
                <a:latin typeface="Cambria"/>
                <a:ea typeface="Cambria"/>
                <a:cs typeface="Cambria"/>
                <a:sym typeface="Cambria"/>
              </a:rPr>
              <a:t>Life licensed and securities license required</a:t>
            </a:r>
            <a:endParaRPr/>
          </a:p>
          <a:p>
            <a:pPr indent="0" lvl="0" marL="0" marR="0" rtl="0" algn="l">
              <a:lnSpc>
                <a:spcPct val="100000"/>
              </a:lnSpc>
              <a:spcBef>
                <a:spcPts val="0"/>
              </a:spcBef>
              <a:spcAft>
                <a:spcPts val="0"/>
              </a:spcAft>
              <a:buNone/>
            </a:pPr>
            <a:r>
              <a:t/>
            </a:r>
            <a:endParaRPr b="0" i="0" sz="2400" u="none">
              <a:solidFill>
                <a:schemeClr val="lt1"/>
              </a:solidFill>
              <a:latin typeface="Cambria"/>
              <a:ea typeface="Cambria"/>
              <a:cs typeface="Cambria"/>
              <a:sym typeface="Cambria"/>
            </a:endParaRPr>
          </a:p>
        </p:txBody>
      </p:sp>
      <p:sp>
        <p:nvSpPr>
          <p:cNvPr id="849" name="Google Shape;849;p81"/>
          <p:cNvSpPr txBox="1"/>
          <p:nvPr>
            <p:ph idx="4294967295" type="title"/>
          </p:nvPr>
        </p:nvSpPr>
        <p:spPr>
          <a:xfrm>
            <a:off x="457200" y="381000"/>
            <a:ext cx="8229600" cy="838200"/>
          </a:xfrm>
          <a:prstGeom prst="rect">
            <a:avLst/>
          </a:prstGeom>
          <a:noFill/>
          <a:ln>
            <a:noFill/>
          </a:ln>
        </p:spPr>
        <p:txBody>
          <a:bodyPr anchorCtr="0" anchor="t" bIns="9125" lIns="0" spcFirstLastPara="1" rIns="0" wrap="square" tIns="9125">
            <a:normAutofit fontScale="90000"/>
          </a:bodyPr>
          <a:lstStyle/>
          <a:p>
            <a:pPr indent="0" lvl="0" marL="0" marR="0" rtl="0" algn="l">
              <a:lnSpc>
                <a:spcPct val="100000"/>
              </a:lnSpc>
              <a:spcBef>
                <a:spcPts val="0"/>
              </a:spcBef>
              <a:spcAft>
                <a:spcPts val="0"/>
              </a:spcAft>
              <a:buClr>
                <a:srgbClr val="FFFFD1"/>
              </a:buClr>
              <a:buSzPct val="100000"/>
              <a:buFont typeface="Constantia"/>
              <a:buNone/>
            </a:pPr>
            <a:r>
              <a:rPr b="1" i="0" lang="en-US" sz="4400" u="none" cap="none" strike="noStrike">
                <a:solidFill>
                  <a:srgbClr val="FFFFD1"/>
                </a:solidFill>
                <a:latin typeface="Constantia"/>
                <a:ea typeface="Constantia"/>
                <a:cs typeface="Constantia"/>
                <a:sym typeface="Constantia"/>
              </a:rPr>
              <a:t>Variable Life Insurance</a:t>
            </a:r>
            <a:r>
              <a:rPr b="1" i="0" lang="en-US" sz="3100" u="none" cap="none" strike="noStrike">
                <a:solidFill>
                  <a:srgbClr val="FFFFD1"/>
                </a:solidFill>
                <a:latin typeface="Constantia"/>
                <a:ea typeface="Constantia"/>
                <a:cs typeface="Constantia"/>
                <a:sym typeface="Constantia"/>
              </a:rPr>
              <a:t> </a:t>
            </a:r>
            <a:r>
              <a:rPr b="1" i="0" lang="en-US" sz="3600" u="none" cap="none" strike="noStrike">
                <a:solidFill>
                  <a:srgbClr val="FE1E09"/>
                </a:solidFill>
                <a:latin typeface="Constantia"/>
                <a:ea typeface="Constantia"/>
                <a:cs typeface="Constantia"/>
                <a:sym typeface="Constantia"/>
              </a:rPr>
              <a:t>stock market</a:t>
            </a:r>
            <a:endParaRPr b="1" i="0" sz="4800" u="none" cap="none" strike="noStrike">
              <a:solidFill>
                <a:srgbClr val="FE1E09"/>
              </a:solidFill>
              <a:latin typeface="Constantia"/>
              <a:ea typeface="Constantia"/>
              <a:cs typeface="Constantia"/>
              <a:sym typeface="Constantia"/>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82"/>
          <p:cNvSpPr txBox="1"/>
          <p:nvPr>
            <p:ph idx="4294967295" type="title"/>
          </p:nvPr>
        </p:nvSpPr>
        <p:spPr>
          <a:xfrm>
            <a:off x="457200" y="914400"/>
            <a:ext cx="8229600" cy="1143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Universal      vs.      Variable</a:t>
            </a:r>
            <a:endParaRPr/>
          </a:p>
        </p:txBody>
      </p:sp>
      <p:sp>
        <p:nvSpPr>
          <p:cNvPr id="856" name="Google Shape;856;p82"/>
          <p:cNvSpPr txBox="1"/>
          <p:nvPr>
            <p:ph idx="1" type="body"/>
          </p:nvPr>
        </p:nvSpPr>
        <p:spPr>
          <a:xfrm>
            <a:off x="457200" y="1600200"/>
            <a:ext cx="4035425" cy="45259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Flexible premium            </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Adjustable face amount</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Unbundling (transparent) mortality charge</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2 death benefit options</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Partial withdrawals and loans</a:t>
            </a:r>
            <a:endParaRPr/>
          </a:p>
        </p:txBody>
      </p:sp>
      <p:sp>
        <p:nvSpPr>
          <p:cNvPr id="857" name="Google Shape;857;p82"/>
          <p:cNvSpPr txBox="1"/>
          <p:nvPr>
            <p:ph idx="2" type="body"/>
          </p:nvPr>
        </p:nvSpPr>
        <p:spPr>
          <a:xfrm>
            <a:off x="4651375" y="1600200"/>
            <a:ext cx="4035425" cy="4525962"/>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Separate account</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Variable death benefit</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No guaranteed ROI</a:t>
            </a:r>
            <a:endParaRPr/>
          </a:p>
          <a:p>
            <a:pPr indent="-319087" lvl="0" marL="319087" marR="0" rtl="0" algn="l">
              <a:lnSpc>
                <a:spcPct val="100000"/>
              </a:lnSpc>
              <a:spcBef>
                <a:spcPts val="560"/>
              </a:spcBef>
              <a:spcAft>
                <a:spcPts val="0"/>
              </a:spcAft>
              <a:buClr>
                <a:schemeClr val="accent1"/>
              </a:buClr>
              <a:buSzPts val="1960"/>
              <a:buFont typeface="Noto Sans Symbols"/>
              <a:buChar char="◆"/>
            </a:pPr>
            <a:r>
              <a:rPr b="0" i="0" lang="en-US" sz="2800" u="none" cap="none" strike="noStrike">
                <a:solidFill>
                  <a:schemeClr val="lt1"/>
                </a:solidFill>
                <a:latin typeface="Cambria"/>
                <a:ea typeface="Cambria"/>
                <a:cs typeface="Cambria"/>
                <a:sym typeface="Cambria"/>
              </a:rPr>
              <a:t>Life &amp; Securities license required</a:t>
            </a:r>
            <a:endParaRPr/>
          </a:p>
          <a:p>
            <a:pPr indent="-194628" lvl="0" marL="319088" marR="0" rtl="0" algn="l">
              <a:spcBef>
                <a:spcPts val="560"/>
              </a:spcBef>
              <a:spcAft>
                <a:spcPts val="0"/>
              </a:spcAft>
              <a:buClr>
                <a:schemeClr val="accent1"/>
              </a:buClr>
              <a:buSzPts val="1960"/>
              <a:buFont typeface="Noto Sans Symbols"/>
              <a:buNone/>
            </a:pPr>
            <a:r>
              <a:t/>
            </a:r>
            <a:endParaRPr b="0" i="0" sz="2800" u="none">
              <a:solidFill>
                <a:schemeClr val="lt1"/>
              </a:solidFill>
              <a:latin typeface="Cambria"/>
              <a:ea typeface="Cambria"/>
              <a:cs typeface="Cambria"/>
              <a:sym typeface="Cambria"/>
            </a:endParaRPr>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83"/>
          <p:cNvSpPr txBox="1"/>
          <p:nvPr>
            <p:ph idx="4294967295" type="title"/>
          </p:nvPr>
        </p:nvSpPr>
        <p:spPr>
          <a:xfrm>
            <a:off x="457200" y="3048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Industrial Life Insurance</a:t>
            </a:r>
            <a:endParaRPr b="1" i="0" sz="4800" u="none" cap="none" strike="noStrike">
              <a:solidFill>
                <a:srgbClr val="FFFFD2"/>
              </a:solidFill>
              <a:latin typeface="Constantia"/>
              <a:ea typeface="Constantia"/>
              <a:cs typeface="Constantia"/>
              <a:sym typeface="Constantia"/>
            </a:endParaRPr>
          </a:p>
        </p:txBody>
      </p:sp>
      <p:sp>
        <p:nvSpPr>
          <p:cNvPr id="864" name="Google Shape;864;p83"/>
          <p:cNvSpPr txBox="1"/>
          <p:nvPr>
            <p:ph idx="1" type="body"/>
          </p:nvPr>
        </p:nvSpPr>
        <p:spPr>
          <a:xfrm>
            <a:off x="457200" y="2286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SMALL face amount</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Personal collection of premiums by the agent</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Not practical</a:t>
            </a:r>
            <a:endParaRPr/>
          </a:p>
        </p:txBody>
      </p:sp>
      <p:sp>
        <p:nvSpPr>
          <p:cNvPr id="865" name="Google Shape;865;p83"/>
          <p:cNvSpPr/>
          <p:nvPr/>
        </p:nvSpPr>
        <p:spPr>
          <a:xfrm>
            <a:off x="2135187" y="2667000"/>
            <a:ext cx="3797300" cy="365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descr="C:\Users\Callister\AppData\Local\Microsoft\Windows\Temporary Internet Files\Content.IE5\KC1KUGUX\MCj04348940000[1].png" id="866" name="Google Shape;866;p83"/>
          <p:cNvPicPr preferRelativeResize="0"/>
          <p:nvPr/>
        </p:nvPicPr>
        <p:blipFill rotWithShape="1">
          <a:blip r:embed="rId3">
            <a:alphaModFix/>
          </a:blip>
          <a:srcRect b="0" l="0" r="0" t="0"/>
          <a:stretch/>
        </p:blipFill>
        <p:spPr>
          <a:xfrm>
            <a:off x="4343400" y="3429000"/>
            <a:ext cx="2514600" cy="28130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84"/>
          <p:cNvSpPr txBox="1"/>
          <p:nvPr>
            <p:ph idx="4294967295" type="title"/>
          </p:nvPr>
        </p:nvSpPr>
        <p:spPr>
          <a:xfrm>
            <a:off x="457200" y="3810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Credit Life Insurance</a:t>
            </a:r>
            <a:endParaRPr b="1" i="0" sz="4800" u="none" cap="none" strike="noStrike">
              <a:solidFill>
                <a:srgbClr val="FFFFD2"/>
              </a:solidFill>
              <a:latin typeface="Constantia"/>
              <a:ea typeface="Constantia"/>
              <a:cs typeface="Constantia"/>
              <a:sym typeface="Constantia"/>
            </a:endParaRPr>
          </a:p>
        </p:txBody>
      </p:sp>
      <p:sp>
        <p:nvSpPr>
          <p:cNvPr id="873" name="Google Shape;873;p84"/>
          <p:cNvSpPr txBox="1"/>
          <p:nvPr>
            <p:ph idx="1" type="body"/>
          </p:nvPr>
        </p:nvSpPr>
        <p:spPr>
          <a:xfrm>
            <a:off x="457200" y="24384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Only written for debt amount</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Debtor pays premium</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Decreasing term</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Terminates when debt is paid</a:t>
            </a:r>
            <a:endParaRPr/>
          </a:p>
          <a:p>
            <a:pPr indent="-319087" lvl="0" marL="319087" marR="0" rtl="0" algn="l">
              <a:lnSpc>
                <a:spcPct val="100000"/>
              </a:lnSpc>
              <a:spcBef>
                <a:spcPts val="600"/>
              </a:spcBef>
              <a:spcAft>
                <a:spcPts val="0"/>
              </a:spcAft>
              <a:buClr>
                <a:schemeClr val="accent1"/>
              </a:buClr>
              <a:buSzPts val="2100"/>
              <a:buFont typeface="Noto Sans Symbols"/>
              <a:buChar char="◆"/>
            </a:pPr>
            <a:r>
              <a:rPr b="0" i="0" lang="en-US" sz="3000" u="none">
                <a:solidFill>
                  <a:schemeClr val="lt1"/>
                </a:solidFill>
                <a:latin typeface="Cambria"/>
                <a:ea typeface="Cambria"/>
                <a:cs typeface="Cambria"/>
                <a:sym typeface="Cambria"/>
              </a:rPr>
              <a:t>Creditor is the owner and the</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beneficiary</a:t>
            </a:r>
            <a:endParaRPr/>
          </a:p>
        </p:txBody>
      </p:sp>
      <p:sp>
        <p:nvSpPr>
          <p:cNvPr id="874" name="Google Shape;874;p84"/>
          <p:cNvSpPr/>
          <p:nvPr/>
        </p:nvSpPr>
        <p:spPr>
          <a:xfrm>
            <a:off x="2135187" y="2667000"/>
            <a:ext cx="3797300" cy="365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75" name="Google Shape;875;p84"/>
          <p:cNvSpPr txBox="1"/>
          <p:nvPr/>
        </p:nvSpPr>
        <p:spPr>
          <a:xfrm>
            <a:off x="7848600" y="6181725"/>
            <a:ext cx="942975"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0356E"/>
              </a:buClr>
              <a:buSzPts val="2800"/>
              <a:buFont typeface="Cambria"/>
              <a:buNone/>
            </a:pPr>
            <a:r>
              <a:rPr b="1" i="0" lang="en-US" sz="2800" u="none">
                <a:solidFill>
                  <a:srgbClr val="30356E"/>
                </a:solidFill>
                <a:latin typeface="Cambria"/>
                <a:ea typeface="Cambria"/>
                <a:cs typeface="Cambria"/>
                <a:sym typeface="Cambria"/>
              </a:rPr>
              <a:t>P. 48</a:t>
            </a:r>
            <a:endParaRPr/>
          </a:p>
        </p:txBody>
      </p:sp>
      <p:pic>
        <p:nvPicPr>
          <p:cNvPr descr="C:\Users\Callister\AppData\Local\Microsoft\Windows\Temporary Internet Files\Content.IE5\TPLY1OA7\MCj04115340000[1].wmf" id="876" name="Google Shape;876;p84"/>
          <p:cNvPicPr preferRelativeResize="0"/>
          <p:nvPr/>
        </p:nvPicPr>
        <p:blipFill rotWithShape="1">
          <a:blip r:embed="rId3">
            <a:alphaModFix/>
          </a:blip>
          <a:srcRect b="0" l="0" r="0" t="0"/>
          <a:stretch/>
        </p:blipFill>
        <p:spPr>
          <a:xfrm>
            <a:off x="6103937" y="1981200"/>
            <a:ext cx="2659062" cy="30607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85"/>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883" name="Google Shape;883;p85"/>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1031875" lvl="0" marL="1031875"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11.	</a:t>
            </a:r>
            <a:r>
              <a:rPr b="1" i="0" lang="en-US" sz="3000" u="none">
                <a:solidFill>
                  <a:schemeClr val="lt1"/>
                </a:solidFill>
                <a:latin typeface="Cambria"/>
                <a:ea typeface="Cambria"/>
                <a:cs typeface="Cambria"/>
                <a:sym typeface="Cambria"/>
              </a:rPr>
              <a:t>The level in level term refers to</a:t>
            </a:r>
            <a:endParaRPr/>
          </a:p>
          <a:p>
            <a:pPr indent="-1031875" lvl="0" marL="1031875"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A.	Premium.</a:t>
            </a:r>
            <a:endParaRPr/>
          </a:p>
          <a:p>
            <a:pPr indent="-1031875" lvl="0" marL="1031875"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B.	Face amount.</a:t>
            </a:r>
            <a:endParaRPr/>
          </a:p>
          <a:p>
            <a:pPr indent="-1031875" lvl="0" marL="1031875"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C.	Cash value.</a:t>
            </a:r>
            <a:endParaRPr/>
          </a:p>
          <a:p>
            <a:pPr indent="-1031875" lvl="0" marL="1031875"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D.	Taxes.</a:t>
            </a:r>
            <a:endParaRPr/>
          </a:p>
        </p:txBody>
      </p:sp>
      <p:sp>
        <p:nvSpPr>
          <p:cNvPr id="884" name="Google Shape;884;p85"/>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3</a:t>
            </a:r>
            <a:endParaRPr/>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86"/>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891" name="Google Shape;891;p86"/>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12. 	</a:t>
            </a:r>
            <a:r>
              <a:rPr b="1" i="0" lang="en-US" sz="3000" u="none">
                <a:solidFill>
                  <a:schemeClr val="lt1"/>
                </a:solidFill>
                <a:latin typeface="Cambria"/>
                <a:ea typeface="Cambria"/>
                <a:cs typeface="Cambria"/>
                <a:sym typeface="Cambria"/>
              </a:rPr>
              <a:t>Which type of term policy would be 	most appropriate for protecting the 	unpaid balance of a home 	mortgage</a:t>
            </a:r>
            <a:r>
              <a:rPr b="0" i="0" lang="en-US" sz="3000" u="none">
                <a:solidFill>
                  <a:schemeClr val="lt1"/>
                </a:solidFill>
                <a:latin typeface="Cambria"/>
                <a:ea typeface="Cambria"/>
                <a:cs typeface="Cambria"/>
                <a:sym typeface="Cambria"/>
              </a:rPr>
              <a:t>?</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A. Level term</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B. Increasing term</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C. Decreasing term</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D. Convertible term</a:t>
            </a:r>
            <a:endParaRPr/>
          </a:p>
        </p:txBody>
      </p:sp>
      <p:sp>
        <p:nvSpPr>
          <p:cNvPr id="892" name="Google Shape;892;p86"/>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3</a:t>
            </a:r>
            <a:endParaRP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87"/>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899" name="Google Shape;899;p87"/>
          <p:cNvSpPr txBox="1"/>
          <p:nvPr>
            <p:ph idx="1" type="body"/>
          </p:nvPr>
        </p:nvSpPr>
        <p:spPr>
          <a:xfrm>
            <a:off x="457200" y="18288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9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13.	</a:t>
            </a:r>
            <a:r>
              <a:rPr b="1" i="0" lang="en-US" sz="2800" u="none">
                <a:solidFill>
                  <a:schemeClr val="lt1"/>
                </a:solidFill>
                <a:latin typeface="Cambria"/>
                <a:ea typeface="Cambria"/>
                <a:cs typeface="Cambria"/>
                <a:sym typeface="Cambria"/>
              </a:rPr>
              <a:t>A renewable term policy guarantees the 	insured which of the following</a:t>
            </a:r>
            <a:r>
              <a:rPr b="0" i="0" lang="en-US" sz="2800" u="none">
                <a:solidFill>
                  <a:schemeClr val="lt1"/>
                </a:solidFill>
                <a:latin typeface="Cambria"/>
                <a:ea typeface="Cambria"/>
                <a:cs typeface="Cambria"/>
                <a:sym typeface="Cambria"/>
              </a:rPr>
              <a:t>?</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A. The right to renew regardless of health 	     	     up to a stated date or age.</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B. That the premium will not increase upon 	     renewal.</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C. The right to convert to permanent 	      	     insurance up to a stated date or age.</a:t>
            </a:r>
            <a:endParaRPr/>
          </a:p>
          <a:p>
            <a:pPr indent="-319087" lvl="0" marL="319087" marR="0" rtl="0" algn="l">
              <a:lnSpc>
                <a:spcPct val="9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D. That the coverage will increase without 	     proof of insurability</a:t>
            </a:r>
            <a:endParaRPr/>
          </a:p>
        </p:txBody>
      </p:sp>
      <p:sp>
        <p:nvSpPr>
          <p:cNvPr id="900" name="Google Shape;900;p87"/>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3</a:t>
            </a:r>
            <a:endParaRPr/>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88"/>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907" name="Google Shape;907;p88"/>
          <p:cNvSpPr txBox="1"/>
          <p:nvPr>
            <p:ph idx="1" type="body"/>
          </p:nvPr>
        </p:nvSpPr>
        <p:spPr>
          <a:xfrm>
            <a:off x="609600" y="1600200"/>
            <a:ext cx="8153400" cy="44196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80000"/>
              </a:lnSpc>
              <a:spcBef>
                <a:spcPts val="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14. 	</a:t>
            </a:r>
            <a:r>
              <a:rPr b="1" i="0" lang="en-US" sz="2800" u="none">
                <a:solidFill>
                  <a:schemeClr val="lt1"/>
                </a:solidFill>
                <a:latin typeface="Cambria"/>
                <a:ea typeface="Cambria"/>
                <a:cs typeface="Cambria"/>
                <a:sym typeface="Cambria"/>
              </a:rPr>
              <a:t>One major advantage of convertible 	term policies is that they allow the 	insured   	to:</a:t>
            </a:r>
            <a:endParaRPr/>
          </a:p>
          <a:p>
            <a:pPr indent="-319087" lvl="0" marL="319087" marR="0" rtl="0" algn="l">
              <a:lnSpc>
                <a:spcPct val="8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A.  Pay premiums until the conversion 		     		  date.</a:t>
            </a:r>
            <a:endParaRPr/>
          </a:p>
          <a:p>
            <a:pPr indent="-319087" lvl="0" marL="319087" marR="0" rtl="0" algn="l">
              <a:lnSpc>
                <a:spcPct val="8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B.  A chance to purchase additional 	    	     	     insurance at the time of conversion.</a:t>
            </a:r>
            <a:endParaRPr/>
          </a:p>
          <a:p>
            <a:pPr indent="-319087" lvl="0" marL="319087" marR="0" rtl="0" algn="l">
              <a:lnSpc>
                <a:spcPct val="8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C. Keep a temporary policy until the 		    	     original policy is issued.</a:t>
            </a:r>
            <a:endParaRPr/>
          </a:p>
          <a:p>
            <a:pPr indent="-319087" lvl="0" marL="319087" marR="0" rtl="0" algn="l">
              <a:lnSpc>
                <a:spcPct val="80000"/>
              </a:lnSpc>
              <a:spcBef>
                <a:spcPts val="560"/>
              </a:spcBef>
              <a:spcAft>
                <a:spcPts val="0"/>
              </a:spcAft>
              <a:buClr>
                <a:schemeClr val="accent1"/>
              </a:buClr>
              <a:buSzPts val="1960"/>
              <a:buFont typeface="Noto Sans Symbols"/>
              <a:buNone/>
            </a:pPr>
            <a:r>
              <a:rPr b="0" i="0" lang="en-US" sz="2800" u="none">
                <a:solidFill>
                  <a:schemeClr val="lt1"/>
                </a:solidFill>
                <a:latin typeface="Cambria"/>
                <a:ea typeface="Cambria"/>
                <a:cs typeface="Cambria"/>
                <a:sym typeface="Cambria"/>
              </a:rPr>
              <a:t>		D. Change to a form of permanent protection 	     without evidence of insurability </a:t>
            </a:r>
            <a:endParaRPr/>
          </a:p>
        </p:txBody>
      </p:sp>
      <p:sp>
        <p:nvSpPr>
          <p:cNvPr id="908" name="Google Shape;908;p88"/>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3</a:t>
            </a:r>
            <a:endParaRPr/>
          </a:p>
        </p:txBody>
      </p:sp>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89"/>
          <p:cNvSpPr txBox="1"/>
          <p:nvPr>
            <p:ph idx="4294967295" type="title"/>
          </p:nvPr>
        </p:nvSpPr>
        <p:spPr>
          <a:xfrm>
            <a:off x="457200" y="533400"/>
            <a:ext cx="8229600" cy="1524000"/>
          </a:xfrm>
          <a:prstGeom prst="rect">
            <a:avLst/>
          </a:prstGeom>
          <a:noFill/>
          <a:ln>
            <a:noFill/>
          </a:ln>
        </p:spPr>
        <p:txBody>
          <a:bodyPr anchorCtr="0" anchor="t"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Q&amp;A</a:t>
            </a:r>
            <a:endParaRPr/>
          </a:p>
        </p:txBody>
      </p:sp>
      <p:sp>
        <p:nvSpPr>
          <p:cNvPr id="915" name="Google Shape;915;p89"/>
          <p:cNvSpPr txBox="1"/>
          <p:nvPr>
            <p:ph idx="1" type="body"/>
          </p:nvPr>
        </p:nvSpPr>
        <p:spPr>
          <a:xfrm>
            <a:off x="304800" y="1143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100"/>
              <a:buFont typeface="Noto Sans Symbols"/>
              <a:buNone/>
            </a:pPr>
            <a:r>
              <a:rPr b="1" i="0" lang="en-US" sz="3000" u="none">
                <a:solidFill>
                  <a:schemeClr val="lt1"/>
                </a:solidFill>
                <a:latin typeface="Cambria"/>
                <a:ea typeface="Cambria"/>
                <a:cs typeface="Cambria"/>
                <a:sym typeface="Cambria"/>
              </a:rPr>
              <a:t>15</a:t>
            </a:r>
            <a:r>
              <a:rPr b="0" i="0" lang="en-US" sz="3000" u="none">
                <a:solidFill>
                  <a:schemeClr val="lt1"/>
                </a:solidFill>
                <a:latin typeface="Cambria"/>
                <a:ea typeface="Cambria"/>
                <a:cs typeface="Cambria"/>
                <a:sym typeface="Cambria"/>
              </a:rPr>
              <a:t>.		</a:t>
            </a:r>
            <a:r>
              <a:rPr b="1" i="0" lang="en-US" sz="3000" u="none">
                <a:solidFill>
                  <a:schemeClr val="lt1"/>
                </a:solidFill>
                <a:latin typeface="Cambria"/>
                <a:ea typeface="Cambria"/>
                <a:cs typeface="Cambria"/>
                <a:sym typeface="Cambria"/>
              </a:rPr>
              <a:t>Which of the following signifies one of 	the differences between Universal Life and Variable Universal Life?</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A.	Cash Value</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B.	Face Amount</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C.	No Death Benefit</a:t>
            </a:r>
            <a:endParaRPr/>
          </a:p>
          <a:p>
            <a:pPr indent="-319087" lvl="0" marL="319087" marR="0" rtl="0" algn="l">
              <a:lnSpc>
                <a:spcPct val="100000"/>
              </a:lnSpc>
              <a:spcBef>
                <a:spcPts val="600"/>
              </a:spcBef>
              <a:spcAft>
                <a:spcPts val="0"/>
              </a:spcAft>
              <a:buClr>
                <a:schemeClr val="accent1"/>
              </a:buClr>
              <a:buSzPts val="2100"/>
              <a:buFont typeface="Noto Sans Symbols"/>
              <a:buNone/>
            </a:pPr>
            <a:r>
              <a:rPr b="0" i="0" lang="en-US" sz="3000" u="none">
                <a:solidFill>
                  <a:schemeClr val="lt1"/>
                </a:solidFill>
                <a:latin typeface="Cambria"/>
                <a:ea typeface="Cambria"/>
                <a:cs typeface="Cambria"/>
                <a:sym typeface="Cambria"/>
              </a:rPr>
              <a:t>	D.	One requires the seller to have a 			securities license</a:t>
            </a:r>
            <a:endParaRPr/>
          </a:p>
        </p:txBody>
      </p:sp>
      <p:sp>
        <p:nvSpPr>
          <p:cNvPr id="916" name="Google Shape;916;p89"/>
          <p:cNvSpPr txBox="1"/>
          <p:nvPr/>
        </p:nvSpPr>
        <p:spPr>
          <a:xfrm>
            <a:off x="7772400" y="6096000"/>
            <a:ext cx="9906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Cambria"/>
              <a:buNone/>
            </a:pPr>
            <a:r>
              <a:rPr b="1" i="0" lang="en-US" sz="2000" u="none">
                <a:solidFill>
                  <a:schemeClr val="dk2"/>
                </a:solidFill>
                <a:latin typeface="Cambria"/>
                <a:ea typeface="Cambria"/>
                <a:cs typeface="Cambria"/>
                <a:sym typeface="Cambria"/>
              </a:rPr>
              <a:t>From UNIT 3</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9"/>
          <p:cNvSpPr txBox="1"/>
          <p:nvPr>
            <p:ph idx="4294967295" type="title"/>
          </p:nvPr>
        </p:nvSpPr>
        <p:spPr>
          <a:xfrm>
            <a:off x="457200" y="-152400"/>
            <a:ext cx="8229600" cy="1524000"/>
          </a:xfrm>
          <a:prstGeom prst="rect">
            <a:avLst/>
          </a:prstGeom>
          <a:noFill/>
          <a:ln>
            <a:noFill/>
          </a:ln>
        </p:spPr>
        <p:txBody>
          <a:bodyPr anchorCtr="0" anchor="b" bIns="9125" lIns="0" spcFirstLastPara="1" rIns="0" wrap="square" tIns="9125">
            <a:normAutofit/>
          </a:bodyPr>
          <a:lstStyle/>
          <a:p>
            <a:pPr indent="-838200" lvl="0" marL="83820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Treatment of Risk</a:t>
            </a:r>
            <a:endParaRPr/>
          </a:p>
        </p:txBody>
      </p:sp>
      <p:sp>
        <p:nvSpPr>
          <p:cNvPr id="253" name="Google Shape;253;p9"/>
          <p:cNvSpPr txBox="1"/>
          <p:nvPr>
            <p:ph idx="1" type="body"/>
          </p:nvPr>
        </p:nvSpPr>
        <p:spPr>
          <a:xfrm>
            <a:off x="3048000" y="3429000"/>
            <a:ext cx="5562600" cy="3094037"/>
          </a:xfrm>
          <a:prstGeom prst="rect">
            <a:avLst/>
          </a:prstGeom>
          <a:noFill/>
          <a:ln>
            <a:noFill/>
          </a:ln>
        </p:spPr>
        <p:txBody>
          <a:bodyPr anchorCtr="0" anchor="t" bIns="45700" lIns="91425" spcFirstLastPara="1" rIns="91425" wrap="square" tIns="45700">
            <a:noAutofit/>
          </a:bodyPr>
          <a:lstStyle/>
          <a:p>
            <a:pPr indent="-273049" lvl="1" marL="630237" marR="0" rtl="0" algn="l">
              <a:lnSpc>
                <a:spcPct val="100000"/>
              </a:lnSpc>
              <a:spcBef>
                <a:spcPts val="0"/>
              </a:spcBef>
              <a:spcAft>
                <a:spcPts val="0"/>
              </a:spcAft>
              <a:buClr>
                <a:schemeClr val="accent2"/>
              </a:buClr>
              <a:buSzPts val="3200"/>
              <a:buFont typeface="Noto Sans Symbols"/>
              <a:buChar char="⬥"/>
            </a:pPr>
            <a:r>
              <a:rPr b="1" i="0" lang="en-US" sz="3200" u="none" cap="none" strike="noStrike">
                <a:solidFill>
                  <a:schemeClr val="lt1"/>
                </a:solidFill>
                <a:latin typeface="Cambria"/>
                <a:ea typeface="Cambria"/>
                <a:cs typeface="Cambria"/>
                <a:sym typeface="Cambria"/>
              </a:rPr>
              <a:t> </a:t>
            </a:r>
            <a:r>
              <a:rPr b="1" i="0" lang="en-US" sz="3200" u="none" cap="none" strike="noStrike">
                <a:solidFill>
                  <a:schemeClr val="lt1"/>
                </a:solidFill>
                <a:latin typeface="Arial Black"/>
                <a:ea typeface="Arial Black"/>
                <a:cs typeface="Arial Black"/>
                <a:sym typeface="Arial Black"/>
              </a:rPr>
              <a:t>S</a:t>
            </a:r>
            <a:r>
              <a:rPr b="0" i="0" lang="en-US" sz="3200" u="none" cap="none" strike="noStrike">
                <a:solidFill>
                  <a:schemeClr val="lt1"/>
                </a:solidFill>
                <a:latin typeface="Cambria"/>
                <a:ea typeface="Cambria"/>
                <a:cs typeface="Cambria"/>
                <a:sym typeface="Cambria"/>
              </a:rPr>
              <a:t>haring</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 </a:t>
            </a:r>
            <a:r>
              <a:rPr b="0" i="0" lang="en-US" sz="3200" u="none" cap="none" strike="noStrike">
                <a:solidFill>
                  <a:schemeClr val="lt1"/>
                </a:solidFill>
                <a:latin typeface="Arial Black"/>
                <a:ea typeface="Arial Black"/>
                <a:cs typeface="Arial Black"/>
                <a:sym typeface="Arial Black"/>
              </a:rPr>
              <a:t>T</a:t>
            </a:r>
            <a:r>
              <a:rPr b="0" i="0" lang="en-US" sz="3200" u="none" cap="none" strike="noStrike">
                <a:solidFill>
                  <a:schemeClr val="lt1"/>
                </a:solidFill>
                <a:latin typeface="Cambria"/>
                <a:ea typeface="Cambria"/>
                <a:cs typeface="Cambria"/>
                <a:sym typeface="Cambria"/>
              </a:rPr>
              <a:t>ransfer    </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 </a:t>
            </a:r>
            <a:r>
              <a:rPr b="0" i="0" lang="en-US" sz="3200" u="none" cap="none" strike="noStrike">
                <a:solidFill>
                  <a:schemeClr val="lt1"/>
                </a:solidFill>
                <a:latin typeface="Arial Black"/>
                <a:ea typeface="Arial Black"/>
                <a:cs typeface="Arial Black"/>
                <a:sym typeface="Arial Black"/>
              </a:rPr>
              <a:t>A</a:t>
            </a:r>
            <a:r>
              <a:rPr b="0" i="0" lang="en-US" sz="3200" u="none" cap="none" strike="noStrike">
                <a:solidFill>
                  <a:schemeClr val="lt1"/>
                </a:solidFill>
                <a:latin typeface="Cambria"/>
                <a:ea typeface="Cambria"/>
                <a:cs typeface="Cambria"/>
                <a:sym typeface="Cambria"/>
              </a:rPr>
              <a:t>void</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 </a:t>
            </a:r>
            <a:r>
              <a:rPr b="0" i="0" lang="en-US" sz="3200" u="none" cap="none" strike="noStrike">
                <a:solidFill>
                  <a:schemeClr val="lt1"/>
                </a:solidFill>
                <a:latin typeface="Arial Black"/>
                <a:ea typeface="Arial Black"/>
                <a:cs typeface="Arial Black"/>
                <a:sym typeface="Arial Black"/>
              </a:rPr>
              <a:t>R</a:t>
            </a:r>
            <a:r>
              <a:rPr b="0" i="0" lang="en-US" sz="3200" u="none" cap="none" strike="noStrike">
                <a:solidFill>
                  <a:schemeClr val="lt1"/>
                </a:solidFill>
                <a:latin typeface="Cambria"/>
                <a:ea typeface="Cambria"/>
                <a:cs typeface="Cambria"/>
                <a:sym typeface="Cambria"/>
              </a:rPr>
              <a:t>educe</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 </a:t>
            </a:r>
            <a:r>
              <a:rPr b="0" i="0" lang="en-US" sz="3200" u="none" cap="none" strike="noStrike">
                <a:solidFill>
                  <a:schemeClr val="lt1"/>
                </a:solidFill>
                <a:latin typeface="Arial Black"/>
                <a:ea typeface="Arial Black"/>
                <a:cs typeface="Arial Black"/>
                <a:sym typeface="Arial Black"/>
              </a:rPr>
              <a:t>R</a:t>
            </a:r>
            <a:r>
              <a:rPr b="0" i="0" lang="en-US" sz="3200" u="none" cap="none" strike="noStrike">
                <a:solidFill>
                  <a:schemeClr val="lt1"/>
                </a:solidFill>
                <a:latin typeface="Cambria"/>
                <a:ea typeface="Cambria"/>
                <a:cs typeface="Cambria"/>
                <a:sym typeface="Cambria"/>
              </a:rPr>
              <a:t>etain</a:t>
            </a:r>
            <a:endParaRPr/>
          </a:p>
        </p:txBody>
      </p:sp>
      <p:sp>
        <p:nvSpPr>
          <p:cNvPr id="254" name="Google Shape;254;p9"/>
          <p:cNvSpPr/>
          <p:nvPr/>
        </p:nvSpPr>
        <p:spPr>
          <a:xfrm>
            <a:off x="1066800" y="1752600"/>
            <a:ext cx="6400800" cy="1268412"/>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FF00"/>
                </a:solidFill>
                <a:latin typeface="Arial Black"/>
              </a:rPr>
              <a:t>STARR </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5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5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5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500"/>
                                        <p:tgtEl>
                                          <p:spTgt spid="2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animEffect filter="fade" transition="in">
                                      <p:cBhvr>
                                        <p:cTn dur="500"/>
                                        <p:tgtEl>
                                          <p:spTgt spid="25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90"/>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Unit 4</a:t>
            </a:r>
            <a:endParaRPr/>
          </a:p>
        </p:txBody>
      </p:sp>
      <p:sp>
        <p:nvSpPr>
          <p:cNvPr id="923" name="Google Shape;923;p90"/>
          <p:cNvSpPr txBox="1"/>
          <p:nvPr>
            <p:ph idx="1" type="body"/>
          </p:nvPr>
        </p:nvSpPr>
        <p:spPr>
          <a:xfrm>
            <a:off x="457200" y="19812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Life Insurance Policy Provisions, Riders, Options, and Exclusions</a:t>
            </a:r>
            <a:endParaRPr/>
          </a:p>
          <a:p>
            <a:pPr indent="-176848" lvl="0" marL="319088" marR="0" rtl="0" algn="l">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p:txBody>
      </p:sp>
      <p:grpSp>
        <p:nvGrpSpPr>
          <p:cNvPr id="924" name="Google Shape;924;p90"/>
          <p:cNvGrpSpPr/>
          <p:nvPr/>
        </p:nvGrpSpPr>
        <p:grpSpPr>
          <a:xfrm>
            <a:off x="6095887" y="-457397"/>
            <a:ext cx="3118076" cy="3130944"/>
            <a:chOff x="6096001" y="-457199"/>
            <a:chExt cx="3118076" cy="3130944"/>
          </a:xfrm>
        </p:grpSpPr>
        <p:sp>
          <p:nvSpPr>
            <p:cNvPr id="925" name="Google Shape;925;p90"/>
            <p:cNvSpPr/>
            <p:nvPr/>
          </p:nvSpPr>
          <p:spPr>
            <a:xfrm rot="-8031577">
              <a:off x="6435839" y="117673"/>
              <a:ext cx="2438400" cy="1981200"/>
            </a:xfrm>
            <a:prstGeom prst="irregularSeal2">
              <a:avLst/>
            </a:prstGeom>
            <a:gradFill>
              <a:gsLst>
                <a:gs pos="0">
                  <a:srgbClr val="FFB11B"/>
                </a:gs>
                <a:gs pos="60000">
                  <a:srgbClr val="FFC828"/>
                </a:gs>
                <a:gs pos="100000">
                  <a:srgbClr val="FFD863"/>
                </a:gs>
              </a:gsLst>
              <a:lin ang="16200000" scaled="0"/>
            </a:gradFill>
            <a:ln>
              <a:noFill/>
            </a:ln>
            <a:effectLst>
              <a:reflection blurRad="0" dir="5400000" dist="38100" endA="0" endPos="28000" kx="0" stA="26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926" name="Google Shape;926;p90"/>
            <p:cNvSpPr txBox="1"/>
            <p:nvPr/>
          </p:nvSpPr>
          <p:spPr>
            <a:xfrm>
              <a:off x="7086714" y="801886"/>
              <a:ext cx="129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Impact"/>
                <a:buNone/>
              </a:pPr>
              <a:r>
                <a:rPr b="0" i="0" lang="en-US" sz="3600" u="none">
                  <a:solidFill>
                    <a:schemeClr val="lt1"/>
                  </a:solidFill>
                  <a:latin typeface="Impact"/>
                  <a:ea typeface="Impact"/>
                  <a:cs typeface="Impact"/>
                  <a:sym typeface="Impact"/>
                </a:rPr>
                <a:t>5 Q’s</a:t>
              </a:r>
              <a:endParaRPr/>
            </a:p>
          </p:txBody>
        </p:sp>
      </p:grpSp>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91"/>
          <p:cNvSpPr txBox="1"/>
          <p:nvPr>
            <p:ph idx="4294967295" type="title"/>
          </p:nvPr>
        </p:nvSpPr>
        <p:spPr>
          <a:xfrm>
            <a:off x="457200" y="152400"/>
            <a:ext cx="8229600" cy="1143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Standard Policy Provisions</a:t>
            </a:r>
            <a:endParaRPr b="1" i="0" sz="4800" u="none" cap="none" strike="noStrike">
              <a:solidFill>
                <a:srgbClr val="FFFFD2"/>
              </a:solidFill>
              <a:latin typeface="Constantia"/>
              <a:ea typeface="Constantia"/>
              <a:cs typeface="Constantia"/>
              <a:sym typeface="Constantia"/>
            </a:endParaRPr>
          </a:p>
        </p:txBody>
      </p:sp>
      <p:grpSp>
        <p:nvGrpSpPr>
          <p:cNvPr id="933" name="Google Shape;933;p91"/>
          <p:cNvGrpSpPr/>
          <p:nvPr/>
        </p:nvGrpSpPr>
        <p:grpSpPr>
          <a:xfrm>
            <a:off x="5129212" y="1752600"/>
            <a:ext cx="4014787" cy="2895600"/>
            <a:chOff x="1152" y="1584"/>
            <a:chExt cx="2718" cy="1960"/>
          </a:xfrm>
        </p:grpSpPr>
        <p:sp>
          <p:nvSpPr>
            <p:cNvPr id="934" name="Google Shape;934;p91"/>
            <p:cNvSpPr/>
            <p:nvPr/>
          </p:nvSpPr>
          <p:spPr>
            <a:xfrm>
              <a:off x="1152" y="1584"/>
              <a:ext cx="2718" cy="19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35" name="Google Shape;935;p91"/>
            <p:cNvSpPr/>
            <p:nvPr/>
          </p:nvSpPr>
          <p:spPr>
            <a:xfrm>
              <a:off x="1191" y="1789"/>
              <a:ext cx="2640" cy="1716"/>
            </a:xfrm>
            <a:custGeom>
              <a:rect b="b" l="l" r="r" t="t"/>
              <a:pathLst>
                <a:path extrusionOk="0" h="1716" w="2640">
                  <a:moveTo>
                    <a:pt x="460" y="523"/>
                  </a:moveTo>
                  <a:lnTo>
                    <a:pt x="456" y="523"/>
                  </a:lnTo>
                  <a:lnTo>
                    <a:pt x="452" y="527"/>
                  </a:lnTo>
                  <a:lnTo>
                    <a:pt x="447" y="529"/>
                  </a:lnTo>
                  <a:lnTo>
                    <a:pt x="443" y="531"/>
                  </a:lnTo>
                  <a:lnTo>
                    <a:pt x="437" y="535"/>
                  </a:lnTo>
                  <a:lnTo>
                    <a:pt x="431" y="539"/>
                  </a:lnTo>
                  <a:lnTo>
                    <a:pt x="423" y="543"/>
                  </a:lnTo>
                  <a:lnTo>
                    <a:pt x="415" y="549"/>
                  </a:lnTo>
                  <a:lnTo>
                    <a:pt x="405" y="555"/>
                  </a:lnTo>
                  <a:lnTo>
                    <a:pt x="395" y="561"/>
                  </a:lnTo>
                  <a:lnTo>
                    <a:pt x="385" y="567"/>
                  </a:lnTo>
                  <a:lnTo>
                    <a:pt x="376" y="573"/>
                  </a:lnTo>
                  <a:lnTo>
                    <a:pt x="366" y="581"/>
                  </a:lnTo>
                  <a:lnTo>
                    <a:pt x="354" y="590"/>
                  </a:lnTo>
                  <a:lnTo>
                    <a:pt x="342" y="596"/>
                  </a:lnTo>
                  <a:lnTo>
                    <a:pt x="330" y="606"/>
                  </a:lnTo>
                  <a:lnTo>
                    <a:pt x="318" y="616"/>
                  </a:lnTo>
                  <a:lnTo>
                    <a:pt x="306" y="626"/>
                  </a:lnTo>
                  <a:lnTo>
                    <a:pt x="293" y="636"/>
                  </a:lnTo>
                  <a:lnTo>
                    <a:pt x="281" y="646"/>
                  </a:lnTo>
                  <a:lnTo>
                    <a:pt x="267" y="658"/>
                  </a:lnTo>
                  <a:lnTo>
                    <a:pt x="255" y="669"/>
                  </a:lnTo>
                  <a:lnTo>
                    <a:pt x="239" y="681"/>
                  </a:lnTo>
                  <a:lnTo>
                    <a:pt x="227" y="693"/>
                  </a:lnTo>
                  <a:lnTo>
                    <a:pt x="214" y="707"/>
                  </a:lnTo>
                  <a:lnTo>
                    <a:pt x="200" y="721"/>
                  </a:lnTo>
                  <a:lnTo>
                    <a:pt x="188" y="733"/>
                  </a:lnTo>
                  <a:lnTo>
                    <a:pt x="174" y="748"/>
                  </a:lnTo>
                  <a:lnTo>
                    <a:pt x="162" y="764"/>
                  </a:lnTo>
                  <a:lnTo>
                    <a:pt x="150" y="780"/>
                  </a:lnTo>
                  <a:lnTo>
                    <a:pt x="137" y="794"/>
                  </a:lnTo>
                  <a:lnTo>
                    <a:pt x="125" y="810"/>
                  </a:lnTo>
                  <a:lnTo>
                    <a:pt x="111" y="825"/>
                  </a:lnTo>
                  <a:lnTo>
                    <a:pt x="101" y="843"/>
                  </a:lnTo>
                  <a:lnTo>
                    <a:pt x="89" y="859"/>
                  </a:lnTo>
                  <a:lnTo>
                    <a:pt x="79" y="877"/>
                  </a:lnTo>
                  <a:lnTo>
                    <a:pt x="70" y="894"/>
                  </a:lnTo>
                  <a:lnTo>
                    <a:pt x="60" y="914"/>
                  </a:lnTo>
                  <a:lnTo>
                    <a:pt x="52" y="932"/>
                  </a:lnTo>
                  <a:lnTo>
                    <a:pt x="42" y="952"/>
                  </a:lnTo>
                  <a:lnTo>
                    <a:pt x="34" y="969"/>
                  </a:lnTo>
                  <a:lnTo>
                    <a:pt x="28" y="989"/>
                  </a:lnTo>
                  <a:lnTo>
                    <a:pt x="22" y="1009"/>
                  </a:lnTo>
                  <a:lnTo>
                    <a:pt x="16" y="1031"/>
                  </a:lnTo>
                  <a:lnTo>
                    <a:pt x="12" y="1052"/>
                  </a:lnTo>
                  <a:lnTo>
                    <a:pt x="8" y="1074"/>
                  </a:lnTo>
                  <a:lnTo>
                    <a:pt x="4" y="1094"/>
                  </a:lnTo>
                  <a:lnTo>
                    <a:pt x="2" y="1115"/>
                  </a:lnTo>
                  <a:lnTo>
                    <a:pt x="0" y="1139"/>
                  </a:lnTo>
                  <a:lnTo>
                    <a:pt x="2" y="1161"/>
                  </a:lnTo>
                  <a:lnTo>
                    <a:pt x="2" y="1185"/>
                  </a:lnTo>
                  <a:lnTo>
                    <a:pt x="4" y="1208"/>
                  </a:lnTo>
                  <a:lnTo>
                    <a:pt x="8" y="1232"/>
                  </a:lnTo>
                  <a:lnTo>
                    <a:pt x="12" y="1256"/>
                  </a:lnTo>
                  <a:lnTo>
                    <a:pt x="18" y="1279"/>
                  </a:lnTo>
                  <a:lnTo>
                    <a:pt x="24" y="1305"/>
                  </a:lnTo>
                  <a:lnTo>
                    <a:pt x="32" y="1329"/>
                  </a:lnTo>
                  <a:lnTo>
                    <a:pt x="42" y="1356"/>
                  </a:lnTo>
                  <a:lnTo>
                    <a:pt x="54" y="1380"/>
                  </a:lnTo>
                  <a:lnTo>
                    <a:pt x="66" y="1406"/>
                  </a:lnTo>
                  <a:lnTo>
                    <a:pt x="79" y="1431"/>
                  </a:lnTo>
                  <a:lnTo>
                    <a:pt x="95" y="1459"/>
                  </a:lnTo>
                  <a:lnTo>
                    <a:pt x="111" y="1485"/>
                  </a:lnTo>
                  <a:lnTo>
                    <a:pt x="129" y="1510"/>
                  </a:lnTo>
                  <a:lnTo>
                    <a:pt x="149" y="1532"/>
                  </a:lnTo>
                  <a:lnTo>
                    <a:pt x="170" y="1554"/>
                  </a:lnTo>
                  <a:lnTo>
                    <a:pt x="192" y="1571"/>
                  </a:lnTo>
                  <a:lnTo>
                    <a:pt x="216" y="1589"/>
                  </a:lnTo>
                  <a:lnTo>
                    <a:pt x="239" y="1607"/>
                  </a:lnTo>
                  <a:lnTo>
                    <a:pt x="265" y="1625"/>
                  </a:lnTo>
                  <a:lnTo>
                    <a:pt x="293" y="1639"/>
                  </a:lnTo>
                  <a:lnTo>
                    <a:pt x="320" y="1650"/>
                  </a:lnTo>
                  <a:lnTo>
                    <a:pt x="348" y="1662"/>
                  </a:lnTo>
                  <a:lnTo>
                    <a:pt x="379" y="1674"/>
                  </a:lnTo>
                  <a:lnTo>
                    <a:pt x="411" y="1682"/>
                  </a:lnTo>
                  <a:lnTo>
                    <a:pt x="443" y="1690"/>
                  </a:lnTo>
                  <a:lnTo>
                    <a:pt x="476" y="1696"/>
                  </a:lnTo>
                  <a:lnTo>
                    <a:pt x="510" y="1704"/>
                  </a:lnTo>
                  <a:lnTo>
                    <a:pt x="543" y="1708"/>
                  </a:lnTo>
                  <a:lnTo>
                    <a:pt x="579" y="1712"/>
                  </a:lnTo>
                  <a:lnTo>
                    <a:pt x="614" y="1714"/>
                  </a:lnTo>
                  <a:lnTo>
                    <a:pt x="652" y="1716"/>
                  </a:lnTo>
                  <a:lnTo>
                    <a:pt x="689" y="1714"/>
                  </a:lnTo>
                  <a:lnTo>
                    <a:pt x="727" y="1714"/>
                  </a:lnTo>
                  <a:lnTo>
                    <a:pt x="766" y="1714"/>
                  </a:lnTo>
                  <a:lnTo>
                    <a:pt x="806" y="1712"/>
                  </a:lnTo>
                  <a:lnTo>
                    <a:pt x="845" y="1706"/>
                  </a:lnTo>
                  <a:lnTo>
                    <a:pt x="885" y="1702"/>
                  </a:lnTo>
                  <a:lnTo>
                    <a:pt x="924" y="1696"/>
                  </a:lnTo>
                  <a:lnTo>
                    <a:pt x="966" y="1690"/>
                  </a:lnTo>
                  <a:lnTo>
                    <a:pt x="1007" y="1682"/>
                  </a:lnTo>
                  <a:lnTo>
                    <a:pt x="1049" y="1674"/>
                  </a:lnTo>
                  <a:lnTo>
                    <a:pt x="1090" y="1664"/>
                  </a:lnTo>
                  <a:lnTo>
                    <a:pt x="1133" y="1656"/>
                  </a:lnTo>
                  <a:lnTo>
                    <a:pt x="1175" y="1644"/>
                  </a:lnTo>
                  <a:lnTo>
                    <a:pt x="1218" y="1633"/>
                  </a:lnTo>
                  <a:lnTo>
                    <a:pt x="1260" y="1621"/>
                  </a:lnTo>
                  <a:lnTo>
                    <a:pt x="1301" y="1607"/>
                  </a:lnTo>
                  <a:lnTo>
                    <a:pt x="1343" y="1593"/>
                  </a:lnTo>
                  <a:lnTo>
                    <a:pt x="1384" y="1579"/>
                  </a:lnTo>
                  <a:lnTo>
                    <a:pt x="1428" y="1564"/>
                  </a:lnTo>
                  <a:lnTo>
                    <a:pt x="1469" y="1550"/>
                  </a:lnTo>
                  <a:lnTo>
                    <a:pt x="1510" y="1532"/>
                  </a:lnTo>
                  <a:lnTo>
                    <a:pt x="1552" y="1516"/>
                  </a:lnTo>
                  <a:lnTo>
                    <a:pt x="1593" y="1498"/>
                  </a:lnTo>
                  <a:lnTo>
                    <a:pt x="1635" y="1481"/>
                  </a:lnTo>
                  <a:lnTo>
                    <a:pt x="1674" y="1461"/>
                  </a:lnTo>
                  <a:lnTo>
                    <a:pt x="1714" y="1443"/>
                  </a:lnTo>
                  <a:lnTo>
                    <a:pt x="1753" y="1423"/>
                  </a:lnTo>
                  <a:lnTo>
                    <a:pt x="1793" y="1406"/>
                  </a:lnTo>
                  <a:lnTo>
                    <a:pt x="1830" y="1384"/>
                  </a:lnTo>
                  <a:lnTo>
                    <a:pt x="1868" y="1362"/>
                  </a:lnTo>
                  <a:lnTo>
                    <a:pt x="1905" y="1340"/>
                  </a:lnTo>
                  <a:lnTo>
                    <a:pt x="1943" y="1321"/>
                  </a:lnTo>
                  <a:lnTo>
                    <a:pt x="1978" y="1297"/>
                  </a:lnTo>
                  <a:lnTo>
                    <a:pt x="2014" y="1275"/>
                  </a:lnTo>
                  <a:lnTo>
                    <a:pt x="2047" y="1254"/>
                  </a:lnTo>
                  <a:lnTo>
                    <a:pt x="2083" y="1232"/>
                  </a:lnTo>
                  <a:lnTo>
                    <a:pt x="2114" y="1208"/>
                  </a:lnTo>
                  <a:lnTo>
                    <a:pt x="2146" y="1185"/>
                  </a:lnTo>
                  <a:lnTo>
                    <a:pt x="2178" y="1159"/>
                  </a:lnTo>
                  <a:lnTo>
                    <a:pt x="2209" y="1137"/>
                  </a:lnTo>
                  <a:lnTo>
                    <a:pt x="2237" y="1114"/>
                  </a:lnTo>
                  <a:lnTo>
                    <a:pt x="2264" y="1090"/>
                  </a:lnTo>
                  <a:lnTo>
                    <a:pt x="2292" y="1066"/>
                  </a:lnTo>
                  <a:lnTo>
                    <a:pt x="2320" y="1042"/>
                  </a:lnTo>
                  <a:lnTo>
                    <a:pt x="2343" y="1017"/>
                  </a:lnTo>
                  <a:lnTo>
                    <a:pt x="2365" y="993"/>
                  </a:lnTo>
                  <a:lnTo>
                    <a:pt x="2387" y="967"/>
                  </a:lnTo>
                  <a:lnTo>
                    <a:pt x="2409" y="946"/>
                  </a:lnTo>
                  <a:lnTo>
                    <a:pt x="2428" y="920"/>
                  </a:lnTo>
                  <a:lnTo>
                    <a:pt x="2448" y="898"/>
                  </a:lnTo>
                  <a:lnTo>
                    <a:pt x="2466" y="875"/>
                  </a:lnTo>
                  <a:lnTo>
                    <a:pt x="2484" y="853"/>
                  </a:lnTo>
                  <a:lnTo>
                    <a:pt x="2497" y="829"/>
                  </a:lnTo>
                  <a:lnTo>
                    <a:pt x="2513" y="808"/>
                  </a:lnTo>
                  <a:lnTo>
                    <a:pt x="2527" y="786"/>
                  </a:lnTo>
                  <a:lnTo>
                    <a:pt x="2541" y="764"/>
                  </a:lnTo>
                  <a:lnTo>
                    <a:pt x="2553" y="742"/>
                  </a:lnTo>
                  <a:lnTo>
                    <a:pt x="2565" y="721"/>
                  </a:lnTo>
                  <a:lnTo>
                    <a:pt x="2576" y="701"/>
                  </a:lnTo>
                  <a:lnTo>
                    <a:pt x="2586" y="681"/>
                  </a:lnTo>
                  <a:lnTo>
                    <a:pt x="2594" y="660"/>
                  </a:lnTo>
                  <a:lnTo>
                    <a:pt x="2602" y="640"/>
                  </a:lnTo>
                  <a:lnTo>
                    <a:pt x="2608" y="618"/>
                  </a:lnTo>
                  <a:lnTo>
                    <a:pt x="2616" y="600"/>
                  </a:lnTo>
                  <a:lnTo>
                    <a:pt x="2622" y="581"/>
                  </a:lnTo>
                  <a:lnTo>
                    <a:pt x="2626" y="561"/>
                  </a:lnTo>
                  <a:lnTo>
                    <a:pt x="2630" y="541"/>
                  </a:lnTo>
                  <a:lnTo>
                    <a:pt x="2634" y="525"/>
                  </a:lnTo>
                  <a:lnTo>
                    <a:pt x="2636" y="506"/>
                  </a:lnTo>
                  <a:lnTo>
                    <a:pt x="2638" y="488"/>
                  </a:lnTo>
                  <a:lnTo>
                    <a:pt x="2640" y="470"/>
                  </a:lnTo>
                  <a:lnTo>
                    <a:pt x="2640" y="452"/>
                  </a:lnTo>
                  <a:lnTo>
                    <a:pt x="2640" y="435"/>
                  </a:lnTo>
                  <a:lnTo>
                    <a:pt x="2640" y="419"/>
                  </a:lnTo>
                  <a:lnTo>
                    <a:pt x="2640" y="403"/>
                  </a:lnTo>
                  <a:lnTo>
                    <a:pt x="2638" y="387"/>
                  </a:lnTo>
                  <a:lnTo>
                    <a:pt x="2636" y="369"/>
                  </a:lnTo>
                  <a:lnTo>
                    <a:pt x="2632" y="356"/>
                  </a:lnTo>
                  <a:lnTo>
                    <a:pt x="2630" y="340"/>
                  </a:lnTo>
                  <a:lnTo>
                    <a:pt x="2626" y="324"/>
                  </a:lnTo>
                  <a:lnTo>
                    <a:pt x="2622" y="308"/>
                  </a:lnTo>
                  <a:lnTo>
                    <a:pt x="2616" y="294"/>
                  </a:lnTo>
                  <a:lnTo>
                    <a:pt x="2612" y="281"/>
                  </a:lnTo>
                  <a:lnTo>
                    <a:pt x="2608" y="269"/>
                  </a:lnTo>
                  <a:lnTo>
                    <a:pt x="2600" y="253"/>
                  </a:lnTo>
                  <a:lnTo>
                    <a:pt x="2594" y="241"/>
                  </a:lnTo>
                  <a:lnTo>
                    <a:pt x="2588" y="229"/>
                  </a:lnTo>
                  <a:lnTo>
                    <a:pt x="2582" y="215"/>
                  </a:lnTo>
                  <a:lnTo>
                    <a:pt x="2572" y="204"/>
                  </a:lnTo>
                  <a:lnTo>
                    <a:pt x="2566" y="192"/>
                  </a:lnTo>
                  <a:lnTo>
                    <a:pt x="2559" y="182"/>
                  </a:lnTo>
                  <a:lnTo>
                    <a:pt x="2551" y="172"/>
                  </a:lnTo>
                  <a:lnTo>
                    <a:pt x="2543" y="160"/>
                  </a:lnTo>
                  <a:lnTo>
                    <a:pt x="2535" y="150"/>
                  </a:lnTo>
                  <a:lnTo>
                    <a:pt x="2525" y="140"/>
                  </a:lnTo>
                  <a:lnTo>
                    <a:pt x="2517" y="131"/>
                  </a:lnTo>
                  <a:lnTo>
                    <a:pt x="2509" y="123"/>
                  </a:lnTo>
                  <a:lnTo>
                    <a:pt x="2499" y="113"/>
                  </a:lnTo>
                  <a:lnTo>
                    <a:pt x="2490" y="105"/>
                  </a:lnTo>
                  <a:lnTo>
                    <a:pt x="2480" y="99"/>
                  </a:lnTo>
                  <a:lnTo>
                    <a:pt x="2470" y="89"/>
                  </a:lnTo>
                  <a:lnTo>
                    <a:pt x="2460" y="83"/>
                  </a:lnTo>
                  <a:lnTo>
                    <a:pt x="2452" y="77"/>
                  </a:lnTo>
                  <a:lnTo>
                    <a:pt x="2442" y="69"/>
                  </a:lnTo>
                  <a:lnTo>
                    <a:pt x="2432" y="63"/>
                  </a:lnTo>
                  <a:lnTo>
                    <a:pt x="2422" y="59"/>
                  </a:lnTo>
                  <a:lnTo>
                    <a:pt x="2413" y="54"/>
                  </a:lnTo>
                  <a:lnTo>
                    <a:pt x="2405" y="50"/>
                  </a:lnTo>
                  <a:lnTo>
                    <a:pt x="2393" y="46"/>
                  </a:lnTo>
                  <a:lnTo>
                    <a:pt x="2383" y="42"/>
                  </a:lnTo>
                  <a:lnTo>
                    <a:pt x="2371" y="36"/>
                  </a:lnTo>
                  <a:lnTo>
                    <a:pt x="2361" y="34"/>
                  </a:lnTo>
                  <a:lnTo>
                    <a:pt x="2347" y="30"/>
                  </a:lnTo>
                  <a:lnTo>
                    <a:pt x="2336" y="26"/>
                  </a:lnTo>
                  <a:lnTo>
                    <a:pt x="2324" y="22"/>
                  </a:lnTo>
                  <a:lnTo>
                    <a:pt x="2312" y="20"/>
                  </a:lnTo>
                  <a:lnTo>
                    <a:pt x="2298" y="18"/>
                  </a:lnTo>
                  <a:lnTo>
                    <a:pt x="2284" y="14"/>
                  </a:lnTo>
                  <a:lnTo>
                    <a:pt x="2272" y="12"/>
                  </a:lnTo>
                  <a:lnTo>
                    <a:pt x="2259" y="12"/>
                  </a:lnTo>
                  <a:lnTo>
                    <a:pt x="2243" y="8"/>
                  </a:lnTo>
                  <a:lnTo>
                    <a:pt x="2229" y="6"/>
                  </a:lnTo>
                  <a:lnTo>
                    <a:pt x="2215" y="4"/>
                  </a:lnTo>
                  <a:lnTo>
                    <a:pt x="2199" y="4"/>
                  </a:lnTo>
                  <a:lnTo>
                    <a:pt x="2186" y="2"/>
                  </a:lnTo>
                  <a:lnTo>
                    <a:pt x="2170" y="2"/>
                  </a:lnTo>
                  <a:lnTo>
                    <a:pt x="2154" y="0"/>
                  </a:lnTo>
                  <a:lnTo>
                    <a:pt x="2138" y="0"/>
                  </a:lnTo>
                  <a:lnTo>
                    <a:pt x="2122" y="0"/>
                  </a:lnTo>
                  <a:lnTo>
                    <a:pt x="2107" y="0"/>
                  </a:lnTo>
                  <a:lnTo>
                    <a:pt x="2091" y="0"/>
                  </a:lnTo>
                  <a:lnTo>
                    <a:pt x="2075" y="0"/>
                  </a:lnTo>
                  <a:lnTo>
                    <a:pt x="2057" y="0"/>
                  </a:lnTo>
                  <a:lnTo>
                    <a:pt x="2041" y="0"/>
                  </a:lnTo>
                  <a:lnTo>
                    <a:pt x="2024" y="0"/>
                  </a:lnTo>
                  <a:lnTo>
                    <a:pt x="2008" y="0"/>
                  </a:lnTo>
                  <a:lnTo>
                    <a:pt x="1990" y="0"/>
                  </a:lnTo>
                  <a:lnTo>
                    <a:pt x="1974" y="0"/>
                  </a:lnTo>
                  <a:lnTo>
                    <a:pt x="1957" y="2"/>
                  </a:lnTo>
                  <a:lnTo>
                    <a:pt x="1943" y="4"/>
                  </a:lnTo>
                  <a:lnTo>
                    <a:pt x="1925" y="4"/>
                  </a:lnTo>
                  <a:lnTo>
                    <a:pt x="1907" y="4"/>
                  </a:lnTo>
                  <a:lnTo>
                    <a:pt x="1889" y="6"/>
                  </a:lnTo>
                  <a:lnTo>
                    <a:pt x="1874" y="8"/>
                  </a:lnTo>
                  <a:lnTo>
                    <a:pt x="1858" y="10"/>
                  </a:lnTo>
                  <a:lnTo>
                    <a:pt x="1840" y="12"/>
                  </a:lnTo>
                  <a:lnTo>
                    <a:pt x="1824" y="12"/>
                  </a:lnTo>
                  <a:lnTo>
                    <a:pt x="1809" y="14"/>
                  </a:lnTo>
                  <a:lnTo>
                    <a:pt x="1793" y="16"/>
                  </a:lnTo>
                  <a:lnTo>
                    <a:pt x="1775" y="18"/>
                  </a:lnTo>
                  <a:lnTo>
                    <a:pt x="1759" y="20"/>
                  </a:lnTo>
                  <a:lnTo>
                    <a:pt x="1743" y="22"/>
                  </a:lnTo>
                  <a:lnTo>
                    <a:pt x="1728" y="24"/>
                  </a:lnTo>
                  <a:lnTo>
                    <a:pt x="1712" y="26"/>
                  </a:lnTo>
                  <a:lnTo>
                    <a:pt x="1698" y="30"/>
                  </a:lnTo>
                  <a:lnTo>
                    <a:pt x="1682" y="32"/>
                  </a:lnTo>
                  <a:lnTo>
                    <a:pt x="1666" y="34"/>
                  </a:lnTo>
                  <a:lnTo>
                    <a:pt x="1651" y="36"/>
                  </a:lnTo>
                  <a:lnTo>
                    <a:pt x="1637" y="38"/>
                  </a:lnTo>
                  <a:lnTo>
                    <a:pt x="1623" y="42"/>
                  </a:lnTo>
                  <a:lnTo>
                    <a:pt x="1609" y="44"/>
                  </a:lnTo>
                  <a:lnTo>
                    <a:pt x="1595" y="46"/>
                  </a:lnTo>
                  <a:lnTo>
                    <a:pt x="1582" y="48"/>
                  </a:lnTo>
                  <a:lnTo>
                    <a:pt x="1570" y="52"/>
                  </a:lnTo>
                  <a:lnTo>
                    <a:pt x="1556" y="54"/>
                  </a:lnTo>
                  <a:lnTo>
                    <a:pt x="1544" y="58"/>
                  </a:lnTo>
                  <a:lnTo>
                    <a:pt x="1532" y="59"/>
                  </a:lnTo>
                  <a:lnTo>
                    <a:pt x="1522" y="61"/>
                  </a:lnTo>
                  <a:lnTo>
                    <a:pt x="1510" y="63"/>
                  </a:lnTo>
                  <a:lnTo>
                    <a:pt x="1501" y="67"/>
                  </a:lnTo>
                  <a:lnTo>
                    <a:pt x="1489" y="69"/>
                  </a:lnTo>
                  <a:lnTo>
                    <a:pt x="1481" y="73"/>
                  </a:lnTo>
                  <a:lnTo>
                    <a:pt x="1469" y="75"/>
                  </a:lnTo>
                  <a:lnTo>
                    <a:pt x="1459" y="79"/>
                  </a:lnTo>
                  <a:lnTo>
                    <a:pt x="1445" y="81"/>
                  </a:lnTo>
                  <a:lnTo>
                    <a:pt x="1433" y="87"/>
                  </a:lnTo>
                  <a:lnTo>
                    <a:pt x="1420" y="89"/>
                  </a:lnTo>
                  <a:lnTo>
                    <a:pt x="1406" y="95"/>
                  </a:lnTo>
                  <a:lnTo>
                    <a:pt x="1390" y="101"/>
                  </a:lnTo>
                  <a:lnTo>
                    <a:pt x="1376" y="107"/>
                  </a:lnTo>
                  <a:lnTo>
                    <a:pt x="1358" y="113"/>
                  </a:lnTo>
                  <a:lnTo>
                    <a:pt x="1341" y="121"/>
                  </a:lnTo>
                  <a:lnTo>
                    <a:pt x="1325" y="127"/>
                  </a:lnTo>
                  <a:lnTo>
                    <a:pt x="1307" y="134"/>
                  </a:lnTo>
                  <a:lnTo>
                    <a:pt x="1289" y="140"/>
                  </a:lnTo>
                  <a:lnTo>
                    <a:pt x="1270" y="148"/>
                  </a:lnTo>
                  <a:lnTo>
                    <a:pt x="1250" y="158"/>
                  </a:lnTo>
                  <a:lnTo>
                    <a:pt x="1232" y="166"/>
                  </a:lnTo>
                  <a:lnTo>
                    <a:pt x="1210" y="174"/>
                  </a:lnTo>
                  <a:lnTo>
                    <a:pt x="1191" y="184"/>
                  </a:lnTo>
                  <a:lnTo>
                    <a:pt x="1171" y="192"/>
                  </a:lnTo>
                  <a:lnTo>
                    <a:pt x="1149" y="202"/>
                  </a:lnTo>
                  <a:lnTo>
                    <a:pt x="1128" y="211"/>
                  </a:lnTo>
                  <a:lnTo>
                    <a:pt x="1108" y="219"/>
                  </a:lnTo>
                  <a:lnTo>
                    <a:pt x="1086" y="229"/>
                  </a:lnTo>
                  <a:lnTo>
                    <a:pt x="1064" y="239"/>
                  </a:lnTo>
                  <a:lnTo>
                    <a:pt x="1043" y="249"/>
                  </a:lnTo>
                  <a:lnTo>
                    <a:pt x="1021" y="259"/>
                  </a:lnTo>
                  <a:lnTo>
                    <a:pt x="999" y="269"/>
                  </a:lnTo>
                  <a:lnTo>
                    <a:pt x="978" y="279"/>
                  </a:lnTo>
                  <a:lnTo>
                    <a:pt x="956" y="288"/>
                  </a:lnTo>
                  <a:lnTo>
                    <a:pt x="934" y="298"/>
                  </a:lnTo>
                  <a:lnTo>
                    <a:pt x="912" y="310"/>
                  </a:lnTo>
                  <a:lnTo>
                    <a:pt x="891" y="320"/>
                  </a:lnTo>
                  <a:lnTo>
                    <a:pt x="869" y="330"/>
                  </a:lnTo>
                  <a:lnTo>
                    <a:pt x="847" y="338"/>
                  </a:lnTo>
                  <a:lnTo>
                    <a:pt x="826" y="348"/>
                  </a:lnTo>
                  <a:lnTo>
                    <a:pt x="806" y="358"/>
                  </a:lnTo>
                  <a:lnTo>
                    <a:pt x="784" y="367"/>
                  </a:lnTo>
                  <a:lnTo>
                    <a:pt x="764" y="377"/>
                  </a:lnTo>
                  <a:lnTo>
                    <a:pt x="745" y="385"/>
                  </a:lnTo>
                  <a:lnTo>
                    <a:pt x="727" y="395"/>
                  </a:lnTo>
                  <a:lnTo>
                    <a:pt x="707" y="403"/>
                  </a:lnTo>
                  <a:lnTo>
                    <a:pt x="689" y="411"/>
                  </a:lnTo>
                  <a:lnTo>
                    <a:pt x="670" y="421"/>
                  </a:lnTo>
                  <a:lnTo>
                    <a:pt x="654" y="429"/>
                  </a:lnTo>
                  <a:lnTo>
                    <a:pt x="634" y="436"/>
                  </a:lnTo>
                  <a:lnTo>
                    <a:pt x="618" y="444"/>
                  </a:lnTo>
                  <a:lnTo>
                    <a:pt x="604" y="452"/>
                  </a:lnTo>
                  <a:lnTo>
                    <a:pt x="589" y="460"/>
                  </a:lnTo>
                  <a:lnTo>
                    <a:pt x="573" y="466"/>
                  </a:lnTo>
                  <a:lnTo>
                    <a:pt x="561" y="472"/>
                  </a:lnTo>
                  <a:lnTo>
                    <a:pt x="547" y="478"/>
                  </a:lnTo>
                  <a:lnTo>
                    <a:pt x="535" y="486"/>
                  </a:lnTo>
                  <a:lnTo>
                    <a:pt x="524" y="490"/>
                  </a:lnTo>
                  <a:lnTo>
                    <a:pt x="514" y="496"/>
                  </a:lnTo>
                  <a:lnTo>
                    <a:pt x="502" y="502"/>
                  </a:lnTo>
                  <a:lnTo>
                    <a:pt x="496" y="506"/>
                  </a:lnTo>
                  <a:lnTo>
                    <a:pt x="486" y="510"/>
                  </a:lnTo>
                  <a:lnTo>
                    <a:pt x="480" y="511"/>
                  </a:lnTo>
                  <a:lnTo>
                    <a:pt x="472" y="515"/>
                  </a:lnTo>
                  <a:lnTo>
                    <a:pt x="468" y="517"/>
                  </a:lnTo>
                  <a:lnTo>
                    <a:pt x="462" y="521"/>
                  </a:lnTo>
                  <a:lnTo>
                    <a:pt x="460" y="523"/>
                  </a:lnTo>
                  <a:close/>
                </a:path>
              </a:pathLst>
            </a:custGeom>
            <a:solidFill>
              <a:srgbClr val="F7A1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36" name="Google Shape;936;p91"/>
            <p:cNvSpPr/>
            <p:nvPr/>
          </p:nvSpPr>
          <p:spPr>
            <a:xfrm>
              <a:off x="1882" y="1623"/>
              <a:ext cx="1526" cy="638"/>
            </a:xfrm>
            <a:custGeom>
              <a:rect b="b" l="l" r="r" t="t"/>
              <a:pathLst>
                <a:path extrusionOk="0" h="638" w="1526">
                  <a:moveTo>
                    <a:pt x="0" y="368"/>
                  </a:moveTo>
                  <a:lnTo>
                    <a:pt x="2" y="366"/>
                  </a:lnTo>
                  <a:lnTo>
                    <a:pt x="6" y="360"/>
                  </a:lnTo>
                  <a:lnTo>
                    <a:pt x="12" y="354"/>
                  </a:lnTo>
                  <a:lnTo>
                    <a:pt x="22" y="344"/>
                  </a:lnTo>
                  <a:lnTo>
                    <a:pt x="26" y="336"/>
                  </a:lnTo>
                  <a:lnTo>
                    <a:pt x="32" y="330"/>
                  </a:lnTo>
                  <a:lnTo>
                    <a:pt x="38" y="324"/>
                  </a:lnTo>
                  <a:lnTo>
                    <a:pt x="46" y="316"/>
                  </a:lnTo>
                  <a:lnTo>
                    <a:pt x="52" y="308"/>
                  </a:lnTo>
                  <a:lnTo>
                    <a:pt x="62" y="302"/>
                  </a:lnTo>
                  <a:lnTo>
                    <a:pt x="69" y="293"/>
                  </a:lnTo>
                  <a:lnTo>
                    <a:pt x="77" y="287"/>
                  </a:lnTo>
                  <a:lnTo>
                    <a:pt x="87" y="277"/>
                  </a:lnTo>
                  <a:lnTo>
                    <a:pt x="95" y="269"/>
                  </a:lnTo>
                  <a:lnTo>
                    <a:pt x="105" y="259"/>
                  </a:lnTo>
                  <a:lnTo>
                    <a:pt x="117" y="251"/>
                  </a:lnTo>
                  <a:lnTo>
                    <a:pt x="125" y="241"/>
                  </a:lnTo>
                  <a:lnTo>
                    <a:pt x="137" y="233"/>
                  </a:lnTo>
                  <a:lnTo>
                    <a:pt x="142" y="227"/>
                  </a:lnTo>
                  <a:lnTo>
                    <a:pt x="146" y="224"/>
                  </a:lnTo>
                  <a:lnTo>
                    <a:pt x="154" y="220"/>
                  </a:lnTo>
                  <a:lnTo>
                    <a:pt x="160" y="216"/>
                  </a:lnTo>
                  <a:lnTo>
                    <a:pt x="170" y="206"/>
                  </a:lnTo>
                  <a:lnTo>
                    <a:pt x="182" y="198"/>
                  </a:lnTo>
                  <a:lnTo>
                    <a:pt x="186" y="194"/>
                  </a:lnTo>
                  <a:lnTo>
                    <a:pt x="192" y="190"/>
                  </a:lnTo>
                  <a:lnTo>
                    <a:pt x="200" y="186"/>
                  </a:lnTo>
                  <a:lnTo>
                    <a:pt x="206" y="182"/>
                  </a:lnTo>
                  <a:lnTo>
                    <a:pt x="212" y="178"/>
                  </a:lnTo>
                  <a:lnTo>
                    <a:pt x="217" y="174"/>
                  </a:lnTo>
                  <a:lnTo>
                    <a:pt x="223" y="170"/>
                  </a:lnTo>
                  <a:lnTo>
                    <a:pt x="229" y="166"/>
                  </a:lnTo>
                  <a:lnTo>
                    <a:pt x="237" y="164"/>
                  </a:lnTo>
                  <a:lnTo>
                    <a:pt x="243" y="160"/>
                  </a:lnTo>
                  <a:lnTo>
                    <a:pt x="249" y="158"/>
                  </a:lnTo>
                  <a:lnTo>
                    <a:pt x="255" y="154"/>
                  </a:lnTo>
                  <a:lnTo>
                    <a:pt x="261" y="150"/>
                  </a:lnTo>
                  <a:lnTo>
                    <a:pt x="267" y="147"/>
                  </a:lnTo>
                  <a:lnTo>
                    <a:pt x="271" y="143"/>
                  </a:lnTo>
                  <a:lnTo>
                    <a:pt x="277" y="141"/>
                  </a:lnTo>
                  <a:lnTo>
                    <a:pt x="285" y="137"/>
                  </a:lnTo>
                  <a:lnTo>
                    <a:pt x="290" y="133"/>
                  </a:lnTo>
                  <a:lnTo>
                    <a:pt x="296" y="131"/>
                  </a:lnTo>
                  <a:lnTo>
                    <a:pt x="302" y="127"/>
                  </a:lnTo>
                  <a:lnTo>
                    <a:pt x="308" y="123"/>
                  </a:lnTo>
                  <a:lnTo>
                    <a:pt x="314" y="119"/>
                  </a:lnTo>
                  <a:lnTo>
                    <a:pt x="320" y="115"/>
                  </a:lnTo>
                  <a:lnTo>
                    <a:pt x="326" y="113"/>
                  </a:lnTo>
                  <a:lnTo>
                    <a:pt x="332" y="107"/>
                  </a:lnTo>
                  <a:lnTo>
                    <a:pt x="338" y="103"/>
                  </a:lnTo>
                  <a:lnTo>
                    <a:pt x="344" y="101"/>
                  </a:lnTo>
                  <a:lnTo>
                    <a:pt x="352" y="97"/>
                  </a:lnTo>
                  <a:lnTo>
                    <a:pt x="358" y="93"/>
                  </a:lnTo>
                  <a:lnTo>
                    <a:pt x="364" y="89"/>
                  </a:lnTo>
                  <a:lnTo>
                    <a:pt x="369" y="85"/>
                  </a:lnTo>
                  <a:lnTo>
                    <a:pt x="377" y="81"/>
                  </a:lnTo>
                  <a:lnTo>
                    <a:pt x="383" y="77"/>
                  </a:lnTo>
                  <a:lnTo>
                    <a:pt x="391" y="75"/>
                  </a:lnTo>
                  <a:lnTo>
                    <a:pt x="397" y="72"/>
                  </a:lnTo>
                  <a:lnTo>
                    <a:pt x="405" y="70"/>
                  </a:lnTo>
                  <a:lnTo>
                    <a:pt x="413" y="64"/>
                  </a:lnTo>
                  <a:lnTo>
                    <a:pt x="419" y="62"/>
                  </a:lnTo>
                  <a:lnTo>
                    <a:pt x="427" y="58"/>
                  </a:lnTo>
                  <a:lnTo>
                    <a:pt x="435" y="54"/>
                  </a:lnTo>
                  <a:lnTo>
                    <a:pt x="442" y="52"/>
                  </a:lnTo>
                  <a:lnTo>
                    <a:pt x="450" y="48"/>
                  </a:lnTo>
                  <a:lnTo>
                    <a:pt x="458" y="44"/>
                  </a:lnTo>
                  <a:lnTo>
                    <a:pt x="468" y="42"/>
                  </a:lnTo>
                  <a:lnTo>
                    <a:pt x="474" y="40"/>
                  </a:lnTo>
                  <a:lnTo>
                    <a:pt x="484" y="36"/>
                  </a:lnTo>
                  <a:lnTo>
                    <a:pt x="492" y="34"/>
                  </a:lnTo>
                  <a:lnTo>
                    <a:pt x="502" y="30"/>
                  </a:lnTo>
                  <a:lnTo>
                    <a:pt x="510" y="28"/>
                  </a:lnTo>
                  <a:lnTo>
                    <a:pt x="519" y="24"/>
                  </a:lnTo>
                  <a:lnTo>
                    <a:pt x="529" y="22"/>
                  </a:lnTo>
                  <a:lnTo>
                    <a:pt x="539" y="20"/>
                  </a:lnTo>
                  <a:lnTo>
                    <a:pt x="549" y="16"/>
                  </a:lnTo>
                  <a:lnTo>
                    <a:pt x="559" y="14"/>
                  </a:lnTo>
                  <a:lnTo>
                    <a:pt x="569" y="12"/>
                  </a:lnTo>
                  <a:lnTo>
                    <a:pt x="581" y="10"/>
                  </a:lnTo>
                  <a:lnTo>
                    <a:pt x="591" y="8"/>
                  </a:lnTo>
                  <a:lnTo>
                    <a:pt x="602" y="8"/>
                  </a:lnTo>
                  <a:lnTo>
                    <a:pt x="614" y="6"/>
                  </a:lnTo>
                  <a:lnTo>
                    <a:pt x="626" y="6"/>
                  </a:lnTo>
                  <a:lnTo>
                    <a:pt x="638" y="4"/>
                  </a:lnTo>
                  <a:lnTo>
                    <a:pt x="648" y="2"/>
                  </a:lnTo>
                  <a:lnTo>
                    <a:pt x="662" y="2"/>
                  </a:lnTo>
                  <a:lnTo>
                    <a:pt x="673" y="2"/>
                  </a:lnTo>
                  <a:lnTo>
                    <a:pt x="687" y="0"/>
                  </a:lnTo>
                  <a:lnTo>
                    <a:pt x="701" y="0"/>
                  </a:lnTo>
                  <a:lnTo>
                    <a:pt x="713" y="0"/>
                  </a:lnTo>
                  <a:lnTo>
                    <a:pt x="729" y="0"/>
                  </a:lnTo>
                  <a:lnTo>
                    <a:pt x="742" y="0"/>
                  </a:lnTo>
                  <a:lnTo>
                    <a:pt x="756" y="0"/>
                  </a:lnTo>
                  <a:lnTo>
                    <a:pt x="770" y="0"/>
                  </a:lnTo>
                  <a:lnTo>
                    <a:pt x="786" y="2"/>
                  </a:lnTo>
                  <a:lnTo>
                    <a:pt x="802" y="2"/>
                  </a:lnTo>
                  <a:lnTo>
                    <a:pt x="818" y="4"/>
                  </a:lnTo>
                  <a:lnTo>
                    <a:pt x="833" y="4"/>
                  </a:lnTo>
                  <a:lnTo>
                    <a:pt x="851" y="8"/>
                  </a:lnTo>
                  <a:lnTo>
                    <a:pt x="867" y="8"/>
                  </a:lnTo>
                  <a:lnTo>
                    <a:pt x="883" y="10"/>
                  </a:lnTo>
                  <a:lnTo>
                    <a:pt x="898" y="12"/>
                  </a:lnTo>
                  <a:lnTo>
                    <a:pt x="914" y="14"/>
                  </a:lnTo>
                  <a:lnTo>
                    <a:pt x="928" y="16"/>
                  </a:lnTo>
                  <a:lnTo>
                    <a:pt x="944" y="18"/>
                  </a:lnTo>
                  <a:lnTo>
                    <a:pt x="960" y="20"/>
                  </a:lnTo>
                  <a:lnTo>
                    <a:pt x="975" y="24"/>
                  </a:lnTo>
                  <a:lnTo>
                    <a:pt x="989" y="26"/>
                  </a:lnTo>
                  <a:lnTo>
                    <a:pt x="1003" y="28"/>
                  </a:lnTo>
                  <a:lnTo>
                    <a:pt x="1017" y="32"/>
                  </a:lnTo>
                  <a:lnTo>
                    <a:pt x="1031" y="34"/>
                  </a:lnTo>
                  <a:lnTo>
                    <a:pt x="1043" y="38"/>
                  </a:lnTo>
                  <a:lnTo>
                    <a:pt x="1056" y="40"/>
                  </a:lnTo>
                  <a:lnTo>
                    <a:pt x="1070" y="44"/>
                  </a:lnTo>
                  <a:lnTo>
                    <a:pt x="1084" y="48"/>
                  </a:lnTo>
                  <a:lnTo>
                    <a:pt x="1096" y="50"/>
                  </a:lnTo>
                  <a:lnTo>
                    <a:pt x="1108" y="54"/>
                  </a:lnTo>
                  <a:lnTo>
                    <a:pt x="1120" y="56"/>
                  </a:lnTo>
                  <a:lnTo>
                    <a:pt x="1131" y="60"/>
                  </a:lnTo>
                  <a:lnTo>
                    <a:pt x="1141" y="62"/>
                  </a:lnTo>
                  <a:lnTo>
                    <a:pt x="1153" y="66"/>
                  </a:lnTo>
                  <a:lnTo>
                    <a:pt x="1165" y="70"/>
                  </a:lnTo>
                  <a:lnTo>
                    <a:pt x="1175" y="74"/>
                  </a:lnTo>
                  <a:lnTo>
                    <a:pt x="1187" y="75"/>
                  </a:lnTo>
                  <a:lnTo>
                    <a:pt x="1196" y="79"/>
                  </a:lnTo>
                  <a:lnTo>
                    <a:pt x="1206" y="83"/>
                  </a:lnTo>
                  <a:lnTo>
                    <a:pt x="1216" y="87"/>
                  </a:lnTo>
                  <a:lnTo>
                    <a:pt x="1226" y="91"/>
                  </a:lnTo>
                  <a:lnTo>
                    <a:pt x="1234" y="93"/>
                  </a:lnTo>
                  <a:lnTo>
                    <a:pt x="1244" y="97"/>
                  </a:lnTo>
                  <a:lnTo>
                    <a:pt x="1254" y="101"/>
                  </a:lnTo>
                  <a:lnTo>
                    <a:pt x="1260" y="105"/>
                  </a:lnTo>
                  <a:lnTo>
                    <a:pt x="1268" y="107"/>
                  </a:lnTo>
                  <a:lnTo>
                    <a:pt x="1275" y="111"/>
                  </a:lnTo>
                  <a:lnTo>
                    <a:pt x="1283" y="115"/>
                  </a:lnTo>
                  <a:lnTo>
                    <a:pt x="1291" y="117"/>
                  </a:lnTo>
                  <a:lnTo>
                    <a:pt x="1299" y="121"/>
                  </a:lnTo>
                  <a:lnTo>
                    <a:pt x="1305" y="123"/>
                  </a:lnTo>
                  <a:lnTo>
                    <a:pt x="1313" y="127"/>
                  </a:lnTo>
                  <a:lnTo>
                    <a:pt x="1317" y="131"/>
                  </a:lnTo>
                  <a:lnTo>
                    <a:pt x="1323" y="133"/>
                  </a:lnTo>
                  <a:lnTo>
                    <a:pt x="1329" y="137"/>
                  </a:lnTo>
                  <a:lnTo>
                    <a:pt x="1337" y="139"/>
                  </a:lnTo>
                  <a:lnTo>
                    <a:pt x="1346" y="145"/>
                  </a:lnTo>
                  <a:lnTo>
                    <a:pt x="1356" y="150"/>
                  </a:lnTo>
                  <a:lnTo>
                    <a:pt x="1364" y="154"/>
                  </a:lnTo>
                  <a:lnTo>
                    <a:pt x="1370" y="158"/>
                  </a:lnTo>
                  <a:lnTo>
                    <a:pt x="1376" y="162"/>
                  </a:lnTo>
                  <a:lnTo>
                    <a:pt x="1382" y="166"/>
                  </a:lnTo>
                  <a:lnTo>
                    <a:pt x="1388" y="170"/>
                  </a:lnTo>
                  <a:lnTo>
                    <a:pt x="1392" y="172"/>
                  </a:lnTo>
                  <a:lnTo>
                    <a:pt x="1526" y="391"/>
                  </a:lnTo>
                  <a:lnTo>
                    <a:pt x="6" y="638"/>
                  </a:lnTo>
                  <a:lnTo>
                    <a:pt x="0" y="368"/>
                  </a:lnTo>
                  <a:close/>
                </a:path>
              </a:pathLst>
            </a:custGeom>
            <a:solidFill>
              <a:srgbClr val="CC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37" name="Google Shape;937;p91"/>
            <p:cNvSpPr/>
            <p:nvPr/>
          </p:nvSpPr>
          <p:spPr>
            <a:xfrm>
              <a:off x="2001" y="1789"/>
              <a:ext cx="1559" cy="1289"/>
            </a:xfrm>
            <a:custGeom>
              <a:rect b="b" l="l" r="r" t="t"/>
              <a:pathLst>
                <a:path extrusionOk="0" h="1289" w="1559">
                  <a:moveTo>
                    <a:pt x="377" y="1262"/>
                  </a:moveTo>
                  <a:lnTo>
                    <a:pt x="377" y="1262"/>
                  </a:lnTo>
                  <a:lnTo>
                    <a:pt x="385" y="1264"/>
                  </a:lnTo>
                  <a:lnTo>
                    <a:pt x="389" y="1264"/>
                  </a:lnTo>
                  <a:lnTo>
                    <a:pt x="395" y="1265"/>
                  </a:lnTo>
                  <a:lnTo>
                    <a:pt x="398" y="1267"/>
                  </a:lnTo>
                  <a:lnTo>
                    <a:pt x="408" y="1269"/>
                  </a:lnTo>
                  <a:lnTo>
                    <a:pt x="414" y="1271"/>
                  </a:lnTo>
                  <a:lnTo>
                    <a:pt x="422" y="1273"/>
                  </a:lnTo>
                  <a:lnTo>
                    <a:pt x="432" y="1275"/>
                  </a:lnTo>
                  <a:lnTo>
                    <a:pt x="440" y="1277"/>
                  </a:lnTo>
                  <a:lnTo>
                    <a:pt x="450" y="1279"/>
                  </a:lnTo>
                  <a:lnTo>
                    <a:pt x="460" y="1281"/>
                  </a:lnTo>
                  <a:lnTo>
                    <a:pt x="470" y="1283"/>
                  </a:lnTo>
                  <a:lnTo>
                    <a:pt x="481" y="1285"/>
                  </a:lnTo>
                  <a:lnTo>
                    <a:pt x="489" y="1287"/>
                  </a:lnTo>
                  <a:lnTo>
                    <a:pt x="501" y="1287"/>
                  </a:lnTo>
                  <a:lnTo>
                    <a:pt x="511" y="1289"/>
                  </a:lnTo>
                  <a:lnTo>
                    <a:pt x="521" y="1289"/>
                  </a:lnTo>
                  <a:lnTo>
                    <a:pt x="531" y="1289"/>
                  </a:lnTo>
                  <a:lnTo>
                    <a:pt x="543" y="1289"/>
                  </a:lnTo>
                  <a:lnTo>
                    <a:pt x="550" y="1289"/>
                  </a:lnTo>
                  <a:lnTo>
                    <a:pt x="562" y="1289"/>
                  </a:lnTo>
                  <a:lnTo>
                    <a:pt x="570" y="1287"/>
                  </a:lnTo>
                  <a:lnTo>
                    <a:pt x="578" y="1287"/>
                  </a:lnTo>
                  <a:lnTo>
                    <a:pt x="586" y="1285"/>
                  </a:lnTo>
                  <a:lnTo>
                    <a:pt x="594" y="1283"/>
                  </a:lnTo>
                  <a:lnTo>
                    <a:pt x="602" y="1279"/>
                  </a:lnTo>
                  <a:lnTo>
                    <a:pt x="608" y="1275"/>
                  </a:lnTo>
                  <a:lnTo>
                    <a:pt x="614" y="1271"/>
                  </a:lnTo>
                  <a:lnTo>
                    <a:pt x="620" y="1267"/>
                  </a:lnTo>
                  <a:lnTo>
                    <a:pt x="627" y="1256"/>
                  </a:lnTo>
                  <a:lnTo>
                    <a:pt x="635" y="1246"/>
                  </a:lnTo>
                  <a:lnTo>
                    <a:pt x="641" y="1238"/>
                  </a:lnTo>
                  <a:lnTo>
                    <a:pt x="651" y="1228"/>
                  </a:lnTo>
                  <a:lnTo>
                    <a:pt x="657" y="1218"/>
                  </a:lnTo>
                  <a:lnTo>
                    <a:pt x="663" y="1208"/>
                  </a:lnTo>
                  <a:lnTo>
                    <a:pt x="667" y="1198"/>
                  </a:lnTo>
                  <a:lnTo>
                    <a:pt x="673" y="1190"/>
                  </a:lnTo>
                  <a:lnTo>
                    <a:pt x="675" y="1185"/>
                  </a:lnTo>
                  <a:lnTo>
                    <a:pt x="675" y="1177"/>
                  </a:lnTo>
                  <a:lnTo>
                    <a:pt x="677" y="1171"/>
                  </a:lnTo>
                  <a:lnTo>
                    <a:pt x="679" y="1167"/>
                  </a:lnTo>
                  <a:lnTo>
                    <a:pt x="679" y="1159"/>
                  </a:lnTo>
                  <a:lnTo>
                    <a:pt x="679" y="1153"/>
                  </a:lnTo>
                  <a:lnTo>
                    <a:pt x="679" y="1145"/>
                  </a:lnTo>
                  <a:lnTo>
                    <a:pt x="681" y="1139"/>
                  </a:lnTo>
                  <a:lnTo>
                    <a:pt x="679" y="1131"/>
                  </a:lnTo>
                  <a:lnTo>
                    <a:pt x="679" y="1123"/>
                  </a:lnTo>
                  <a:lnTo>
                    <a:pt x="677" y="1115"/>
                  </a:lnTo>
                  <a:lnTo>
                    <a:pt x="675" y="1108"/>
                  </a:lnTo>
                  <a:lnTo>
                    <a:pt x="673" y="1098"/>
                  </a:lnTo>
                  <a:lnTo>
                    <a:pt x="671" y="1088"/>
                  </a:lnTo>
                  <a:lnTo>
                    <a:pt x="667" y="1080"/>
                  </a:lnTo>
                  <a:lnTo>
                    <a:pt x="665" y="1070"/>
                  </a:lnTo>
                  <a:lnTo>
                    <a:pt x="661" y="1064"/>
                  </a:lnTo>
                  <a:lnTo>
                    <a:pt x="661" y="1058"/>
                  </a:lnTo>
                  <a:lnTo>
                    <a:pt x="657" y="1052"/>
                  </a:lnTo>
                  <a:lnTo>
                    <a:pt x="657" y="1046"/>
                  </a:lnTo>
                  <a:lnTo>
                    <a:pt x="655" y="1040"/>
                  </a:lnTo>
                  <a:lnTo>
                    <a:pt x="653" y="1035"/>
                  </a:lnTo>
                  <a:lnTo>
                    <a:pt x="651" y="1029"/>
                  </a:lnTo>
                  <a:lnTo>
                    <a:pt x="649" y="1023"/>
                  </a:lnTo>
                  <a:lnTo>
                    <a:pt x="647" y="1017"/>
                  </a:lnTo>
                  <a:lnTo>
                    <a:pt x="645" y="1011"/>
                  </a:lnTo>
                  <a:lnTo>
                    <a:pt x="643" y="1005"/>
                  </a:lnTo>
                  <a:lnTo>
                    <a:pt x="641" y="999"/>
                  </a:lnTo>
                  <a:lnTo>
                    <a:pt x="639" y="993"/>
                  </a:lnTo>
                  <a:lnTo>
                    <a:pt x="639" y="985"/>
                  </a:lnTo>
                  <a:lnTo>
                    <a:pt x="637" y="979"/>
                  </a:lnTo>
                  <a:lnTo>
                    <a:pt x="635" y="975"/>
                  </a:lnTo>
                  <a:lnTo>
                    <a:pt x="633" y="967"/>
                  </a:lnTo>
                  <a:lnTo>
                    <a:pt x="633" y="962"/>
                  </a:lnTo>
                  <a:lnTo>
                    <a:pt x="631" y="956"/>
                  </a:lnTo>
                  <a:lnTo>
                    <a:pt x="629" y="950"/>
                  </a:lnTo>
                  <a:lnTo>
                    <a:pt x="627" y="942"/>
                  </a:lnTo>
                  <a:lnTo>
                    <a:pt x="627" y="936"/>
                  </a:lnTo>
                  <a:lnTo>
                    <a:pt x="625" y="930"/>
                  </a:lnTo>
                  <a:lnTo>
                    <a:pt x="623" y="924"/>
                  </a:lnTo>
                  <a:lnTo>
                    <a:pt x="622" y="918"/>
                  </a:lnTo>
                  <a:lnTo>
                    <a:pt x="620" y="912"/>
                  </a:lnTo>
                  <a:lnTo>
                    <a:pt x="620" y="904"/>
                  </a:lnTo>
                  <a:lnTo>
                    <a:pt x="618" y="898"/>
                  </a:lnTo>
                  <a:lnTo>
                    <a:pt x="618" y="892"/>
                  </a:lnTo>
                  <a:lnTo>
                    <a:pt x="616" y="888"/>
                  </a:lnTo>
                  <a:lnTo>
                    <a:pt x="616" y="881"/>
                  </a:lnTo>
                  <a:lnTo>
                    <a:pt x="616" y="877"/>
                  </a:lnTo>
                  <a:lnTo>
                    <a:pt x="614" y="871"/>
                  </a:lnTo>
                  <a:lnTo>
                    <a:pt x="612" y="865"/>
                  </a:lnTo>
                  <a:lnTo>
                    <a:pt x="612" y="859"/>
                  </a:lnTo>
                  <a:lnTo>
                    <a:pt x="612" y="853"/>
                  </a:lnTo>
                  <a:lnTo>
                    <a:pt x="610" y="841"/>
                  </a:lnTo>
                  <a:lnTo>
                    <a:pt x="608" y="833"/>
                  </a:lnTo>
                  <a:lnTo>
                    <a:pt x="608" y="823"/>
                  </a:lnTo>
                  <a:lnTo>
                    <a:pt x="606" y="813"/>
                  </a:lnTo>
                  <a:lnTo>
                    <a:pt x="606" y="806"/>
                  </a:lnTo>
                  <a:lnTo>
                    <a:pt x="606" y="798"/>
                  </a:lnTo>
                  <a:lnTo>
                    <a:pt x="606" y="790"/>
                  </a:lnTo>
                  <a:lnTo>
                    <a:pt x="606" y="784"/>
                  </a:lnTo>
                  <a:lnTo>
                    <a:pt x="606" y="776"/>
                  </a:lnTo>
                  <a:lnTo>
                    <a:pt x="606" y="772"/>
                  </a:lnTo>
                  <a:lnTo>
                    <a:pt x="610" y="764"/>
                  </a:lnTo>
                  <a:lnTo>
                    <a:pt x="614" y="762"/>
                  </a:lnTo>
                  <a:lnTo>
                    <a:pt x="616" y="760"/>
                  </a:lnTo>
                  <a:lnTo>
                    <a:pt x="623" y="762"/>
                  </a:lnTo>
                  <a:lnTo>
                    <a:pt x="625" y="762"/>
                  </a:lnTo>
                  <a:lnTo>
                    <a:pt x="631" y="764"/>
                  </a:lnTo>
                  <a:lnTo>
                    <a:pt x="637" y="766"/>
                  </a:lnTo>
                  <a:lnTo>
                    <a:pt x="643" y="770"/>
                  </a:lnTo>
                  <a:lnTo>
                    <a:pt x="649" y="772"/>
                  </a:lnTo>
                  <a:lnTo>
                    <a:pt x="655" y="774"/>
                  </a:lnTo>
                  <a:lnTo>
                    <a:pt x="663" y="780"/>
                  </a:lnTo>
                  <a:lnTo>
                    <a:pt x="673" y="784"/>
                  </a:lnTo>
                  <a:lnTo>
                    <a:pt x="681" y="786"/>
                  </a:lnTo>
                  <a:lnTo>
                    <a:pt x="691" y="792"/>
                  </a:lnTo>
                  <a:lnTo>
                    <a:pt x="700" y="796"/>
                  </a:lnTo>
                  <a:lnTo>
                    <a:pt x="710" y="802"/>
                  </a:lnTo>
                  <a:lnTo>
                    <a:pt x="720" y="806"/>
                  </a:lnTo>
                  <a:lnTo>
                    <a:pt x="730" y="812"/>
                  </a:lnTo>
                  <a:lnTo>
                    <a:pt x="740" y="817"/>
                  </a:lnTo>
                  <a:lnTo>
                    <a:pt x="752" y="823"/>
                  </a:lnTo>
                  <a:lnTo>
                    <a:pt x="764" y="829"/>
                  </a:lnTo>
                  <a:lnTo>
                    <a:pt x="775" y="835"/>
                  </a:lnTo>
                  <a:lnTo>
                    <a:pt x="787" y="841"/>
                  </a:lnTo>
                  <a:lnTo>
                    <a:pt x="801" y="849"/>
                  </a:lnTo>
                  <a:lnTo>
                    <a:pt x="813" y="855"/>
                  </a:lnTo>
                  <a:lnTo>
                    <a:pt x="825" y="861"/>
                  </a:lnTo>
                  <a:lnTo>
                    <a:pt x="837" y="869"/>
                  </a:lnTo>
                  <a:lnTo>
                    <a:pt x="850" y="877"/>
                  </a:lnTo>
                  <a:lnTo>
                    <a:pt x="862" y="883"/>
                  </a:lnTo>
                  <a:lnTo>
                    <a:pt x="876" y="890"/>
                  </a:lnTo>
                  <a:lnTo>
                    <a:pt x="890" y="896"/>
                  </a:lnTo>
                  <a:lnTo>
                    <a:pt x="902" y="904"/>
                  </a:lnTo>
                  <a:lnTo>
                    <a:pt x="916" y="912"/>
                  </a:lnTo>
                  <a:lnTo>
                    <a:pt x="927" y="918"/>
                  </a:lnTo>
                  <a:lnTo>
                    <a:pt x="939" y="924"/>
                  </a:lnTo>
                  <a:lnTo>
                    <a:pt x="953" y="932"/>
                  </a:lnTo>
                  <a:lnTo>
                    <a:pt x="965" y="938"/>
                  </a:lnTo>
                  <a:lnTo>
                    <a:pt x="979" y="946"/>
                  </a:lnTo>
                  <a:lnTo>
                    <a:pt x="991" y="954"/>
                  </a:lnTo>
                  <a:lnTo>
                    <a:pt x="1002" y="960"/>
                  </a:lnTo>
                  <a:lnTo>
                    <a:pt x="1014" y="965"/>
                  </a:lnTo>
                  <a:lnTo>
                    <a:pt x="1026" y="973"/>
                  </a:lnTo>
                  <a:lnTo>
                    <a:pt x="1036" y="979"/>
                  </a:lnTo>
                  <a:lnTo>
                    <a:pt x="1048" y="985"/>
                  </a:lnTo>
                  <a:lnTo>
                    <a:pt x="1058" y="991"/>
                  </a:lnTo>
                  <a:lnTo>
                    <a:pt x="1070" y="997"/>
                  </a:lnTo>
                  <a:lnTo>
                    <a:pt x="1079" y="1003"/>
                  </a:lnTo>
                  <a:lnTo>
                    <a:pt x="1091" y="1009"/>
                  </a:lnTo>
                  <a:lnTo>
                    <a:pt x="1099" y="1015"/>
                  </a:lnTo>
                  <a:lnTo>
                    <a:pt x="1109" y="1019"/>
                  </a:lnTo>
                  <a:lnTo>
                    <a:pt x="1117" y="1023"/>
                  </a:lnTo>
                  <a:lnTo>
                    <a:pt x="1125" y="1029"/>
                  </a:lnTo>
                  <a:lnTo>
                    <a:pt x="1133" y="1033"/>
                  </a:lnTo>
                  <a:lnTo>
                    <a:pt x="1139" y="1037"/>
                  </a:lnTo>
                  <a:lnTo>
                    <a:pt x="1145" y="1040"/>
                  </a:lnTo>
                  <a:lnTo>
                    <a:pt x="1152" y="1044"/>
                  </a:lnTo>
                  <a:lnTo>
                    <a:pt x="1162" y="1050"/>
                  </a:lnTo>
                  <a:lnTo>
                    <a:pt x="1168" y="1054"/>
                  </a:lnTo>
                  <a:lnTo>
                    <a:pt x="1174" y="1056"/>
                  </a:lnTo>
                  <a:lnTo>
                    <a:pt x="1176" y="1058"/>
                  </a:lnTo>
                  <a:lnTo>
                    <a:pt x="1180" y="1058"/>
                  </a:lnTo>
                  <a:lnTo>
                    <a:pt x="1186" y="1056"/>
                  </a:lnTo>
                  <a:lnTo>
                    <a:pt x="1196" y="1056"/>
                  </a:lnTo>
                  <a:lnTo>
                    <a:pt x="1200" y="1052"/>
                  </a:lnTo>
                  <a:lnTo>
                    <a:pt x="1206" y="1052"/>
                  </a:lnTo>
                  <a:lnTo>
                    <a:pt x="1212" y="1050"/>
                  </a:lnTo>
                  <a:lnTo>
                    <a:pt x="1220" y="1048"/>
                  </a:lnTo>
                  <a:lnTo>
                    <a:pt x="1226" y="1046"/>
                  </a:lnTo>
                  <a:lnTo>
                    <a:pt x="1233" y="1044"/>
                  </a:lnTo>
                  <a:lnTo>
                    <a:pt x="1241" y="1040"/>
                  </a:lnTo>
                  <a:lnTo>
                    <a:pt x="1251" y="1039"/>
                  </a:lnTo>
                  <a:lnTo>
                    <a:pt x="1259" y="1033"/>
                  </a:lnTo>
                  <a:lnTo>
                    <a:pt x="1269" y="1029"/>
                  </a:lnTo>
                  <a:lnTo>
                    <a:pt x="1279" y="1023"/>
                  </a:lnTo>
                  <a:lnTo>
                    <a:pt x="1289" y="1019"/>
                  </a:lnTo>
                  <a:lnTo>
                    <a:pt x="1299" y="1011"/>
                  </a:lnTo>
                  <a:lnTo>
                    <a:pt x="1310" y="1005"/>
                  </a:lnTo>
                  <a:lnTo>
                    <a:pt x="1316" y="1001"/>
                  </a:lnTo>
                  <a:lnTo>
                    <a:pt x="1322" y="997"/>
                  </a:lnTo>
                  <a:lnTo>
                    <a:pt x="1328" y="993"/>
                  </a:lnTo>
                  <a:lnTo>
                    <a:pt x="1334" y="989"/>
                  </a:lnTo>
                  <a:lnTo>
                    <a:pt x="1340" y="983"/>
                  </a:lnTo>
                  <a:lnTo>
                    <a:pt x="1346" y="979"/>
                  </a:lnTo>
                  <a:lnTo>
                    <a:pt x="1352" y="973"/>
                  </a:lnTo>
                  <a:lnTo>
                    <a:pt x="1358" y="969"/>
                  </a:lnTo>
                  <a:lnTo>
                    <a:pt x="1364" y="963"/>
                  </a:lnTo>
                  <a:lnTo>
                    <a:pt x="1372" y="960"/>
                  </a:lnTo>
                  <a:lnTo>
                    <a:pt x="1378" y="954"/>
                  </a:lnTo>
                  <a:lnTo>
                    <a:pt x="1385" y="948"/>
                  </a:lnTo>
                  <a:lnTo>
                    <a:pt x="1391" y="942"/>
                  </a:lnTo>
                  <a:lnTo>
                    <a:pt x="1397" y="936"/>
                  </a:lnTo>
                  <a:lnTo>
                    <a:pt x="1405" y="930"/>
                  </a:lnTo>
                  <a:lnTo>
                    <a:pt x="1411" y="922"/>
                  </a:lnTo>
                  <a:lnTo>
                    <a:pt x="1419" y="916"/>
                  </a:lnTo>
                  <a:lnTo>
                    <a:pt x="1425" y="908"/>
                  </a:lnTo>
                  <a:lnTo>
                    <a:pt x="1433" y="900"/>
                  </a:lnTo>
                  <a:lnTo>
                    <a:pt x="1441" y="894"/>
                  </a:lnTo>
                  <a:lnTo>
                    <a:pt x="1447" y="887"/>
                  </a:lnTo>
                  <a:lnTo>
                    <a:pt x="1453" y="879"/>
                  </a:lnTo>
                  <a:lnTo>
                    <a:pt x="1460" y="871"/>
                  </a:lnTo>
                  <a:lnTo>
                    <a:pt x="1466" y="863"/>
                  </a:lnTo>
                  <a:lnTo>
                    <a:pt x="1472" y="855"/>
                  </a:lnTo>
                  <a:lnTo>
                    <a:pt x="1478" y="847"/>
                  </a:lnTo>
                  <a:lnTo>
                    <a:pt x="1484" y="839"/>
                  </a:lnTo>
                  <a:lnTo>
                    <a:pt x="1490" y="831"/>
                  </a:lnTo>
                  <a:lnTo>
                    <a:pt x="1494" y="823"/>
                  </a:lnTo>
                  <a:lnTo>
                    <a:pt x="1498" y="815"/>
                  </a:lnTo>
                  <a:lnTo>
                    <a:pt x="1504" y="808"/>
                  </a:lnTo>
                  <a:lnTo>
                    <a:pt x="1508" y="800"/>
                  </a:lnTo>
                  <a:lnTo>
                    <a:pt x="1512" y="790"/>
                  </a:lnTo>
                  <a:lnTo>
                    <a:pt x="1516" y="784"/>
                  </a:lnTo>
                  <a:lnTo>
                    <a:pt x="1520" y="774"/>
                  </a:lnTo>
                  <a:lnTo>
                    <a:pt x="1526" y="768"/>
                  </a:lnTo>
                  <a:lnTo>
                    <a:pt x="1528" y="758"/>
                  </a:lnTo>
                  <a:lnTo>
                    <a:pt x="1531" y="750"/>
                  </a:lnTo>
                  <a:lnTo>
                    <a:pt x="1533" y="742"/>
                  </a:lnTo>
                  <a:lnTo>
                    <a:pt x="1537" y="735"/>
                  </a:lnTo>
                  <a:lnTo>
                    <a:pt x="1539" y="725"/>
                  </a:lnTo>
                  <a:lnTo>
                    <a:pt x="1541" y="717"/>
                  </a:lnTo>
                  <a:lnTo>
                    <a:pt x="1543" y="709"/>
                  </a:lnTo>
                  <a:lnTo>
                    <a:pt x="1547" y="701"/>
                  </a:lnTo>
                  <a:lnTo>
                    <a:pt x="1547" y="693"/>
                  </a:lnTo>
                  <a:lnTo>
                    <a:pt x="1549" y="683"/>
                  </a:lnTo>
                  <a:lnTo>
                    <a:pt x="1551" y="675"/>
                  </a:lnTo>
                  <a:lnTo>
                    <a:pt x="1553" y="667"/>
                  </a:lnTo>
                  <a:lnTo>
                    <a:pt x="1553" y="660"/>
                  </a:lnTo>
                  <a:lnTo>
                    <a:pt x="1555" y="652"/>
                  </a:lnTo>
                  <a:lnTo>
                    <a:pt x="1555" y="642"/>
                  </a:lnTo>
                  <a:lnTo>
                    <a:pt x="1557" y="636"/>
                  </a:lnTo>
                  <a:lnTo>
                    <a:pt x="1557" y="626"/>
                  </a:lnTo>
                  <a:lnTo>
                    <a:pt x="1557" y="618"/>
                  </a:lnTo>
                  <a:lnTo>
                    <a:pt x="1557" y="610"/>
                  </a:lnTo>
                  <a:lnTo>
                    <a:pt x="1559" y="600"/>
                  </a:lnTo>
                  <a:lnTo>
                    <a:pt x="1559" y="592"/>
                  </a:lnTo>
                  <a:lnTo>
                    <a:pt x="1559" y="583"/>
                  </a:lnTo>
                  <a:lnTo>
                    <a:pt x="1559" y="575"/>
                  </a:lnTo>
                  <a:lnTo>
                    <a:pt x="1559" y="569"/>
                  </a:lnTo>
                  <a:lnTo>
                    <a:pt x="1559" y="559"/>
                  </a:lnTo>
                  <a:lnTo>
                    <a:pt x="1559" y="551"/>
                  </a:lnTo>
                  <a:lnTo>
                    <a:pt x="1557" y="541"/>
                  </a:lnTo>
                  <a:lnTo>
                    <a:pt x="1557" y="533"/>
                  </a:lnTo>
                  <a:lnTo>
                    <a:pt x="1557" y="525"/>
                  </a:lnTo>
                  <a:lnTo>
                    <a:pt x="1557" y="517"/>
                  </a:lnTo>
                  <a:lnTo>
                    <a:pt x="1555" y="510"/>
                  </a:lnTo>
                  <a:lnTo>
                    <a:pt x="1555" y="502"/>
                  </a:lnTo>
                  <a:lnTo>
                    <a:pt x="1553" y="492"/>
                  </a:lnTo>
                  <a:lnTo>
                    <a:pt x="1553" y="484"/>
                  </a:lnTo>
                  <a:lnTo>
                    <a:pt x="1551" y="476"/>
                  </a:lnTo>
                  <a:lnTo>
                    <a:pt x="1551" y="468"/>
                  </a:lnTo>
                  <a:lnTo>
                    <a:pt x="1549" y="460"/>
                  </a:lnTo>
                  <a:lnTo>
                    <a:pt x="1547" y="450"/>
                  </a:lnTo>
                  <a:lnTo>
                    <a:pt x="1547" y="442"/>
                  </a:lnTo>
                  <a:lnTo>
                    <a:pt x="1545" y="435"/>
                  </a:lnTo>
                  <a:lnTo>
                    <a:pt x="1543" y="427"/>
                  </a:lnTo>
                  <a:lnTo>
                    <a:pt x="1541" y="419"/>
                  </a:lnTo>
                  <a:lnTo>
                    <a:pt x="1539" y="409"/>
                  </a:lnTo>
                  <a:lnTo>
                    <a:pt x="1537" y="403"/>
                  </a:lnTo>
                  <a:lnTo>
                    <a:pt x="1535" y="395"/>
                  </a:lnTo>
                  <a:lnTo>
                    <a:pt x="1535" y="387"/>
                  </a:lnTo>
                  <a:lnTo>
                    <a:pt x="1533" y="379"/>
                  </a:lnTo>
                  <a:lnTo>
                    <a:pt x="1531" y="371"/>
                  </a:lnTo>
                  <a:lnTo>
                    <a:pt x="1529" y="361"/>
                  </a:lnTo>
                  <a:lnTo>
                    <a:pt x="1528" y="356"/>
                  </a:lnTo>
                  <a:lnTo>
                    <a:pt x="1524" y="346"/>
                  </a:lnTo>
                  <a:lnTo>
                    <a:pt x="1522" y="338"/>
                  </a:lnTo>
                  <a:lnTo>
                    <a:pt x="1518" y="330"/>
                  </a:lnTo>
                  <a:lnTo>
                    <a:pt x="1516" y="322"/>
                  </a:lnTo>
                  <a:lnTo>
                    <a:pt x="1512" y="314"/>
                  </a:lnTo>
                  <a:lnTo>
                    <a:pt x="1510" y="306"/>
                  </a:lnTo>
                  <a:lnTo>
                    <a:pt x="1506" y="298"/>
                  </a:lnTo>
                  <a:lnTo>
                    <a:pt x="1502" y="290"/>
                  </a:lnTo>
                  <a:lnTo>
                    <a:pt x="1498" y="283"/>
                  </a:lnTo>
                  <a:lnTo>
                    <a:pt x="1494" y="275"/>
                  </a:lnTo>
                  <a:lnTo>
                    <a:pt x="1490" y="267"/>
                  </a:lnTo>
                  <a:lnTo>
                    <a:pt x="1486" y="259"/>
                  </a:lnTo>
                  <a:lnTo>
                    <a:pt x="1482" y="251"/>
                  </a:lnTo>
                  <a:lnTo>
                    <a:pt x="1478" y="243"/>
                  </a:lnTo>
                  <a:lnTo>
                    <a:pt x="1472" y="235"/>
                  </a:lnTo>
                  <a:lnTo>
                    <a:pt x="1468" y="229"/>
                  </a:lnTo>
                  <a:lnTo>
                    <a:pt x="1462" y="219"/>
                  </a:lnTo>
                  <a:lnTo>
                    <a:pt x="1458" y="213"/>
                  </a:lnTo>
                  <a:lnTo>
                    <a:pt x="1453" y="206"/>
                  </a:lnTo>
                  <a:lnTo>
                    <a:pt x="1449" y="198"/>
                  </a:lnTo>
                  <a:lnTo>
                    <a:pt x="1443" y="190"/>
                  </a:lnTo>
                  <a:lnTo>
                    <a:pt x="1439" y="184"/>
                  </a:lnTo>
                  <a:lnTo>
                    <a:pt x="1433" y="176"/>
                  </a:lnTo>
                  <a:lnTo>
                    <a:pt x="1427" y="170"/>
                  </a:lnTo>
                  <a:lnTo>
                    <a:pt x="1423" y="162"/>
                  </a:lnTo>
                  <a:lnTo>
                    <a:pt x="1417" y="156"/>
                  </a:lnTo>
                  <a:lnTo>
                    <a:pt x="1411" y="148"/>
                  </a:lnTo>
                  <a:lnTo>
                    <a:pt x="1407" y="142"/>
                  </a:lnTo>
                  <a:lnTo>
                    <a:pt x="1401" y="136"/>
                  </a:lnTo>
                  <a:lnTo>
                    <a:pt x="1397" y="131"/>
                  </a:lnTo>
                  <a:lnTo>
                    <a:pt x="1389" y="123"/>
                  </a:lnTo>
                  <a:lnTo>
                    <a:pt x="1385" y="117"/>
                  </a:lnTo>
                  <a:lnTo>
                    <a:pt x="1379" y="111"/>
                  </a:lnTo>
                  <a:lnTo>
                    <a:pt x="1376" y="105"/>
                  </a:lnTo>
                  <a:lnTo>
                    <a:pt x="1370" y="99"/>
                  </a:lnTo>
                  <a:lnTo>
                    <a:pt x="1364" y="91"/>
                  </a:lnTo>
                  <a:lnTo>
                    <a:pt x="1358" y="87"/>
                  </a:lnTo>
                  <a:lnTo>
                    <a:pt x="1354" y="81"/>
                  </a:lnTo>
                  <a:lnTo>
                    <a:pt x="1342" y="69"/>
                  </a:lnTo>
                  <a:lnTo>
                    <a:pt x="1332" y="61"/>
                  </a:lnTo>
                  <a:lnTo>
                    <a:pt x="1322" y="50"/>
                  </a:lnTo>
                  <a:lnTo>
                    <a:pt x="1314" y="44"/>
                  </a:lnTo>
                  <a:lnTo>
                    <a:pt x="1304" y="34"/>
                  </a:lnTo>
                  <a:lnTo>
                    <a:pt x="1297" y="26"/>
                  </a:lnTo>
                  <a:lnTo>
                    <a:pt x="1289" y="20"/>
                  </a:lnTo>
                  <a:lnTo>
                    <a:pt x="1283" y="14"/>
                  </a:lnTo>
                  <a:lnTo>
                    <a:pt x="1275" y="8"/>
                  </a:lnTo>
                  <a:lnTo>
                    <a:pt x="1269" y="4"/>
                  </a:lnTo>
                  <a:lnTo>
                    <a:pt x="1265" y="0"/>
                  </a:lnTo>
                  <a:lnTo>
                    <a:pt x="1261" y="0"/>
                  </a:lnTo>
                  <a:lnTo>
                    <a:pt x="1257" y="0"/>
                  </a:lnTo>
                  <a:lnTo>
                    <a:pt x="1251" y="0"/>
                  </a:lnTo>
                  <a:lnTo>
                    <a:pt x="1247" y="0"/>
                  </a:lnTo>
                  <a:lnTo>
                    <a:pt x="1241" y="0"/>
                  </a:lnTo>
                  <a:lnTo>
                    <a:pt x="1233" y="0"/>
                  </a:lnTo>
                  <a:lnTo>
                    <a:pt x="1227" y="0"/>
                  </a:lnTo>
                  <a:lnTo>
                    <a:pt x="1220" y="0"/>
                  </a:lnTo>
                  <a:lnTo>
                    <a:pt x="1210" y="0"/>
                  </a:lnTo>
                  <a:lnTo>
                    <a:pt x="1202" y="0"/>
                  </a:lnTo>
                  <a:lnTo>
                    <a:pt x="1192" y="0"/>
                  </a:lnTo>
                  <a:lnTo>
                    <a:pt x="1180" y="0"/>
                  </a:lnTo>
                  <a:lnTo>
                    <a:pt x="1170" y="2"/>
                  </a:lnTo>
                  <a:lnTo>
                    <a:pt x="1164" y="2"/>
                  </a:lnTo>
                  <a:lnTo>
                    <a:pt x="1158" y="2"/>
                  </a:lnTo>
                  <a:lnTo>
                    <a:pt x="1152" y="2"/>
                  </a:lnTo>
                  <a:lnTo>
                    <a:pt x="1147" y="4"/>
                  </a:lnTo>
                  <a:lnTo>
                    <a:pt x="1141" y="4"/>
                  </a:lnTo>
                  <a:lnTo>
                    <a:pt x="1135" y="4"/>
                  </a:lnTo>
                  <a:lnTo>
                    <a:pt x="1129" y="4"/>
                  </a:lnTo>
                  <a:lnTo>
                    <a:pt x="1121" y="4"/>
                  </a:lnTo>
                  <a:lnTo>
                    <a:pt x="1115" y="4"/>
                  </a:lnTo>
                  <a:lnTo>
                    <a:pt x="1109" y="4"/>
                  </a:lnTo>
                  <a:lnTo>
                    <a:pt x="1103" y="4"/>
                  </a:lnTo>
                  <a:lnTo>
                    <a:pt x="1097" y="6"/>
                  </a:lnTo>
                  <a:lnTo>
                    <a:pt x="1089" y="6"/>
                  </a:lnTo>
                  <a:lnTo>
                    <a:pt x="1083" y="6"/>
                  </a:lnTo>
                  <a:lnTo>
                    <a:pt x="1077" y="6"/>
                  </a:lnTo>
                  <a:lnTo>
                    <a:pt x="1072" y="6"/>
                  </a:lnTo>
                  <a:lnTo>
                    <a:pt x="1064" y="6"/>
                  </a:lnTo>
                  <a:lnTo>
                    <a:pt x="1058" y="8"/>
                  </a:lnTo>
                  <a:lnTo>
                    <a:pt x="1052" y="8"/>
                  </a:lnTo>
                  <a:lnTo>
                    <a:pt x="1046" y="10"/>
                  </a:lnTo>
                  <a:lnTo>
                    <a:pt x="1038" y="10"/>
                  </a:lnTo>
                  <a:lnTo>
                    <a:pt x="1032" y="10"/>
                  </a:lnTo>
                  <a:lnTo>
                    <a:pt x="1024" y="10"/>
                  </a:lnTo>
                  <a:lnTo>
                    <a:pt x="1018" y="10"/>
                  </a:lnTo>
                  <a:lnTo>
                    <a:pt x="1012" y="10"/>
                  </a:lnTo>
                  <a:lnTo>
                    <a:pt x="1006" y="12"/>
                  </a:lnTo>
                  <a:lnTo>
                    <a:pt x="1001" y="12"/>
                  </a:lnTo>
                  <a:lnTo>
                    <a:pt x="993" y="12"/>
                  </a:lnTo>
                  <a:lnTo>
                    <a:pt x="987" y="12"/>
                  </a:lnTo>
                  <a:lnTo>
                    <a:pt x="981" y="14"/>
                  </a:lnTo>
                  <a:lnTo>
                    <a:pt x="975" y="14"/>
                  </a:lnTo>
                  <a:lnTo>
                    <a:pt x="969" y="14"/>
                  </a:lnTo>
                  <a:lnTo>
                    <a:pt x="957" y="16"/>
                  </a:lnTo>
                  <a:lnTo>
                    <a:pt x="947" y="18"/>
                  </a:lnTo>
                  <a:lnTo>
                    <a:pt x="941" y="18"/>
                  </a:lnTo>
                  <a:lnTo>
                    <a:pt x="935" y="18"/>
                  </a:lnTo>
                  <a:lnTo>
                    <a:pt x="927" y="18"/>
                  </a:lnTo>
                  <a:lnTo>
                    <a:pt x="922" y="20"/>
                  </a:lnTo>
                  <a:lnTo>
                    <a:pt x="916" y="20"/>
                  </a:lnTo>
                  <a:lnTo>
                    <a:pt x="908" y="22"/>
                  </a:lnTo>
                  <a:lnTo>
                    <a:pt x="902" y="22"/>
                  </a:lnTo>
                  <a:lnTo>
                    <a:pt x="896" y="24"/>
                  </a:lnTo>
                  <a:lnTo>
                    <a:pt x="890" y="24"/>
                  </a:lnTo>
                  <a:lnTo>
                    <a:pt x="882" y="26"/>
                  </a:lnTo>
                  <a:lnTo>
                    <a:pt x="874" y="28"/>
                  </a:lnTo>
                  <a:lnTo>
                    <a:pt x="868" y="30"/>
                  </a:lnTo>
                  <a:lnTo>
                    <a:pt x="860" y="32"/>
                  </a:lnTo>
                  <a:lnTo>
                    <a:pt x="852" y="34"/>
                  </a:lnTo>
                  <a:lnTo>
                    <a:pt x="847" y="36"/>
                  </a:lnTo>
                  <a:lnTo>
                    <a:pt x="839" y="40"/>
                  </a:lnTo>
                  <a:lnTo>
                    <a:pt x="831" y="40"/>
                  </a:lnTo>
                  <a:lnTo>
                    <a:pt x="825" y="42"/>
                  </a:lnTo>
                  <a:lnTo>
                    <a:pt x="815" y="44"/>
                  </a:lnTo>
                  <a:lnTo>
                    <a:pt x="809" y="48"/>
                  </a:lnTo>
                  <a:lnTo>
                    <a:pt x="801" y="50"/>
                  </a:lnTo>
                  <a:lnTo>
                    <a:pt x="793" y="52"/>
                  </a:lnTo>
                  <a:lnTo>
                    <a:pt x="785" y="54"/>
                  </a:lnTo>
                  <a:lnTo>
                    <a:pt x="779" y="58"/>
                  </a:lnTo>
                  <a:lnTo>
                    <a:pt x="772" y="59"/>
                  </a:lnTo>
                  <a:lnTo>
                    <a:pt x="764" y="61"/>
                  </a:lnTo>
                  <a:lnTo>
                    <a:pt x="756" y="63"/>
                  </a:lnTo>
                  <a:lnTo>
                    <a:pt x="748" y="65"/>
                  </a:lnTo>
                  <a:lnTo>
                    <a:pt x="742" y="67"/>
                  </a:lnTo>
                  <a:lnTo>
                    <a:pt x="734" y="71"/>
                  </a:lnTo>
                  <a:lnTo>
                    <a:pt x="726" y="75"/>
                  </a:lnTo>
                  <a:lnTo>
                    <a:pt x="720" y="77"/>
                  </a:lnTo>
                  <a:lnTo>
                    <a:pt x="712" y="79"/>
                  </a:lnTo>
                  <a:lnTo>
                    <a:pt x="704" y="81"/>
                  </a:lnTo>
                  <a:lnTo>
                    <a:pt x="699" y="83"/>
                  </a:lnTo>
                  <a:lnTo>
                    <a:pt x="693" y="87"/>
                  </a:lnTo>
                  <a:lnTo>
                    <a:pt x="685" y="89"/>
                  </a:lnTo>
                  <a:lnTo>
                    <a:pt x="679" y="91"/>
                  </a:lnTo>
                  <a:lnTo>
                    <a:pt x="673" y="93"/>
                  </a:lnTo>
                  <a:lnTo>
                    <a:pt x="667" y="97"/>
                  </a:lnTo>
                  <a:lnTo>
                    <a:pt x="661" y="99"/>
                  </a:lnTo>
                  <a:lnTo>
                    <a:pt x="655" y="101"/>
                  </a:lnTo>
                  <a:lnTo>
                    <a:pt x="649" y="103"/>
                  </a:lnTo>
                  <a:lnTo>
                    <a:pt x="643" y="105"/>
                  </a:lnTo>
                  <a:lnTo>
                    <a:pt x="633" y="109"/>
                  </a:lnTo>
                  <a:lnTo>
                    <a:pt x="625" y="113"/>
                  </a:lnTo>
                  <a:lnTo>
                    <a:pt x="616" y="115"/>
                  </a:lnTo>
                  <a:lnTo>
                    <a:pt x="608" y="119"/>
                  </a:lnTo>
                  <a:lnTo>
                    <a:pt x="602" y="123"/>
                  </a:lnTo>
                  <a:lnTo>
                    <a:pt x="596" y="125"/>
                  </a:lnTo>
                  <a:lnTo>
                    <a:pt x="588" y="129"/>
                  </a:lnTo>
                  <a:lnTo>
                    <a:pt x="586" y="131"/>
                  </a:lnTo>
                  <a:lnTo>
                    <a:pt x="0" y="581"/>
                  </a:lnTo>
                  <a:lnTo>
                    <a:pt x="377" y="1262"/>
                  </a:lnTo>
                  <a:close/>
                </a:path>
              </a:pathLst>
            </a:custGeom>
            <a:solidFill>
              <a:srgbClr val="1252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38" name="Google Shape;938;p91"/>
            <p:cNvSpPr/>
            <p:nvPr/>
          </p:nvSpPr>
          <p:spPr>
            <a:xfrm>
              <a:off x="1446" y="1799"/>
              <a:ext cx="2002" cy="1370"/>
            </a:xfrm>
            <a:custGeom>
              <a:rect b="b" l="l" r="r" t="t"/>
              <a:pathLst>
                <a:path extrusionOk="0" h="1370" w="2002">
                  <a:moveTo>
                    <a:pt x="1366" y="922"/>
                  </a:moveTo>
                  <a:lnTo>
                    <a:pt x="1368" y="924"/>
                  </a:lnTo>
                  <a:lnTo>
                    <a:pt x="1376" y="928"/>
                  </a:lnTo>
                  <a:lnTo>
                    <a:pt x="1380" y="932"/>
                  </a:lnTo>
                  <a:lnTo>
                    <a:pt x="1388" y="936"/>
                  </a:lnTo>
                  <a:lnTo>
                    <a:pt x="1394" y="942"/>
                  </a:lnTo>
                  <a:lnTo>
                    <a:pt x="1404" y="948"/>
                  </a:lnTo>
                  <a:lnTo>
                    <a:pt x="1411" y="953"/>
                  </a:lnTo>
                  <a:lnTo>
                    <a:pt x="1423" y="959"/>
                  </a:lnTo>
                  <a:lnTo>
                    <a:pt x="1427" y="963"/>
                  </a:lnTo>
                  <a:lnTo>
                    <a:pt x="1431" y="967"/>
                  </a:lnTo>
                  <a:lnTo>
                    <a:pt x="1437" y="969"/>
                  </a:lnTo>
                  <a:lnTo>
                    <a:pt x="1445" y="973"/>
                  </a:lnTo>
                  <a:lnTo>
                    <a:pt x="1449" y="977"/>
                  </a:lnTo>
                  <a:lnTo>
                    <a:pt x="1455" y="981"/>
                  </a:lnTo>
                  <a:lnTo>
                    <a:pt x="1461" y="985"/>
                  </a:lnTo>
                  <a:lnTo>
                    <a:pt x="1469" y="989"/>
                  </a:lnTo>
                  <a:lnTo>
                    <a:pt x="1475" y="993"/>
                  </a:lnTo>
                  <a:lnTo>
                    <a:pt x="1480" y="997"/>
                  </a:lnTo>
                  <a:lnTo>
                    <a:pt x="1488" y="1001"/>
                  </a:lnTo>
                  <a:lnTo>
                    <a:pt x="1496" y="1005"/>
                  </a:lnTo>
                  <a:lnTo>
                    <a:pt x="1502" y="1009"/>
                  </a:lnTo>
                  <a:lnTo>
                    <a:pt x="1508" y="1013"/>
                  </a:lnTo>
                  <a:lnTo>
                    <a:pt x="1516" y="1015"/>
                  </a:lnTo>
                  <a:lnTo>
                    <a:pt x="1522" y="1019"/>
                  </a:lnTo>
                  <a:lnTo>
                    <a:pt x="1528" y="1023"/>
                  </a:lnTo>
                  <a:lnTo>
                    <a:pt x="1538" y="1027"/>
                  </a:lnTo>
                  <a:lnTo>
                    <a:pt x="1544" y="1030"/>
                  </a:lnTo>
                  <a:lnTo>
                    <a:pt x="1552" y="1034"/>
                  </a:lnTo>
                  <a:lnTo>
                    <a:pt x="1557" y="1036"/>
                  </a:lnTo>
                  <a:lnTo>
                    <a:pt x="1565" y="1040"/>
                  </a:lnTo>
                  <a:lnTo>
                    <a:pt x="1571" y="1042"/>
                  </a:lnTo>
                  <a:lnTo>
                    <a:pt x="1581" y="1046"/>
                  </a:lnTo>
                  <a:lnTo>
                    <a:pt x="1587" y="1050"/>
                  </a:lnTo>
                  <a:lnTo>
                    <a:pt x="1595" y="1052"/>
                  </a:lnTo>
                  <a:lnTo>
                    <a:pt x="1603" y="1056"/>
                  </a:lnTo>
                  <a:lnTo>
                    <a:pt x="1611" y="1058"/>
                  </a:lnTo>
                  <a:lnTo>
                    <a:pt x="1617" y="1060"/>
                  </a:lnTo>
                  <a:lnTo>
                    <a:pt x="1625" y="1062"/>
                  </a:lnTo>
                  <a:lnTo>
                    <a:pt x="1631" y="1064"/>
                  </a:lnTo>
                  <a:lnTo>
                    <a:pt x="1638" y="1066"/>
                  </a:lnTo>
                  <a:lnTo>
                    <a:pt x="1646" y="1068"/>
                  </a:lnTo>
                  <a:lnTo>
                    <a:pt x="1652" y="1070"/>
                  </a:lnTo>
                  <a:lnTo>
                    <a:pt x="1660" y="1072"/>
                  </a:lnTo>
                  <a:lnTo>
                    <a:pt x="1668" y="1074"/>
                  </a:lnTo>
                  <a:lnTo>
                    <a:pt x="1674" y="1074"/>
                  </a:lnTo>
                  <a:lnTo>
                    <a:pt x="1680" y="1074"/>
                  </a:lnTo>
                  <a:lnTo>
                    <a:pt x="1688" y="1074"/>
                  </a:lnTo>
                  <a:lnTo>
                    <a:pt x="1694" y="1076"/>
                  </a:lnTo>
                  <a:lnTo>
                    <a:pt x="1700" y="1076"/>
                  </a:lnTo>
                  <a:lnTo>
                    <a:pt x="1707" y="1076"/>
                  </a:lnTo>
                  <a:lnTo>
                    <a:pt x="1713" y="1076"/>
                  </a:lnTo>
                  <a:lnTo>
                    <a:pt x="1719" y="1076"/>
                  </a:lnTo>
                  <a:lnTo>
                    <a:pt x="1731" y="1072"/>
                  </a:lnTo>
                  <a:lnTo>
                    <a:pt x="1741" y="1070"/>
                  </a:lnTo>
                  <a:lnTo>
                    <a:pt x="1751" y="1066"/>
                  </a:lnTo>
                  <a:lnTo>
                    <a:pt x="1761" y="1064"/>
                  </a:lnTo>
                  <a:lnTo>
                    <a:pt x="1769" y="1060"/>
                  </a:lnTo>
                  <a:lnTo>
                    <a:pt x="1779" y="1058"/>
                  </a:lnTo>
                  <a:lnTo>
                    <a:pt x="1784" y="1054"/>
                  </a:lnTo>
                  <a:lnTo>
                    <a:pt x="1792" y="1052"/>
                  </a:lnTo>
                  <a:lnTo>
                    <a:pt x="1800" y="1046"/>
                  </a:lnTo>
                  <a:lnTo>
                    <a:pt x="1806" y="1042"/>
                  </a:lnTo>
                  <a:lnTo>
                    <a:pt x="1810" y="1036"/>
                  </a:lnTo>
                  <a:lnTo>
                    <a:pt x="1818" y="1032"/>
                  </a:lnTo>
                  <a:lnTo>
                    <a:pt x="1822" y="1029"/>
                  </a:lnTo>
                  <a:lnTo>
                    <a:pt x="1828" y="1023"/>
                  </a:lnTo>
                  <a:lnTo>
                    <a:pt x="1832" y="1017"/>
                  </a:lnTo>
                  <a:lnTo>
                    <a:pt x="1838" y="1011"/>
                  </a:lnTo>
                  <a:lnTo>
                    <a:pt x="1842" y="1005"/>
                  </a:lnTo>
                  <a:lnTo>
                    <a:pt x="1846" y="997"/>
                  </a:lnTo>
                  <a:lnTo>
                    <a:pt x="1850" y="989"/>
                  </a:lnTo>
                  <a:lnTo>
                    <a:pt x="1856" y="981"/>
                  </a:lnTo>
                  <a:lnTo>
                    <a:pt x="1859" y="973"/>
                  </a:lnTo>
                  <a:lnTo>
                    <a:pt x="1863" y="965"/>
                  </a:lnTo>
                  <a:lnTo>
                    <a:pt x="1867" y="955"/>
                  </a:lnTo>
                  <a:lnTo>
                    <a:pt x="1873" y="948"/>
                  </a:lnTo>
                  <a:lnTo>
                    <a:pt x="1879" y="936"/>
                  </a:lnTo>
                  <a:lnTo>
                    <a:pt x="1885" y="926"/>
                  </a:lnTo>
                  <a:lnTo>
                    <a:pt x="1891" y="914"/>
                  </a:lnTo>
                  <a:lnTo>
                    <a:pt x="1897" y="904"/>
                  </a:lnTo>
                  <a:lnTo>
                    <a:pt x="1899" y="898"/>
                  </a:lnTo>
                  <a:lnTo>
                    <a:pt x="1903" y="892"/>
                  </a:lnTo>
                  <a:lnTo>
                    <a:pt x="1907" y="886"/>
                  </a:lnTo>
                  <a:lnTo>
                    <a:pt x="1911" y="882"/>
                  </a:lnTo>
                  <a:lnTo>
                    <a:pt x="1913" y="877"/>
                  </a:lnTo>
                  <a:lnTo>
                    <a:pt x="1917" y="869"/>
                  </a:lnTo>
                  <a:lnTo>
                    <a:pt x="1921" y="863"/>
                  </a:lnTo>
                  <a:lnTo>
                    <a:pt x="1927" y="857"/>
                  </a:lnTo>
                  <a:lnTo>
                    <a:pt x="1931" y="849"/>
                  </a:lnTo>
                  <a:lnTo>
                    <a:pt x="1934" y="843"/>
                  </a:lnTo>
                  <a:lnTo>
                    <a:pt x="1936" y="837"/>
                  </a:lnTo>
                  <a:lnTo>
                    <a:pt x="1940" y="829"/>
                  </a:lnTo>
                  <a:lnTo>
                    <a:pt x="1944" y="823"/>
                  </a:lnTo>
                  <a:lnTo>
                    <a:pt x="1948" y="817"/>
                  </a:lnTo>
                  <a:lnTo>
                    <a:pt x="1952" y="811"/>
                  </a:lnTo>
                  <a:lnTo>
                    <a:pt x="1956" y="805"/>
                  </a:lnTo>
                  <a:lnTo>
                    <a:pt x="1958" y="800"/>
                  </a:lnTo>
                  <a:lnTo>
                    <a:pt x="1960" y="794"/>
                  </a:lnTo>
                  <a:lnTo>
                    <a:pt x="1964" y="786"/>
                  </a:lnTo>
                  <a:lnTo>
                    <a:pt x="1966" y="780"/>
                  </a:lnTo>
                  <a:lnTo>
                    <a:pt x="1968" y="774"/>
                  </a:lnTo>
                  <a:lnTo>
                    <a:pt x="1972" y="770"/>
                  </a:lnTo>
                  <a:lnTo>
                    <a:pt x="1976" y="762"/>
                  </a:lnTo>
                  <a:lnTo>
                    <a:pt x="1978" y="758"/>
                  </a:lnTo>
                  <a:lnTo>
                    <a:pt x="1980" y="752"/>
                  </a:lnTo>
                  <a:lnTo>
                    <a:pt x="1982" y="746"/>
                  </a:lnTo>
                  <a:lnTo>
                    <a:pt x="1984" y="738"/>
                  </a:lnTo>
                  <a:lnTo>
                    <a:pt x="1986" y="734"/>
                  </a:lnTo>
                  <a:lnTo>
                    <a:pt x="1988" y="728"/>
                  </a:lnTo>
                  <a:lnTo>
                    <a:pt x="1990" y="723"/>
                  </a:lnTo>
                  <a:lnTo>
                    <a:pt x="1992" y="717"/>
                  </a:lnTo>
                  <a:lnTo>
                    <a:pt x="1994" y="711"/>
                  </a:lnTo>
                  <a:lnTo>
                    <a:pt x="1994" y="705"/>
                  </a:lnTo>
                  <a:lnTo>
                    <a:pt x="1996" y="699"/>
                  </a:lnTo>
                  <a:lnTo>
                    <a:pt x="1996" y="693"/>
                  </a:lnTo>
                  <a:lnTo>
                    <a:pt x="1998" y="687"/>
                  </a:lnTo>
                  <a:lnTo>
                    <a:pt x="1998" y="681"/>
                  </a:lnTo>
                  <a:lnTo>
                    <a:pt x="2000" y="675"/>
                  </a:lnTo>
                  <a:lnTo>
                    <a:pt x="2000" y="669"/>
                  </a:lnTo>
                  <a:lnTo>
                    <a:pt x="2002" y="665"/>
                  </a:lnTo>
                  <a:lnTo>
                    <a:pt x="2002" y="657"/>
                  </a:lnTo>
                  <a:lnTo>
                    <a:pt x="2002" y="652"/>
                  </a:lnTo>
                  <a:lnTo>
                    <a:pt x="2002" y="646"/>
                  </a:lnTo>
                  <a:lnTo>
                    <a:pt x="2002" y="640"/>
                  </a:lnTo>
                  <a:lnTo>
                    <a:pt x="2002" y="634"/>
                  </a:lnTo>
                  <a:lnTo>
                    <a:pt x="2002" y="628"/>
                  </a:lnTo>
                  <a:lnTo>
                    <a:pt x="2002" y="622"/>
                  </a:lnTo>
                  <a:lnTo>
                    <a:pt x="2002" y="616"/>
                  </a:lnTo>
                  <a:lnTo>
                    <a:pt x="2002" y="608"/>
                  </a:lnTo>
                  <a:lnTo>
                    <a:pt x="2002" y="602"/>
                  </a:lnTo>
                  <a:lnTo>
                    <a:pt x="2000" y="596"/>
                  </a:lnTo>
                  <a:lnTo>
                    <a:pt x="2000" y="590"/>
                  </a:lnTo>
                  <a:lnTo>
                    <a:pt x="2000" y="584"/>
                  </a:lnTo>
                  <a:lnTo>
                    <a:pt x="1998" y="578"/>
                  </a:lnTo>
                  <a:lnTo>
                    <a:pt x="1998" y="571"/>
                  </a:lnTo>
                  <a:lnTo>
                    <a:pt x="1998" y="565"/>
                  </a:lnTo>
                  <a:lnTo>
                    <a:pt x="1996" y="559"/>
                  </a:lnTo>
                  <a:lnTo>
                    <a:pt x="1994" y="551"/>
                  </a:lnTo>
                  <a:lnTo>
                    <a:pt x="1992" y="543"/>
                  </a:lnTo>
                  <a:lnTo>
                    <a:pt x="1992" y="537"/>
                  </a:lnTo>
                  <a:lnTo>
                    <a:pt x="1988" y="529"/>
                  </a:lnTo>
                  <a:lnTo>
                    <a:pt x="1986" y="523"/>
                  </a:lnTo>
                  <a:lnTo>
                    <a:pt x="1984" y="515"/>
                  </a:lnTo>
                  <a:lnTo>
                    <a:pt x="1984" y="509"/>
                  </a:lnTo>
                  <a:lnTo>
                    <a:pt x="1980" y="501"/>
                  </a:lnTo>
                  <a:lnTo>
                    <a:pt x="1978" y="494"/>
                  </a:lnTo>
                  <a:lnTo>
                    <a:pt x="1976" y="486"/>
                  </a:lnTo>
                  <a:lnTo>
                    <a:pt x="1974" y="480"/>
                  </a:lnTo>
                  <a:lnTo>
                    <a:pt x="1970" y="472"/>
                  </a:lnTo>
                  <a:lnTo>
                    <a:pt x="1968" y="464"/>
                  </a:lnTo>
                  <a:lnTo>
                    <a:pt x="1964" y="456"/>
                  </a:lnTo>
                  <a:lnTo>
                    <a:pt x="1962" y="450"/>
                  </a:lnTo>
                  <a:lnTo>
                    <a:pt x="1958" y="440"/>
                  </a:lnTo>
                  <a:lnTo>
                    <a:pt x="1954" y="432"/>
                  </a:lnTo>
                  <a:lnTo>
                    <a:pt x="1950" y="423"/>
                  </a:lnTo>
                  <a:lnTo>
                    <a:pt x="1948" y="417"/>
                  </a:lnTo>
                  <a:lnTo>
                    <a:pt x="1942" y="407"/>
                  </a:lnTo>
                  <a:lnTo>
                    <a:pt x="1938" y="399"/>
                  </a:lnTo>
                  <a:lnTo>
                    <a:pt x="1934" y="391"/>
                  </a:lnTo>
                  <a:lnTo>
                    <a:pt x="1931" y="383"/>
                  </a:lnTo>
                  <a:lnTo>
                    <a:pt x="1925" y="373"/>
                  </a:lnTo>
                  <a:lnTo>
                    <a:pt x="1919" y="365"/>
                  </a:lnTo>
                  <a:lnTo>
                    <a:pt x="1915" y="357"/>
                  </a:lnTo>
                  <a:lnTo>
                    <a:pt x="1911" y="350"/>
                  </a:lnTo>
                  <a:lnTo>
                    <a:pt x="1905" y="342"/>
                  </a:lnTo>
                  <a:lnTo>
                    <a:pt x="1899" y="332"/>
                  </a:lnTo>
                  <a:lnTo>
                    <a:pt x="1893" y="324"/>
                  </a:lnTo>
                  <a:lnTo>
                    <a:pt x="1889" y="318"/>
                  </a:lnTo>
                  <a:lnTo>
                    <a:pt x="1881" y="308"/>
                  </a:lnTo>
                  <a:lnTo>
                    <a:pt x="1875" y="300"/>
                  </a:lnTo>
                  <a:lnTo>
                    <a:pt x="1869" y="292"/>
                  </a:lnTo>
                  <a:lnTo>
                    <a:pt x="1863" y="284"/>
                  </a:lnTo>
                  <a:lnTo>
                    <a:pt x="1856" y="276"/>
                  </a:lnTo>
                  <a:lnTo>
                    <a:pt x="1850" y="269"/>
                  </a:lnTo>
                  <a:lnTo>
                    <a:pt x="1842" y="261"/>
                  </a:lnTo>
                  <a:lnTo>
                    <a:pt x="1836" y="255"/>
                  </a:lnTo>
                  <a:lnTo>
                    <a:pt x="1828" y="245"/>
                  </a:lnTo>
                  <a:lnTo>
                    <a:pt x="1822" y="239"/>
                  </a:lnTo>
                  <a:lnTo>
                    <a:pt x="1814" y="229"/>
                  </a:lnTo>
                  <a:lnTo>
                    <a:pt x="1808" y="223"/>
                  </a:lnTo>
                  <a:lnTo>
                    <a:pt x="1800" y="215"/>
                  </a:lnTo>
                  <a:lnTo>
                    <a:pt x="1792" y="207"/>
                  </a:lnTo>
                  <a:lnTo>
                    <a:pt x="1784" y="201"/>
                  </a:lnTo>
                  <a:lnTo>
                    <a:pt x="1779" y="196"/>
                  </a:lnTo>
                  <a:lnTo>
                    <a:pt x="1769" y="186"/>
                  </a:lnTo>
                  <a:lnTo>
                    <a:pt x="1761" y="180"/>
                  </a:lnTo>
                  <a:lnTo>
                    <a:pt x="1753" y="172"/>
                  </a:lnTo>
                  <a:lnTo>
                    <a:pt x="1745" y="166"/>
                  </a:lnTo>
                  <a:lnTo>
                    <a:pt x="1737" y="158"/>
                  </a:lnTo>
                  <a:lnTo>
                    <a:pt x="1729" y="152"/>
                  </a:lnTo>
                  <a:lnTo>
                    <a:pt x="1719" y="146"/>
                  </a:lnTo>
                  <a:lnTo>
                    <a:pt x="1713" y="140"/>
                  </a:lnTo>
                  <a:lnTo>
                    <a:pt x="1704" y="134"/>
                  </a:lnTo>
                  <a:lnTo>
                    <a:pt x="1696" y="128"/>
                  </a:lnTo>
                  <a:lnTo>
                    <a:pt x="1688" y="121"/>
                  </a:lnTo>
                  <a:lnTo>
                    <a:pt x="1678" y="115"/>
                  </a:lnTo>
                  <a:lnTo>
                    <a:pt x="1670" y="109"/>
                  </a:lnTo>
                  <a:lnTo>
                    <a:pt x="1662" y="103"/>
                  </a:lnTo>
                  <a:lnTo>
                    <a:pt x="1654" y="99"/>
                  </a:lnTo>
                  <a:lnTo>
                    <a:pt x="1646" y="95"/>
                  </a:lnTo>
                  <a:lnTo>
                    <a:pt x="1636" y="89"/>
                  </a:lnTo>
                  <a:lnTo>
                    <a:pt x="1627" y="85"/>
                  </a:lnTo>
                  <a:lnTo>
                    <a:pt x="1619" y="79"/>
                  </a:lnTo>
                  <a:lnTo>
                    <a:pt x="1611" y="75"/>
                  </a:lnTo>
                  <a:lnTo>
                    <a:pt x="1601" y="69"/>
                  </a:lnTo>
                  <a:lnTo>
                    <a:pt x="1591" y="65"/>
                  </a:lnTo>
                  <a:lnTo>
                    <a:pt x="1583" y="61"/>
                  </a:lnTo>
                  <a:lnTo>
                    <a:pt x="1575" y="57"/>
                  </a:lnTo>
                  <a:lnTo>
                    <a:pt x="1565" y="53"/>
                  </a:lnTo>
                  <a:lnTo>
                    <a:pt x="1557" y="51"/>
                  </a:lnTo>
                  <a:lnTo>
                    <a:pt x="1550" y="48"/>
                  </a:lnTo>
                  <a:lnTo>
                    <a:pt x="1542" y="46"/>
                  </a:lnTo>
                  <a:lnTo>
                    <a:pt x="1532" y="42"/>
                  </a:lnTo>
                  <a:lnTo>
                    <a:pt x="1524" y="38"/>
                  </a:lnTo>
                  <a:lnTo>
                    <a:pt x="1516" y="36"/>
                  </a:lnTo>
                  <a:lnTo>
                    <a:pt x="1508" y="36"/>
                  </a:lnTo>
                  <a:lnTo>
                    <a:pt x="1496" y="32"/>
                  </a:lnTo>
                  <a:lnTo>
                    <a:pt x="1488" y="30"/>
                  </a:lnTo>
                  <a:lnTo>
                    <a:pt x="1477" y="28"/>
                  </a:lnTo>
                  <a:lnTo>
                    <a:pt x="1469" y="26"/>
                  </a:lnTo>
                  <a:lnTo>
                    <a:pt x="1457" y="24"/>
                  </a:lnTo>
                  <a:lnTo>
                    <a:pt x="1447" y="22"/>
                  </a:lnTo>
                  <a:lnTo>
                    <a:pt x="1435" y="20"/>
                  </a:lnTo>
                  <a:lnTo>
                    <a:pt x="1425" y="20"/>
                  </a:lnTo>
                  <a:lnTo>
                    <a:pt x="1411" y="16"/>
                  </a:lnTo>
                  <a:lnTo>
                    <a:pt x="1400" y="14"/>
                  </a:lnTo>
                  <a:lnTo>
                    <a:pt x="1388" y="12"/>
                  </a:lnTo>
                  <a:lnTo>
                    <a:pt x="1374" y="12"/>
                  </a:lnTo>
                  <a:lnTo>
                    <a:pt x="1362" y="10"/>
                  </a:lnTo>
                  <a:lnTo>
                    <a:pt x="1348" y="10"/>
                  </a:lnTo>
                  <a:lnTo>
                    <a:pt x="1334" y="8"/>
                  </a:lnTo>
                  <a:lnTo>
                    <a:pt x="1323" y="8"/>
                  </a:lnTo>
                  <a:lnTo>
                    <a:pt x="1307" y="6"/>
                  </a:lnTo>
                  <a:lnTo>
                    <a:pt x="1293" y="4"/>
                  </a:lnTo>
                  <a:lnTo>
                    <a:pt x="1279" y="4"/>
                  </a:lnTo>
                  <a:lnTo>
                    <a:pt x="1265" y="4"/>
                  </a:lnTo>
                  <a:lnTo>
                    <a:pt x="1252" y="2"/>
                  </a:lnTo>
                  <a:lnTo>
                    <a:pt x="1236" y="2"/>
                  </a:lnTo>
                  <a:lnTo>
                    <a:pt x="1222" y="0"/>
                  </a:lnTo>
                  <a:lnTo>
                    <a:pt x="1208" y="0"/>
                  </a:lnTo>
                  <a:lnTo>
                    <a:pt x="1192" y="0"/>
                  </a:lnTo>
                  <a:lnTo>
                    <a:pt x="1178" y="0"/>
                  </a:lnTo>
                  <a:lnTo>
                    <a:pt x="1163" y="0"/>
                  </a:lnTo>
                  <a:lnTo>
                    <a:pt x="1147" y="0"/>
                  </a:lnTo>
                  <a:lnTo>
                    <a:pt x="1131" y="0"/>
                  </a:lnTo>
                  <a:lnTo>
                    <a:pt x="1117" y="0"/>
                  </a:lnTo>
                  <a:lnTo>
                    <a:pt x="1103" y="0"/>
                  </a:lnTo>
                  <a:lnTo>
                    <a:pt x="1090" y="0"/>
                  </a:lnTo>
                  <a:lnTo>
                    <a:pt x="1074" y="0"/>
                  </a:lnTo>
                  <a:lnTo>
                    <a:pt x="1058" y="0"/>
                  </a:lnTo>
                  <a:lnTo>
                    <a:pt x="1042" y="0"/>
                  </a:lnTo>
                  <a:lnTo>
                    <a:pt x="1028" y="0"/>
                  </a:lnTo>
                  <a:lnTo>
                    <a:pt x="1013" y="0"/>
                  </a:lnTo>
                  <a:lnTo>
                    <a:pt x="999" y="2"/>
                  </a:lnTo>
                  <a:lnTo>
                    <a:pt x="985" y="2"/>
                  </a:lnTo>
                  <a:lnTo>
                    <a:pt x="971" y="4"/>
                  </a:lnTo>
                  <a:lnTo>
                    <a:pt x="957" y="4"/>
                  </a:lnTo>
                  <a:lnTo>
                    <a:pt x="944" y="4"/>
                  </a:lnTo>
                  <a:lnTo>
                    <a:pt x="930" y="6"/>
                  </a:lnTo>
                  <a:lnTo>
                    <a:pt x="918" y="6"/>
                  </a:lnTo>
                  <a:lnTo>
                    <a:pt x="904" y="8"/>
                  </a:lnTo>
                  <a:lnTo>
                    <a:pt x="890" y="10"/>
                  </a:lnTo>
                  <a:lnTo>
                    <a:pt x="878" y="10"/>
                  </a:lnTo>
                  <a:lnTo>
                    <a:pt x="867" y="12"/>
                  </a:lnTo>
                  <a:lnTo>
                    <a:pt x="855" y="12"/>
                  </a:lnTo>
                  <a:lnTo>
                    <a:pt x="843" y="14"/>
                  </a:lnTo>
                  <a:lnTo>
                    <a:pt x="831" y="16"/>
                  </a:lnTo>
                  <a:lnTo>
                    <a:pt x="819" y="18"/>
                  </a:lnTo>
                  <a:lnTo>
                    <a:pt x="809" y="20"/>
                  </a:lnTo>
                  <a:lnTo>
                    <a:pt x="798" y="22"/>
                  </a:lnTo>
                  <a:lnTo>
                    <a:pt x="790" y="24"/>
                  </a:lnTo>
                  <a:lnTo>
                    <a:pt x="780" y="26"/>
                  </a:lnTo>
                  <a:lnTo>
                    <a:pt x="770" y="28"/>
                  </a:lnTo>
                  <a:lnTo>
                    <a:pt x="762" y="30"/>
                  </a:lnTo>
                  <a:lnTo>
                    <a:pt x="752" y="32"/>
                  </a:lnTo>
                  <a:lnTo>
                    <a:pt x="746" y="36"/>
                  </a:lnTo>
                  <a:lnTo>
                    <a:pt x="738" y="38"/>
                  </a:lnTo>
                  <a:lnTo>
                    <a:pt x="732" y="40"/>
                  </a:lnTo>
                  <a:lnTo>
                    <a:pt x="726" y="44"/>
                  </a:lnTo>
                  <a:lnTo>
                    <a:pt x="721" y="48"/>
                  </a:lnTo>
                  <a:lnTo>
                    <a:pt x="715" y="49"/>
                  </a:lnTo>
                  <a:lnTo>
                    <a:pt x="709" y="51"/>
                  </a:lnTo>
                  <a:lnTo>
                    <a:pt x="703" y="53"/>
                  </a:lnTo>
                  <a:lnTo>
                    <a:pt x="697" y="55"/>
                  </a:lnTo>
                  <a:lnTo>
                    <a:pt x="689" y="57"/>
                  </a:lnTo>
                  <a:lnTo>
                    <a:pt x="683" y="61"/>
                  </a:lnTo>
                  <a:lnTo>
                    <a:pt x="677" y="63"/>
                  </a:lnTo>
                  <a:lnTo>
                    <a:pt x="673" y="67"/>
                  </a:lnTo>
                  <a:lnTo>
                    <a:pt x="665" y="69"/>
                  </a:lnTo>
                  <a:lnTo>
                    <a:pt x="657" y="71"/>
                  </a:lnTo>
                  <a:lnTo>
                    <a:pt x="650" y="73"/>
                  </a:lnTo>
                  <a:lnTo>
                    <a:pt x="644" y="75"/>
                  </a:lnTo>
                  <a:lnTo>
                    <a:pt x="638" y="77"/>
                  </a:lnTo>
                  <a:lnTo>
                    <a:pt x="632" y="79"/>
                  </a:lnTo>
                  <a:lnTo>
                    <a:pt x="624" y="81"/>
                  </a:lnTo>
                  <a:lnTo>
                    <a:pt x="618" y="85"/>
                  </a:lnTo>
                  <a:lnTo>
                    <a:pt x="610" y="87"/>
                  </a:lnTo>
                  <a:lnTo>
                    <a:pt x="602" y="89"/>
                  </a:lnTo>
                  <a:lnTo>
                    <a:pt x="594" y="91"/>
                  </a:lnTo>
                  <a:lnTo>
                    <a:pt x="586" y="93"/>
                  </a:lnTo>
                  <a:lnTo>
                    <a:pt x="578" y="95"/>
                  </a:lnTo>
                  <a:lnTo>
                    <a:pt x="571" y="97"/>
                  </a:lnTo>
                  <a:lnTo>
                    <a:pt x="563" y="99"/>
                  </a:lnTo>
                  <a:lnTo>
                    <a:pt x="557" y="103"/>
                  </a:lnTo>
                  <a:lnTo>
                    <a:pt x="549" y="105"/>
                  </a:lnTo>
                  <a:lnTo>
                    <a:pt x="539" y="107"/>
                  </a:lnTo>
                  <a:lnTo>
                    <a:pt x="531" y="109"/>
                  </a:lnTo>
                  <a:lnTo>
                    <a:pt x="525" y="113"/>
                  </a:lnTo>
                  <a:lnTo>
                    <a:pt x="515" y="115"/>
                  </a:lnTo>
                  <a:lnTo>
                    <a:pt x="509" y="117"/>
                  </a:lnTo>
                  <a:lnTo>
                    <a:pt x="501" y="121"/>
                  </a:lnTo>
                  <a:lnTo>
                    <a:pt x="494" y="123"/>
                  </a:lnTo>
                  <a:lnTo>
                    <a:pt x="484" y="126"/>
                  </a:lnTo>
                  <a:lnTo>
                    <a:pt x="476" y="128"/>
                  </a:lnTo>
                  <a:lnTo>
                    <a:pt x="468" y="130"/>
                  </a:lnTo>
                  <a:lnTo>
                    <a:pt x="460" y="134"/>
                  </a:lnTo>
                  <a:lnTo>
                    <a:pt x="450" y="136"/>
                  </a:lnTo>
                  <a:lnTo>
                    <a:pt x="442" y="140"/>
                  </a:lnTo>
                  <a:lnTo>
                    <a:pt x="434" y="142"/>
                  </a:lnTo>
                  <a:lnTo>
                    <a:pt x="426" y="146"/>
                  </a:lnTo>
                  <a:lnTo>
                    <a:pt x="417" y="150"/>
                  </a:lnTo>
                  <a:lnTo>
                    <a:pt x="409" y="152"/>
                  </a:lnTo>
                  <a:lnTo>
                    <a:pt x="401" y="156"/>
                  </a:lnTo>
                  <a:lnTo>
                    <a:pt x="393" y="160"/>
                  </a:lnTo>
                  <a:lnTo>
                    <a:pt x="383" y="162"/>
                  </a:lnTo>
                  <a:lnTo>
                    <a:pt x="375" y="166"/>
                  </a:lnTo>
                  <a:lnTo>
                    <a:pt x="367" y="172"/>
                  </a:lnTo>
                  <a:lnTo>
                    <a:pt x="359" y="176"/>
                  </a:lnTo>
                  <a:lnTo>
                    <a:pt x="349" y="178"/>
                  </a:lnTo>
                  <a:lnTo>
                    <a:pt x="342" y="182"/>
                  </a:lnTo>
                  <a:lnTo>
                    <a:pt x="334" y="186"/>
                  </a:lnTo>
                  <a:lnTo>
                    <a:pt x="326" y="192"/>
                  </a:lnTo>
                  <a:lnTo>
                    <a:pt x="316" y="196"/>
                  </a:lnTo>
                  <a:lnTo>
                    <a:pt x="308" y="200"/>
                  </a:lnTo>
                  <a:lnTo>
                    <a:pt x="298" y="203"/>
                  </a:lnTo>
                  <a:lnTo>
                    <a:pt x="292" y="209"/>
                  </a:lnTo>
                  <a:lnTo>
                    <a:pt x="282" y="213"/>
                  </a:lnTo>
                  <a:lnTo>
                    <a:pt x="274" y="219"/>
                  </a:lnTo>
                  <a:lnTo>
                    <a:pt x="267" y="223"/>
                  </a:lnTo>
                  <a:lnTo>
                    <a:pt x="259" y="229"/>
                  </a:lnTo>
                  <a:lnTo>
                    <a:pt x="251" y="235"/>
                  </a:lnTo>
                  <a:lnTo>
                    <a:pt x="243" y="241"/>
                  </a:lnTo>
                  <a:lnTo>
                    <a:pt x="235" y="247"/>
                  </a:lnTo>
                  <a:lnTo>
                    <a:pt x="227" y="255"/>
                  </a:lnTo>
                  <a:lnTo>
                    <a:pt x="219" y="259"/>
                  </a:lnTo>
                  <a:lnTo>
                    <a:pt x="211" y="265"/>
                  </a:lnTo>
                  <a:lnTo>
                    <a:pt x="203" y="271"/>
                  </a:lnTo>
                  <a:lnTo>
                    <a:pt x="196" y="278"/>
                  </a:lnTo>
                  <a:lnTo>
                    <a:pt x="188" y="284"/>
                  </a:lnTo>
                  <a:lnTo>
                    <a:pt x="182" y="292"/>
                  </a:lnTo>
                  <a:lnTo>
                    <a:pt x="174" y="300"/>
                  </a:lnTo>
                  <a:lnTo>
                    <a:pt x="168" y="308"/>
                  </a:lnTo>
                  <a:lnTo>
                    <a:pt x="160" y="314"/>
                  </a:lnTo>
                  <a:lnTo>
                    <a:pt x="154" y="322"/>
                  </a:lnTo>
                  <a:lnTo>
                    <a:pt x="148" y="330"/>
                  </a:lnTo>
                  <a:lnTo>
                    <a:pt x="142" y="338"/>
                  </a:lnTo>
                  <a:lnTo>
                    <a:pt x="136" y="346"/>
                  </a:lnTo>
                  <a:lnTo>
                    <a:pt x="130" y="353"/>
                  </a:lnTo>
                  <a:lnTo>
                    <a:pt x="122" y="363"/>
                  </a:lnTo>
                  <a:lnTo>
                    <a:pt x="119" y="371"/>
                  </a:lnTo>
                  <a:lnTo>
                    <a:pt x="113" y="379"/>
                  </a:lnTo>
                  <a:lnTo>
                    <a:pt x="107" y="389"/>
                  </a:lnTo>
                  <a:lnTo>
                    <a:pt x="101" y="397"/>
                  </a:lnTo>
                  <a:lnTo>
                    <a:pt x="95" y="407"/>
                  </a:lnTo>
                  <a:lnTo>
                    <a:pt x="89" y="415"/>
                  </a:lnTo>
                  <a:lnTo>
                    <a:pt x="85" y="423"/>
                  </a:lnTo>
                  <a:lnTo>
                    <a:pt x="81" y="432"/>
                  </a:lnTo>
                  <a:lnTo>
                    <a:pt x="75" y="442"/>
                  </a:lnTo>
                  <a:lnTo>
                    <a:pt x="69" y="452"/>
                  </a:lnTo>
                  <a:lnTo>
                    <a:pt x="65" y="460"/>
                  </a:lnTo>
                  <a:lnTo>
                    <a:pt x="61" y="470"/>
                  </a:lnTo>
                  <a:lnTo>
                    <a:pt x="57" y="480"/>
                  </a:lnTo>
                  <a:lnTo>
                    <a:pt x="53" y="488"/>
                  </a:lnTo>
                  <a:lnTo>
                    <a:pt x="49" y="500"/>
                  </a:lnTo>
                  <a:lnTo>
                    <a:pt x="46" y="507"/>
                  </a:lnTo>
                  <a:lnTo>
                    <a:pt x="44" y="519"/>
                  </a:lnTo>
                  <a:lnTo>
                    <a:pt x="40" y="527"/>
                  </a:lnTo>
                  <a:lnTo>
                    <a:pt x="36" y="537"/>
                  </a:lnTo>
                  <a:lnTo>
                    <a:pt x="32" y="547"/>
                  </a:lnTo>
                  <a:lnTo>
                    <a:pt x="30" y="557"/>
                  </a:lnTo>
                  <a:lnTo>
                    <a:pt x="26" y="565"/>
                  </a:lnTo>
                  <a:lnTo>
                    <a:pt x="24" y="577"/>
                  </a:lnTo>
                  <a:lnTo>
                    <a:pt x="22" y="584"/>
                  </a:lnTo>
                  <a:lnTo>
                    <a:pt x="20" y="594"/>
                  </a:lnTo>
                  <a:lnTo>
                    <a:pt x="16" y="604"/>
                  </a:lnTo>
                  <a:lnTo>
                    <a:pt x="12" y="614"/>
                  </a:lnTo>
                  <a:lnTo>
                    <a:pt x="10" y="624"/>
                  </a:lnTo>
                  <a:lnTo>
                    <a:pt x="10" y="634"/>
                  </a:lnTo>
                  <a:lnTo>
                    <a:pt x="8" y="644"/>
                  </a:lnTo>
                  <a:lnTo>
                    <a:pt x="6" y="652"/>
                  </a:lnTo>
                  <a:lnTo>
                    <a:pt x="4" y="661"/>
                  </a:lnTo>
                  <a:lnTo>
                    <a:pt x="4" y="671"/>
                  </a:lnTo>
                  <a:lnTo>
                    <a:pt x="2" y="679"/>
                  </a:lnTo>
                  <a:lnTo>
                    <a:pt x="2" y="689"/>
                  </a:lnTo>
                  <a:lnTo>
                    <a:pt x="0" y="699"/>
                  </a:lnTo>
                  <a:lnTo>
                    <a:pt x="0" y="709"/>
                  </a:lnTo>
                  <a:lnTo>
                    <a:pt x="0" y="717"/>
                  </a:lnTo>
                  <a:lnTo>
                    <a:pt x="0" y="727"/>
                  </a:lnTo>
                  <a:lnTo>
                    <a:pt x="0" y="736"/>
                  </a:lnTo>
                  <a:lnTo>
                    <a:pt x="0" y="746"/>
                  </a:lnTo>
                  <a:lnTo>
                    <a:pt x="0" y="754"/>
                  </a:lnTo>
                  <a:lnTo>
                    <a:pt x="0" y="762"/>
                  </a:lnTo>
                  <a:lnTo>
                    <a:pt x="0" y="770"/>
                  </a:lnTo>
                  <a:lnTo>
                    <a:pt x="2" y="780"/>
                  </a:lnTo>
                  <a:lnTo>
                    <a:pt x="2" y="788"/>
                  </a:lnTo>
                  <a:lnTo>
                    <a:pt x="4" y="796"/>
                  </a:lnTo>
                  <a:lnTo>
                    <a:pt x="4" y="803"/>
                  </a:lnTo>
                  <a:lnTo>
                    <a:pt x="6" y="813"/>
                  </a:lnTo>
                  <a:lnTo>
                    <a:pt x="6" y="821"/>
                  </a:lnTo>
                  <a:lnTo>
                    <a:pt x="8" y="829"/>
                  </a:lnTo>
                  <a:lnTo>
                    <a:pt x="10" y="837"/>
                  </a:lnTo>
                  <a:lnTo>
                    <a:pt x="12" y="845"/>
                  </a:lnTo>
                  <a:lnTo>
                    <a:pt x="12" y="851"/>
                  </a:lnTo>
                  <a:lnTo>
                    <a:pt x="16" y="861"/>
                  </a:lnTo>
                  <a:lnTo>
                    <a:pt x="16" y="867"/>
                  </a:lnTo>
                  <a:lnTo>
                    <a:pt x="20" y="877"/>
                  </a:lnTo>
                  <a:lnTo>
                    <a:pt x="22" y="884"/>
                  </a:lnTo>
                  <a:lnTo>
                    <a:pt x="24" y="892"/>
                  </a:lnTo>
                  <a:lnTo>
                    <a:pt x="26" y="900"/>
                  </a:lnTo>
                  <a:lnTo>
                    <a:pt x="28" y="908"/>
                  </a:lnTo>
                  <a:lnTo>
                    <a:pt x="32" y="916"/>
                  </a:lnTo>
                  <a:lnTo>
                    <a:pt x="34" y="926"/>
                  </a:lnTo>
                  <a:lnTo>
                    <a:pt x="38" y="932"/>
                  </a:lnTo>
                  <a:lnTo>
                    <a:pt x="42" y="942"/>
                  </a:lnTo>
                  <a:lnTo>
                    <a:pt x="44" y="950"/>
                  </a:lnTo>
                  <a:lnTo>
                    <a:pt x="47" y="957"/>
                  </a:lnTo>
                  <a:lnTo>
                    <a:pt x="49" y="965"/>
                  </a:lnTo>
                  <a:lnTo>
                    <a:pt x="53" y="973"/>
                  </a:lnTo>
                  <a:lnTo>
                    <a:pt x="55" y="981"/>
                  </a:lnTo>
                  <a:lnTo>
                    <a:pt x="61" y="989"/>
                  </a:lnTo>
                  <a:lnTo>
                    <a:pt x="65" y="997"/>
                  </a:lnTo>
                  <a:lnTo>
                    <a:pt x="69" y="1007"/>
                  </a:lnTo>
                  <a:lnTo>
                    <a:pt x="73" y="1013"/>
                  </a:lnTo>
                  <a:lnTo>
                    <a:pt x="77" y="1021"/>
                  </a:lnTo>
                  <a:lnTo>
                    <a:pt x="83" y="1030"/>
                  </a:lnTo>
                  <a:lnTo>
                    <a:pt x="87" y="1038"/>
                  </a:lnTo>
                  <a:lnTo>
                    <a:pt x="91" y="1046"/>
                  </a:lnTo>
                  <a:lnTo>
                    <a:pt x="97" y="1054"/>
                  </a:lnTo>
                  <a:lnTo>
                    <a:pt x="103" y="1062"/>
                  </a:lnTo>
                  <a:lnTo>
                    <a:pt x="109" y="1070"/>
                  </a:lnTo>
                  <a:lnTo>
                    <a:pt x="113" y="1076"/>
                  </a:lnTo>
                  <a:lnTo>
                    <a:pt x="117" y="1084"/>
                  </a:lnTo>
                  <a:lnTo>
                    <a:pt x="122" y="1092"/>
                  </a:lnTo>
                  <a:lnTo>
                    <a:pt x="128" y="1100"/>
                  </a:lnTo>
                  <a:lnTo>
                    <a:pt x="134" y="1105"/>
                  </a:lnTo>
                  <a:lnTo>
                    <a:pt x="140" y="1113"/>
                  </a:lnTo>
                  <a:lnTo>
                    <a:pt x="146" y="1121"/>
                  </a:lnTo>
                  <a:lnTo>
                    <a:pt x="154" y="1129"/>
                  </a:lnTo>
                  <a:lnTo>
                    <a:pt x="160" y="1135"/>
                  </a:lnTo>
                  <a:lnTo>
                    <a:pt x="166" y="1143"/>
                  </a:lnTo>
                  <a:lnTo>
                    <a:pt x="172" y="1149"/>
                  </a:lnTo>
                  <a:lnTo>
                    <a:pt x="180" y="1157"/>
                  </a:lnTo>
                  <a:lnTo>
                    <a:pt x="186" y="1163"/>
                  </a:lnTo>
                  <a:lnTo>
                    <a:pt x="194" y="1169"/>
                  </a:lnTo>
                  <a:lnTo>
                    <a:pt x="201" y="1177"/>
                  </a:lnTo>
                  <a:lnTo>
                    <a:pt x="209" y="1184"/>
                  </a:lnTo>
                  <a:lnTo>
                    <a:pt x="215" y="1190"/>
                  </a:lnTo>
                  <a:lnTo>
                    <a:pt x="223" y="1196"/>
                  </a:lnTo>
                  <a:lnTo>
                    <a:pt x="231" y="1202"/>
                  </a:lnTo>
                  <a:lnTo>
                    <a:pt x="241" y="1208"/>
                  </a:lnTo>
                  <a:lnTo>
                    <a:pt x="247" y="1214"/>
                  </a:lnTo>
                  <a:lnTo>
                    <a:pt x="257" y="1220"/>
                  </a:lnTo>
                  <a:lnTo>
                    <a:pt x="265" y="1226"/>
                  </a:lnTo>
                  <a:lnTo>
                    <a:pt x="274" y="1232"/>
                  </a:lnTo>
                  <a:lnTo>
                    <a:pt x="282" y="1238"/>
                  </a:lnTo>
                  <a:lnTo>
                    <a:pt x="292" y="1244"/>
                  </a:lnTo>
                  <a:lnTo>
                    <a:pt x="302" y="1248"/>
                  </a:lnTo>
                  <a:lnTo>
                    <a:pt x="312" y="1254"/>
                  </a:lnTo>
                  <a:lnTo>
                    <a:pt x="320" y="1259"/>
                  </a:lnTo>
                  <a:lnTo>
                    <a:pt x="330" y="1265"/>
                  </a:lnTo>
                  <a:lnTo>
                    <a:pt x="340" y="1269"/>
                  </a:lnTo>
                  <a:lnTo>
                    <a:pt x="351" y="1275"/>
                  </a:lnTo>
                  <a:lnTo>
                    <a:pt x="361" y="1277"/>
                  </a:lnTo>
                  <a:lnTo>
                    <a:pt x="371" y="1283"/>
                  </a:lnTo>
                  <a:lnTo>
                    <a:pt x="381" y="1287"/>
                  </a:lnTo>
                  <a:lnTo>
                    <a:pt x="393" y="1291"/>
                  </a:lnTo>
                  <a:lnTo>
                    <a:pt x="403" y="1295"/>
                  </a:lnTo>
                  <a:lnTo>
                    <a:pt x="415" y="1299"/>
                  </a:lnTo>
                  <a:lnTo>
                    <a:pt x="424" y="1303"/>
                  </a:lnTo>
                  <a:lnTo>
                    <a:pt x="438" y="1307"/>
                  </a:lnTo>
                  <a:lnTo>
                    <a:pt x="448" y="1311"/>
                  </a:lnTo>
                  <a:lnTo>
                    <a:pt x="460" y="1315"/>
                  </a:lnTo>
                  <a:lnTo>
                    <a:pt x="470" y="1317"/>
                  </a:lnTo>
                  <a:lnTo>
                    <a:pt x="484" y="1321"/>
                  </a:lnTo>
                  <a:lnTo>
                    <a:pt x="494" y="1325"/>
                  </a:lnTo>
                  <a:lnTo>
                    <a:pt x="507" y="1329"/>
                  </a:lnTo>
                  <a:lnTo>
                    <a:pt x="519" y="1330"/>
                  </a:lnTo>
                  <a:lnTo>
                    <a:pt x="531" y="1334"/>
                  </a:lnTo>
                  <a:lnTo>
                    <a:pt x="543" y="1336"/>
                  </a:lnTo>
                  <a:lnTo>
                    <a:pt x="555" y="1338"/>
                  </a:lnTo>
                  <a:lnTo>
                    <a:pt x="569" y="1340"/>
                  </a:lnTo>
                  <a:lnTo>
                    <a:pt x="580" y="1344"/>
                  </a:lnTo>
                  <a:lnTo>
                    <a:pt x="592" y="1346"/>
                  </a:lnTo>
                  <a:lnTo>
                    <a:pt x="604" y="1348"/>
                  </a:lnTo>
                  <a:lnTo>
                    <a:pt x="618" y="1350"/>
                  </a:lnTo>
                  <a:lnTo>
                    <a:pt x="630" y="1354"/>
                  </a:lnTo>
                  <a:lnTo>
                    <a:pt x="642" y="1354"/>
                  </a:lnTo>
                  <a:lnTo>
                    <a:pt x="653" y="1356"/>
                  </a:lnTo>
                  <a:lnTo>
                    <a:pt x="665" y="1358"/>
                  </a:lnTo>
                  <a:lnTo>
                    <a:pt x="679" y="1360"/>
                  </a:lnTo>
                  <a:lnTo>
                    <a:pt x="691" y="1360"/>
                  </a:lnTo>
                  <a:lnTo>
                    <a:pt x="703" y="1362"/>
                  </a:lnTo>
                  <a:lnTo>
                    <a:pt x="715" y="1364"/>
                  </a:lnTo>
                  <a:lnTo>
                    <a:pt x="728" y="1366"/>
                  </a:lnTo>
                  <a:lnTo>
                    <a:pt x="740" y="1366"/>
                  </a:lnTo>
                  <a:lnTo>
                    <a:pt x="750" y="1368"/>
                  </a:lnTo>
                  <a:lnTo>
                    <a:pt x="762" y="1368"/>
                  </a:lnTo>
                  <a:lnTo>
                    <a:pt x="774" y="1368"/>
                  </a:lnTo>
                  <a:lnTo>
                    <a:pt x="786" y="1368"/>
                  </a:lnTo>
                  <a:lnTo>
                    <a:pt x="798" y="1368"/>
                  </a:lnTo>
                  <a:lnTo>
                    <a:pt x="809" y="1368"/>
                  </a:lnTo>
                  <a:lnTo>
                    <a:pt x="821" y="1370"/>
                  </a:lnTo>
                  <a:lnTo>
                    <a:pt x="833" y="1368"/>
                  </a:lnTo>
                  <a:lnTo>
                    <a:pt x="845" y="1368"/>
                  </a:lnTo>
                  <a:lnTo>
                    <a:pt x="855" y="1368"/>
                  </a:lnTo>
                  <a:lnTo>
                    <a:pt x="867" y="1368"/>
                  </a:lnTo>
                  <a:lnTo>
                    <a:pt x="878" y="1368"/>
                  </a:lnTo>
                  <a:lnTo>
                    <a:pt x="888" y="1366"/>
                  </a:lnTo>
                  <a:lnTo>
                    <a:pt x="900" y="1364"/>
                  </a:lnTo>
                  <a:lnTo>
                    <a:pt x="910" y="1364"/>
                  </a:lnTo>
                  <a:lnTo>
                    <a:pt x="920" y="1362"/>
                  </a:lnTo>
                  <a:lnTo>
                    <a:pt x="930" y="1362"/>
                  </a:lnTo>
                  <a:lnTo>
                    <a:pt x="942" y="1360"/>
                  </a:lnTo>
                  <a:lnTo>
                    <a:pt x="952" y="1358"/>
                  </a:lnTo>
                  <a:lnTo>
                    <a:pt x="961" y="1356"/>
                  </a:lnTo>
                  <a:lnTo>
                    <a:pt x="969" y="1354"/>
                  </a:lnTo>
                  <a:lnTo>
                    <a:pt x="979" y="1352"/>
                  </a:lnTo>
                  <a:lnTo>
                    <a:pt x="989" y="1350"/>
                  </a:lnTo>
                  <a:lnTo>
                    <a:pt x="997" y="1348"/>
                  </a:lnTo>
                  <a:lnTo>
                    <a:pt x="1007" y="1346"/>
                  </a:lnTo>
                  <a:lnTo>
                    <a:pt x="1015" y="1342"/>
                  </a:lnTo>
                  <a:lnTo>
                    <a:pt x="1023" y="1340"/>
                  </a:lnTo>
                  <a:lnTo>
                    <a:pt x="1030" y="1336"/>
                  </a:lnTo>
                  <a:lnTo>
                    <a:pt x="1038" y="1334"/>
                  </a:lnTo>
                  <a:lnTo>
                    <a:pt x="1046" y="1330"/>
                  </a:lnTo>
                  <a:lnTo>
                    <a:pt x="1056" y="1329"/>
                  </a:lnTo>
                  <a:lnTo>
                    <a:pt x="1062" y="1323"/>
                  </a:lnTo>
                  <a:lnTo>
                    <a:pt x="1068" y="1319"/>
                  </a:lnTo>
                  <a:lnTo>
                    <a:pt x="1074" y="1317"/>
                  </a:lnTo>
                  <a:lnTo>
                    <a:pt x="1082" y="1313"/>
                  </a:lnTo>
                  <a:lnTo>
                    <a:pt x="1086" y="1311"/>
                  </a:lnTo>
                  <a:lnTo>
                    <a:pt x="1094" y="1307"/>
                  </a:lnTo>
                  <a:lnTo>
                    <a:pt x="1098" y="1305"/>
                  </a:lnTo>
                  <a:lnTo>
                    <a:pt x="1103" y="1301"/>
                  </a:lnTo>
                  <a:lnTo>
                    <a:pt x="1111" y="1295"/>
                  </a:lnTo>
                  <a:lnTo>
                    <a:pt x="1121" y="1291"/>
                  </a:lnTo>
                  <a:lnTo>
                    <a:pt x="1127" y="1285"/>
                  </a:lnTo>
                  <a:lnTo>
                    <a:pt x="1135" y="1281"/>
                  </a:lnTo>
                  <a:lnTo>
                    <a:pt x="1145" y="1271"/>
                  </a:lnTo>
                  <a:lnTo>
                    <a:pt x="1151" y="1263"/>
                  </a:lnTo>
                  <a:lnTo>
                    <a:pt x="1155" y="1254"/>
                  </a:lnTo>
                  <a:lnTo>
                    <a:pt x="1157" y="1246"/>
                  </a:lnTo>
                  <a:lnTo>
                    <a:pt x="1153" y="1236"/>
                  </a:lnTo>
                  <a:lnTo>
                    <a:pt x="1151" y="1226"/>
                  </a:lnTo>
                  <a:lnTo>
                    <a:pt x="1149" y="1220"/>
                  </a:lnTo>
                  <a:lnTo>
                    <a:pt x="1147" y="1212"/>
                  </a:lnTo>
                  <a:lnTo>
                    <a:pt x="1143" y="1206"/>
                  </a:lnTo>
                  <a:lnTo>
                    <a:pt x="1141" y="1202"/>
                  </a:lnTo>
                  <a:lnTo>
                    <a:pt x="1137" y="1192"/>
                  </a:lnTo>
                  <a:lnTo>
                    <a:pt x="1133" y="1186"/>
                  </a:lnTo>
                  <a:lnTo>
                    <a:pt x="1131" y="1179"/>
                  </a:lnTo>
                  <a:lnTo>
                    <a:pt x="1127" y="1171"/>
                  </a:lnTo>
                  <a:lnTo>
                    <a:pt x="1125" y="1161"/>
                  </a:lnTo>
                  <a:lnTo>
                    <a:pt x="1121" y="1151"/>
                  </a:lnTo>
                  <a:lnTo>
                    <a:pt x="1119" y="1141"/>
                  </a:lnTo>
                  <a:lnTo>
                    <a:pt x="1115" y="1131"/>
                  </a:lnTo>
                  <a:lnTo>
                    <a:pt x="1113" y="1125"/>
                  </a:lnTo>
                  <a:lnTo>
                    <a:pt x="1111" y="1119"/>
                  </a:lnTo>
                  <a:lnTo>
                    <a:pt x="1109" y="1113"/>
                  </a:lnTo>
                  <a:lnTo>
                    <a:pt x="1107" y="1105"/>
                  </a:lnTo>
                  <a:lnTo>
                    <a:pt x="1105" y="1100"/>
                  </a:lnTo>
                  <a:lnTo>
                    <a:pt x="1105" y="1094"/>
                  </a:lnTo>
                  <a:lnTo>
                    <a:pt x="1103" y="1086"/>
                  </a:lnTo>
                  <a:lnTo>
                    <a:pt x="1102" y="1080"/>
                  </a:lnTo>
                  <a:lnTo>
                    <a:pt x="1100" y="1074"/>
                  </a:lnTo>
                  <a:lnTo>
                    <a:pt x="1098" y="1066"/>
                  </a:lnTo>
                  <a:lnTo>
                    <a:pt x="1096" y="1058"/>
                  </a:lnTo>
                  <a:lnTo>
                    <a:pt x="1096" y="1052"/>
                  </a:lnTo>
                  <a:lnTo>
                    <a:pt x="1094" y="1046"/>
                  </a:lnTo>
                  <a:lnTo>
                    <a:pt x="1092" y="1038"/>
                  </a:lnTo>
                  <a:lnTo>
                    <a:pt x="1090" y="1032"/>
                  </a:lnTo>
                  <a:lnTo>
                    <a:pt x="1090" y="1025"/>
                  </a:lnTo>
                  <a:lnTo>
                    <a:pt x="1086" y="1017"/>
                  </a:lnTo>
                  <a:lnTo>
                    <a:pt x="1084" y="1011"/>
                  </a:lnTo>
                  <a:lnTo>
                    <a:pt x="1082" y="1003"/>
                  </a:lnTo>
                  <a:lnTo>
                    <a:pt x="1082" y="995"/>
                  </a:lnTo>
                  <a:lnTo>
                    <a:pt x="1080" y="989"/>
                  </a:lnTo>
                  <a:lnTo>
                    <a:pt x="1078" y="981"/>
                  </a:lnTo>
                  <a:lnTo>
                    <a:pt x="1076" y="973"/>
                  </a:lnTo>
                  <a:lnTo>
                    <a:pt x="1076" y="967"/>
                  </a:lnTo>
                  <a:lnTo>
                    <a:pt x="1074" y="959"/>
                  </a:lnTo>
                  <a:lnTo>
                    <a:pt x="1072" y="953"/>
                  </a:lnTo>
                  <a:lnTo>
                    <a:pt x="1070" y="946"/>
                  </a:lnTo>
                  <a:lnTo>
                    <a:pt x="1070" y="940"/>
                  </a:lnTo>
                  <a:lnTo>
                    <a:pt x="1066" y="932"/>
                  </a:lnTo>
                  <a:lnTo>
                    <a:pt x="1066" y="926"/>
                  </a:lnTo>
                  <a:lnTo>
                    <a:pt x="1064" y="920"/>
                  </a:lnTo>
                  <a:lnTo>
                    <a:pt x="1064" y="912"/>
                  </a:lnTo>
                  <a:lnTo>
                    <a:pt x="1062" y="906"/>
                  </a:lnTo>
                  <a:lnTo>
                    <a:pt x="1062" y="898"/>
                  </a:lnTo>
                  <a:lnTo>
                    <a:pt x="1060" y="890"/>
                  </a:lnTo>
                  <a:lnTo>
                    <a:pt x="1060" y="884"/>
                  </a:lnTo>
                  <a:lnTo>
                    <a:pt x="1058" y="878"/>
                  </a:lnTo>
                  <a:lnTo>
                    <a:pt x="1058" y="873"/>
                  </a:lnTo>
                  <a:lnTo>
                    <a:pt x="1056" y="867"/>
                  </a:lnTo>
                  <a:lnTo>
                    <a:pt x="1056" y="861"/>
                  </a:lnTo>
                  <a:lnTo>
                    <a:pt x="1056" y="855"/>
                  </a:lnTo>
                  <a:lnTo>
                    <a:pt x="1054" y="849"/>
                  </a:lnTo>
                  <a:lnTo>
                    <a:pt x="1054" y="843"/>
                  </a:lnTo>
                  <a:lnTo>
                    <a:pt x="1054" y="839"/>
                  </a:lnTo>
                  <a:lnTo>
                    <a:pt x="1054" y="827"/>
                  </a:lnTo>
                  <a:lnTo>
                    <a:pt x="1054" y="819"/>
                  </a:lnTo>
                  <a:lnTo>
                    <a:pt x="1054" y="809"/>
                  </a:lnTo>
                  <a:lnTo>
                    <a:pt x="1054" y="802"/>
                  </a:lnTo>
                  <a:lnTo>
                    <a:pt x="1054" y="794"/>
                  </a:lnTo>
                  <a:lnTo>
                    <a:pt x="1056" y="788"/>
                  </a:lnTo>
                  <a:lnTo>
                    <a:pt x="1058" y="778"/>
                  </a:lnTo>
                  <a:lnTo>
                    <a:pt x="1064" y="774"/>
                  </a:lnTo>
                  <a:lnTo>
                    <a:pt x="1068" y="772"/>
                  </a:lnTo>
                  <a:lnTo>
                    <a:pt x="1074" y="772"/>
                  </a:lnTo>
                  <a:lnTo>
                    <a:pt x="1078" y="772"/>
                  </a:lnTo>
                  <a:lnTo>
                    <a:pt x="1086" y="774"/>
                  </a:lnTo>
                  <a:lnTo>
                    <a:pt x="1094" y="776"/>
                  </a:lnTo>
                  <a:lnTo>
                    <a:pt x="1103" y="780"/>
                  </a:lnTo>
                  <a:lnTo>
                    <a:pt x="1107" y="782"/>
                  </a:lnTo>
                  <a:lnTo>
                    <a:pt x="1113" y="784"/>
                  </a:lnTo>
                  <a:lnTo>
                    <a:pt x="1119" y="786"/>
                  </a:lnTo>
                  <a:lnTo>
                    <a:pt x="1125" y="788"/>
                  </a:lnTo>
                  <a:lnTo>
                    <a:pt x="1131" y="792"/>
                  </a:lnTo>
                  <a:lnTo>
                    <a:pt x="1137" y="794"/>
                  </a:lnTo>
                  <a:lnTo>
                    <a:pt x="1143" y="796"/>
                  </a:lnTo>
                  <a:lnTo>
                    <a:pt x="1149" y="800"/>
                  </a:lnTo>
                  <a:lnTo>
                    <a:pt x="1155" y="802"/>
                  </a:lnTo>
                  <a:lnTo>
                    <a:pt x="1161" y="805"/>
                  </a:lnTo>
                  <a:lnTo>
                    <a:pt x="1167" y="807"/>
                  </a:lnTo>
                  <a:lnTo>
                    <a:pt x="1175" y="813"/>
                  </a:lnTo>
                  <a:lnTo>
                    <a:pt x="1180" y="815"/>
                  </a:lnTo>
                  <a:lnTo>
                    <a:pt x="1186" y="819"/>
                  </a:lnTo>
                  <a:lnTo>
                    <a:pt x="1192" y="821"/>
                  </a:lnTo>
                  <a:lnTo>
                    <a:pt x="1200" y="825"/>
                  </a:lnTo>
                  <a:lnTo>
                    <a:pt x="1206" y="829"/>
                  </a:lnTo>
                  <a:lnTo>
                    <a:pt x="1214" y="833"/>
                  </a:lnTo>
                  <a:lnTo>
                    <a:pt x="1220" y="837"/>
                  </a:lnTo>
                  <a:lnTo>
                    <a:pt x="1228" y="841"/>
                  </a:lnTo>
                  <a:lnTo>
                    <a:pt x="1234" y="845"/>
                  </a:lnTo>
                  <a:lnTo>
                    <a:pt x="1240" y="847"/>
                  </a:lnTo>
                  <a:lnTo>
                    <a:pt x="1248" y="851"/>
                  </a:lnTo>
                  <a:lnTo>
                    <a:pt x="1254" y="857"/>
                  </a:lnTo>
                  <a:lnTo>
                    <a:pt x="1259" y="859"/>
                  </a:lnTo>
                  <a:lnTo>
                    <a:pt x="1267" y="863"/>
                  </a:lnTo>
                  <a:lnTo>
                    <a:pt x="1273" y="867"/>
                  </a:lnTo>
                  <a:lnTo>
                    <a:pt x="1279" y="871"/>
                  </a:lnTo>
                  <a:lnTo>
                    <a:pt x="1283" y="875"/>
                  </a:lnTo>
                  <a:lnTo>
                    <a:pt x="1291" y="877"/>
                  </a:lnTo>
                  <a:lnTo>
                    <a:pt x="1297" y="880"/>
                  </a:lnTo>
                  <a:lnTo>
                    <a:pt x="1303" y="882"/>
                  </a:lnTo>
                  <a:lnTo>
                    <a:pt x="1313" y="888"/>
                  </a:lnTo>
                  <a:lnTo>
                    <a:pt x="1323" y="896"/>
                  </a:lnTo>
                  <a:lnTo>
                    <a:pt x="1332" y="900"/>
                  </a:lnTo>
                  <a:lnTo>
                    <a:pt x="1340" y="906"/>
                  </a:lnTo>
                  <a:lnTo>
                    <a:pt x="1346" y="910"/>
                  </a:lnTo>
                  <a:lnTo>
                    <a:pt x="1354" y="914"/>
                  </a:lnTo>
                  <a:lnTo>
                    <a:pt x="1362" y="920"/>
                  </a:lnTo>
                  <a:lnTo>
                    <a:pt x="1366" y="922"/>
                  </a:lnTo>
                  <a:close/>
                </a:path>
              </a:pathLst>
            </a:custGeom>
            <a:solidFill>
              <a:srgbClr val="FFE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39" name="Google Shape;939;p91"/>
            <p:cNvSpPr/>
            <p:nvPr/>
          </p:nvSpPr>
          <p:spPr>
            <a:xfrm>
              <a:off x="1517" y="1866"/>
              <a:ext cx="1196" cy="1143"/>
            </a:xfrm>
            <a:custGeom>
              <a:rect b="b" l="l" r="r" t="t"/>
              <a:pathLst>
                <a:path extrusionOk="0" h="1143" w="1196">
                  <a:moveTo>
                    <a:pt x="648" y="113"/>
                  </a:moveTo>
                  <a:lnTo>
                    <a:pt x="642" y="113"/>
                  </a:lnTo>
                  <a:lnTo>
                    <a:pt x="638" y="111"/>
                  </a:lnTo>
                  <a:lnTo>
                    <a:pt x="632" y="111"/>
                  </a:lnTo>
                  <a:lnTo>
                    <a:pt x="626" y="111"/>
                  </a:lnTo>
                  <a:lnTo>
                    <a:pt x="618" y="109"/>
                  </a:lnTo>
                  <a:lnTo>
                    <a:pt x="610" y="109"/>
                  </a:lnTo>
                  <a:lnTo>
                    <a:pt x="602" y="109"/>
                  </a:lnTo>
                  <a:lnTo>
                    <a:pt x="594" y="109"/>
                  </a:lnTo>
                  <a:lnTo>
                    <a:pt x="586" y="107"/>
                  </a:lnTo>
                  <a:lnTo>
                    <a:pt x="577" y="107"/>
                  </a:lnTo>
                  <a:lnTo>
                    <a:pt x="567" y="107"/>
                  </a:lnTo>
                  <a:lnTo>
                    <a:pt x="559" y="107"/>
                  </a:lnTo>
                  <a:lnTo>
                    <a:pt x="549" y="105"/>
                  </a:lnTo>
                  <a:lnTo>
                    <a:pt x="539" y="105"/>
                  </a:lnTo>
                  <a:lnTo>
                    <a:pt x="529" y="105"/>
                  </a:lnTo>
                  <a:lnTo>
                    <a:pt x="521" y="105"/>
                  </a:lnTo>
                  <a:lnTo>
                    <a:pt x="509" y="103"/>
                  </a:lnTo>
                  <a:lnTo>
                    <a:pt x="502" y="103"/>
                  </a:lnTo>
                  <a:lnTo>
                    <a:pt x="492" y="103"/>
                  </a:lnTo>
                  <a:lnTo>
                    <a:pt x="482" y="103"/>
                  </a:lnTo>
                  <a:lnTo>
                    <a:pt x="474" y="103"/>
                  </a:lnTo>
                  <a:lnTo>
                    <a:pt x="464" y="105"/>
                  </a:lnTo>
                  <a:lnTo>
                    <a:pt x="454" y="105"/>
                  </a:lnTo>
                  <a:lnTo>
                    <a:pt x="446" y="107"/>
                  </a:lnTo>
                  <a:lnTo>
                    <a:pt x="438" y="107"/>
                  </a:lnTo>
                  <a:lnTo>
                    <a:pt x="430" y="109"/>
                  </a:lnTo>
                  <a:lnTo>
                    <a:pt x="423" y="109"/>
                  </a:lnTo>
                  <a:lnTo>
                    <a:pt x="417" y="113"/>
                  </a:lnTo>
                  <a:lnTo>
                    <a:pt x="411" y="115"/>
                  </a:lnTo>
                  <a:lnTo>
                    <a:pt x="405" y="117"/>
                  </a:lnTo>
                  <a:lnTo>
                    <a:pt x="401" y="121"/>
                  </a:lnTo>
                  <a:lnTo>
                    <a:pt x="397" y="125"/>
                  </a:lnTo>
                  <a:lnTo>
                    <a:pt x="391" y="131"/>
                  </a:lnTo>
                  <a:lnTo>
                    <a:pt x="387" y="138"/>
                  </a:lnTo>
                  <a:lnTo>
                    <a:pt x="385" y="144"/>
                  </a:lnTo>
                  <a:lnTo>
                    <a:pt x="385" y="152"/>
                  </a:lnTo>
                  <a:lnTo>
                    <a:pt x="387" y="158"/>
                  </a:lnTo>
                  <a:lnTo>
                    <a:pt x="391" y="164"/>
                  </a:lnTo>
                  <a:lnTo>
                    <a:pt x="393" y="170"/>
                  </a:lnTo>
                  <a:lnTo>
                    <a:pt x="399" y="176"/>
                  </a:lnTo>
                  <a:lnTo>
                    <a:pt x="405" y="184"/>
                  </a:lnTo>
                  <a:lnTo>
                    <a:pt x="411" y="192"/>
                  </a:lnTo>
                  <a:lnTo>
                    <a:pt x="411" y="194"/>
                  </a:lnTo>
                  <a:lnTo>
                    <a:pt x="405" y="192"/>
                  </a:lnTo>
                  <a:lnTo>
                    <a:pt x="399" y="192"/>
                  </a:lnTo>
                  <a:lnTo>
                    <a:pt x="391" y="190"/>
                  </a:lnTo>
                  <a:lnTo>
                    <a:pt x="385" y="186"/>
                  </a:lnTo>
                  <a:lnTo>
                    <a:pt x="379" y="182"/>
                  </a:lnTo>
                  <a:lnTo>
                    <a:pt x="373" y="180"/>
                  </a:lnTo>
                  <a:lnTo>
                    <a:pt x="365" y="174"/>
                  </a:lnTo>
                  <a:lnTo>
                    <a:pt x="355" y="168"/>
                  </a:lnTo>
                  <a:lnTo>
                    <a:pt x="348" y="162"/>
                  </a:lnTo>
                  <a:lnTo>
                    <a:pt x="340" y="160"/>
                  </a:lnTo>
                  <a:lnTo>
                    <a:pt x="334" y="158"/>
                  </a:lnTo>
                  <a:lnTo>
                    <a:pt x="330" y="160"/>
                  </a:lnTo>
                  <a:lnTo>
                    <a:pt x="324" y="160"/>
                  </a:lnTo>
                  <a:lnTo>
                    <a:pt x="320" y="164"/>
                  </a:lnTo>
                  <a:lnTo>
                    <a:pt x="310" y="166"/>
                  </a:lnTo>
                  <a:lnTo>
                    <a:pt x="300" y="170"/>
                  </a:lnTo>
                  <a:lnTo>
                    <a:pt x="290" y="176"/>
                  </a:lnTo>
                  <a:lnTo>
                    <a:pt x="280" y="182"/>
                  </a:lnTo>
                  <a:lnTo>
                    <a:pt x="275" y="184"/>
                  </a:lnTo>
                  <a:lnTo>
                    <a:pt x="267" y="188"/>
                  </a:lnTo>
                  <a:lnTo>
                    <a:pt x="261" y="192"/>
                  </a:lnTo>
                  <a:lnTo>
                    <a:pt x="255" y="196"/>
                  </a:lnTo>
                  <a:lnTo>
                    <a:pt x="249" y="198"/>
                  </a:lnTo>
                  <a:lnTo>
                    <a:pt x="243" y="202"/>
                  </a:lnTo>
                  <a:lnTo>
                    <a:pt x="237" y="206"/>
                  </a:lnTo>
                  <a:lnTo>
                    <a:pt x="231" y="211"/>
                  </a:lnTo>
                  <a:lnTo>
                    <a:pt x="225" y="213"/>
                  </a:lnTo>
                  <a:lnTo>
                    <a:pt x="219" y="217"/>
                  </a:lnTo>
                  <a:lnTo>
                    <a:pt x="213" y="221"/>
                  </a:lnTo>
                  <a:lnTo>
                    <a:pt x="209" y="225"/>
                  </a:lnTo>
                  <a:lnTo>
                    <a:pt x="198" y="235"/>
                  </a:lnTo>
                  <a:lnTo>
                    <a:pt x="190" y="243"/>
                  </a:lnTo>
                  <a:lnTo>
                    <a:pt x="182" y="251"/>
                  </a:lnTo>
                  <a:lnTo>
                    <a:pt x="176" y="259"/>
                  </a:lnTo>
                  <a:lnTo>
                    <a:pt x="172" y="267"/>
                  </a:lnTo>
                  <a:lnTo>
                    <a:pt x="172" y="277"/>
                  </a:lnTo>
                  <a:lnTo>
                    <a:pt x="172" y="281"/>
                  </a:lnTo>
                  <a:lnTo>
                    <a:pt x="170" y="286"/>
                  </a:lnTo>
                  <a:lnTo>
                    <a:pt x="170" y="292"/>
                  </a:lnTo>
                  <a:lnTo>
                    <a:pt x="170" y="298"/>
                  </a:lnTo>
                  <a:lnTo>
                    <a:pt x="166" y="308"/>
                  </a:lnTo>
                  <a:lnTo>
                    <a:pt x="164" y="318"/>
                  </a:lnTo>
                  <a:lnTo>
                    <a:pt x="158" y="324"/>
                  </a:lnTo>
                  <a:lnTo>
                    <a:pt x="152" y="332"/>
                  </a:lnTo>
                  <a:lnTo>
                    <a:pt x="148" y="334"/>
                  </a:lnTo>
                  <a:lnTo>
                    <a:pt x="144" y="336"/>
                  </a:lnTo>
                  <a:lnTo>
                    <a:pt x="138" y="340"/>
                  </a:lnTo>
                  <a:lnTo>
                    <a:pt x="134" y="344"/>
                  </a:lnTo>
                  <a:lnTo>
                    <a:pt x="126" y="344"/>
                  </a:lnTo>
                  <a:lnTo>
                    <a:pt x="121" y="346"/>
                  </a:lnTo>
                  <a:lnTo>
                    <a:pt x="115" y="350"/>
                  </a:lnTo>
                  <a:lnTo>
                    <a:pt x="109" y="352"/>
                  </a:lnTo>
                  <a:lnTo>
                    <a:pt x="103" y="356"/>
                  </a:lnTo>
                  <a:lnTo>
                    <a:pt x="97" y="359"/>
                  </a:lnTo>
                  <a:lnTo>
                    <a:pt x="91" y="363"/>
                  </a:lnTo>
                  <a:lnTo>
                    <a:pt x="87" y="369"/>
                  </a:lnTo>
                  <a:lnTo>
                    <a:pt x="81" y="373"/>
                  </a:lnTo>
                  <a:lnTo>
                    <a:pt x="77" y="377"/>
                  </a:lnTo>
                  <a:lnTo>
                    <a:pt x="73" y="385"/>
                  </a:lnTo>
                  <a:lnTo>
                    <a:pt x="71" y="391"/>
                  </a:lnTo>
                  <a:lnTo>
                    <a:pt x="69" y="397"/>
                  </a:lnTo>
                  <a:lnTo>
                    <a:pt x="71" y="403"/>
                  </a:lnTo>
                  <a:lnTo>
                    <a:pt x="71" y="411"/>
                  </a:lnTo>
                  <a:lnTo>
                    <a:pt x="75" y="419"/>
                  </a:lnTo>
                  <a:lnTo>
                    <a:pt x="81" y="425"/>
                  </a:lnTo>
                  <a:lnTo>
                    <a:pt x="87" y="431"/>
                  </a:lnTo>
                  <a:lnTo>
                    <a:pt x="93" y="434"/>
                  </a:lnTo>
                  <a:lnTo>
                    <a:pt x="101" y="438"/>
                  </a:lnTo>
                  <a:lnTo>
                    <a:pt x="109" y="440"/>
                  </a:lnTo>
                  <a:lnTo>
                    <a:pt x="117" y="442"/>
                  </a:lnTo>
                  <a:lnTo>
                    <a:pt x="125" y="444"/>
                  </a:lnTo>
                  <a:lnTo>
                    <a:pt x="132" y="446"/>
                  </a:lnTo>
                  <a:lnTo>
                    <a:pt x="138" y="448"/>
                  </a:lnTo>
                  <a:lnTo>
                    <a:pt x="146" y="450"/>
                  </a:lnTo>
                  <a:lnTo>
                    <a:pt x="150" y="452"/>
                  </a:lnTo>
                  <a:lnTo>
                    <a:pt x="154" y="454"/>
                  </a:lnTo>
                  <a:lnTo>
                    <a:pt x="154" y="458"/>
                  </a:lnTo>
                  <a:lnTo>
                    <a:pt x="154" y="462"/>
                  </a:lnTo>
                  <a:lnTo>
                    <a:pt x="150" y="468"/>
                  </a:lnTo>
                  <a:lnTo>
                    <a:pt x="146" y="476"/>
                  </a:lnTo>
                  <a:lnTo>
                    <a:pt x="136" y="480"/>
                  </a:lnTo>
                  <a:lnTo>
                    <a:pt x="128" y="486"/>
                  </a:lnTo>
                  <a:lnTo>
                    <a:pt x="119" y="488"/>
                  </a:lnTo>
                  <a:lnTo>
                    <a:pt x="109" y="490"/>
                  </a:lnTo>
                  <a:lnTo>
                    <a:pt x="99" y="490"/>
                  </a:lnTo>
                  <a:lnTo>
                    <a:pt x="89" y="492"/>
                  </a:lnTo>
                  <a:lnTo>
                    <a:pt x="77" y="492"/>
                  </a:lnTo>
                  <a:lnTo>
                    <a:pt x="67" y="492"/>
                  </a:lnTo>
                  <a:lnTo>
                    <a:pt x="57" y="492"/>
                  </a:lnTo>
                  <a:lnTo>
                    <a:pt x="48" y="494"/>
                  </a:lnTo>
                  <a:lnTo>
                    <a:pt x="38" y="498"/>
                  </a:lnTo>
                  <a:lnTo>
                    <a:pt x="30" y="504"/>
                  </a:lnTo>
                  <a:lnTo>
                    <a:pt x="22" y="510"/>
                  </a:lnTo>
                  <a:lnTo>
                    <a:pt x="16" y="519"/>
                  </a:lnTo>
                  <a:lnTo>
                    <a:pt x="12" y="525"/>
                  </a:lnTo>
                  <a:lnTo>
                    <a:pt x="10" y="533"/>
                  </a:lnTo>
                  <a:lnTo>
                    <a:pt x="8" y="539"/>
                  </a:lnTo>
                  <a:lnTo>
                    <a:pt x="6" y="549"/>
                  </a:lnTo>
                  <a:lnTo>
                    <a:pt x="4" y="557"/>
                  </a:lnTo>
                  <a:lnTo>
                    <a:pt x="2" y="563"/>
                  </a:lnTo>
                  <a:lnTo>
                    <a:pt x="0" y="571"/>
                  </a:lnTo>
                  <a:lnTo>
                    <a:pt x="0" y="579"/>
                  </a:lnTo>
                  <a:lnTo>
                    <a:pt x="0" y="585"/>
                  </a:lnTo>
                  <a:lnTo>
                    <a:pt x="0" y="592"/>
                  </a:lnTo>
                  <a:lnTo>
                    <a:pt x="0" y="598"/>
                  </a:lnTo>
                  <a:lnTo>
                    <a:pt x="0" y="606"/>
                  </a:lnTo>
                  <a:lnTo>
                    <a:pt x="0" y="616"/>
                  </a:lnTo>
                  <a:lnTo>
                    <a:pt x="0" y="628"/>
                  </a:lnTo>
                  <a:lnTo>
                    <a:pt x="2" y="638"/>
                  </a:lnTo>
                  <a:lnTo>
                    <a:pt x="6" y="648"/>
                  </a:lnTo>
                  <a:lnTo>
                    <a:pt x="8" y="654"/>
                  </a:lnTo>
                  <a:lnTo>
                    <a:pt x="12" y="663"/>
                  </a:lnTo>
                  <a:lnTo>
                    <a:pt x="16" y="669"/>
                  </a:lnTo>
                  <a:lnTo>
                    <a:pt x="20" y="679"/>
                  </a:lnTo>
                  <a:lnTo>
                    <a:pt x="24" y="685"/>
                  </a:lnTo>
                  <a:lnTo>
                    <a:pt x="28" y="691"/>
                  </a:lnTo>
                  <a:lnTo>
                    <a:pt x="34" y="699"/>
                  </a:lnTo>
                  <a:lnTo>
                    <a:pt x="40" y="707"/>
                  </a:lnTo>
                  <a:lnTo>
                    <a:pt x="44" y="711"/>
                  </a:lnTo>
                  <a:lnTo>
                    <a:pt x="48" y="717"/>
                  </a:lnTo>
                  <a:lnTo>
                    <a:pt x="51" y="719"/>
                  </a:lnTo>
                  <a:lnTo>
                    <a:pt x="55" y="725"/>
                  </a:lnTo>
                  <a:lnTo>
                    <a:pt x="57" y="729"/>
                  </a:lnTo>
                  <a:lnTo>
                    <a:pt x="61" y="735"/>
                  </a:lnTo>
                  <a:lnTo>
                    <a:pt x="63" y="740"/>
                  </a:lnTo>
                  <a:lnTo>
                    <a:pt x="65" y="750"/>
                  </a:lnTo>
                  <a:lnTo>
                    <a:pt x="67" y="756"/>
                  </a:lnTo>
                  <a:lnTo>
                    <a:pt x="69" y="764"/>
                  </a:lnTo>
                  <a:lnTo>
                    <a:pt x="69" y="768"/>
                  </a:lnTo>
                  <a:lnTo>
                    <a:pt x="71" y="774"/>
                  </a:lnTo>
                  <a:lnTo>
                    <a:pt x="71" y="780"/>
                  </a:lnTo>
                  <a:lnTo>
                    <a:pt x="73" y="786"/>
                  </a:lnTo>
                  <a:lnTo>
                    <a:pt x="73" y="792"/>
                  </a:lnTo>
                  <a:lnTo>
                    <a:pt x="75" y="798"/>
                  </a:lnTo>
                  <a:lnTo>
                    <a:pt x="77" y="804"/>
                  </a:lnTo>
                  <a:lnTo>
                    <a:pt x="81" y="811"/>
                  </a:lnTo>
                  <a:lnTo>
                    <a:pt x="83" y="819"/>
                  </a:lnTo>
                  <a:lnTo>
                    <a:pt x="85" y="827"/>
                  </a:lnTo>
                  <a:lnTo>
                    <a:pt x="89" y="835"/>
                  </a:lnTo>
                  <a:lnTo>
                    <a:pt x="93" y="843"/>
                  </a:lnTo>
                  <a:lnTo>
                    <a:pt x="97" y="851"/>
                  </a:lnTo>
                  <a:lnTo>
                    <a:pt x="99" y="859"/>
                  </a:lnTo>
                  <a:lnTo>
                    <a:pt x="103" y="867"/>
                  </a:lnTo>
                  <a:lnTo>
                    <a:pt x="109" y="877"/>
                  </a:lnTo>
                  <a:lnTo>
                    <a:pt x="113" y="885"/>
                  </a:lnTo>
                  <a:lnTo>
                    <a:pt x="117" y="892"/>
                  </a:lnTo>
                  <a:lnTo>
                    <a:pt x="123" y="900"/>
                  </a:lnTo>
                  <a:lnTo>
                    <a:pt x="126" y="908"/>
                  </a:lnTo>
                  <a:lnTo>
                    <a:pt x="130" y="916"/>
                  </a:lnTo>
                  <a:lnTo>
                    <a:pt x="136" y="924"/>
                  </a:lnTo>
                  <a:lnTo>
                    <a:pt x="140" y="930"/>
                  </a:lnTo>
                  <a:lnTo>
                    <a:pt x="146" y="938"/>
                  </a:lnTo>
                  <a:lnTo>
                    <a:pt x="150" y="944"/>
                  </a:lnTo>
                  <a:lnTo>
                    <a:pt x="154" y="950"/>
                  </a:lnTo>
                  <a:lnTo>
                    <a:pt x="158" y="954"/>
                  </a:lnTo>
                  <a:lnTo>
                    <a:pt x="164" y="962"/>
                  </a:lnTo>
                  <a:lnTo>
                    <a:pt x="172" y="969"/>
                  </a:lnTo>
                  <a:lnTo>
                    <a:pt x="182" y="975"/>
                  </a:lnTo>
                  <a:lnTo>
                    <a:pt x="190" y="979"/>
                  </a:lnTo>
                  <a:lnTo>
                    <a:pt x="198" y="981"/>
                  </a:lnTo>
                  <a:lnTo>
                    <a:pt x="203" y="979"/>
                  </a:lnTo>
                  <a:lnTo>
                    <a:pt x="211" y="979"/>
                  </a:lnTo>
                  <a:lnTo>
                    <a:pt x="217" y="975"/>
                  </a:lnTo>
                  <a:lnTo>
                    <a:pt x="225" y="975"/>
                  </a:lnTo>
                  <a:lnTo>
                    <a:pt x="233" y="973"/>
                  </a:lnTo>
                  <a:lnTo>
                    <a:pt x="241" y="971"/>
                  </a:lnTo>
                  <a:lnTo>
                    <a:pt x="249" y="969"/>
                  </a:lnTo>
                  <a:lnTo>
                    <a:pt x="259" y="969"/>
                  </a:lnTo>
                  <a:lnTo>
                    <a:pt x="267" y="967"/>
                  </a:lnTo>
                  <a:lnTo>
                    <a:pt x="275" y="967"/>
                  </a:lnTo>
                  <a:lnTo>
                    <a:pt x="284" y="967"/>
                  </a:lnTo>
                  <a:lnTo>
                    <a:pt x="292" y="969"/>
                  </a:lnTo>
                  <a:lnTo>
                    <a:pt x="302" y="971"/>
                  </a:lnTo>
                  <a:lnTo>
                    <a:pt x="312" y="973"/>
                  </a:lnTo>
                  <a:lnTo>
                    <a:pt x="322" y="979"/>
                  </a:lnTo>
                  <a:lnTo>
                    <a:pt x="330" y="985"/>
                  </a:lnTo>
                  <a:lnTo>
                    <a:pt x="338" y="991"/>
                  </a:lnTo>
                  <a:lnTo>
                    <a:pt x="346" y="999"/>
                  </a:lnTo>
                  <a:lnTo>
                    <a:pt x="353" y="1007"/>
                  </a:lnTo>
                  <a:lnTo>
                    <a:pt x="363" y="1015"/>
                  </a:lnTo>
                  <a:lnTo>
                    <a:pt x="369" y="1025"/>
                  </a:lnTo>
                  <a:lnTo>
                    <a:pt x="377" y="1033"/>
                  </a:lnTo>
                  <a:lnTo>
                    <a:pt x="387" y="1042"/>
                  </a:lnTo>
                  <a:lnTo>
                    <a:pt x="397" y="1052"/>
                  </a:lnTo>
                  <a:lnTo>
                    <a:pt x="407" y="1060"/>
                  </a:lnTo>
                  <a:lnTo>
                    <a:pt x="417" y="1070"/>
                  </a:lnTo>
                  <a:lnTo>
                    <a:pt x="423" y="1074"/>
                  </a:lnTo>
                  <a:lnTo>
                    <a:pt x="430" y="1078"/>
                  </a:lnTo>
                  <a:lnTo>
                    <a:pt x="436" y="1082"/>
                  </a:lnTo>
                  <a:lnTo>
                    <a:pt x="442" y="1088"/>
                  </a:lnTo>
                  <a:lnTo>
                    <a:pt x="450" y="1092"/>
                  </a:lnTo>
                  <a:lnTo>
                    <a:pt x="456" y="1096"/>
                  </a:lnTo>
                  <a:lnTo>
                    <a:pt x="462" y="1100"/>
                  </a:lnTo>
                  <a:lnTo>
                    <a:pt x="472" y="1104"/>
                  </a:lnTo>
                  <a:lnTo>
                    <a:pt x="480" y="1108"/>
                  </a:lnTo>
                  <a:lnTo>
                    <a:pt x="488" y="1113"/>
                  </a:lnTo>
                  <a:lnTo>
                    <a:pt x="498" y="1115"/>
                  </a:lnTo>
                  <a:lnTo>
                    <a:pt x="507" y="1121"/>
                  </a:lnTo>
                  <a:lnTo>
                    <a:pt x="515" y="1123"/>
                  </a:lnTo>
                  <a:lnTo>
                    <a:pt x="523" y="1125"/>
                  </a:lnTo>
                  <a:lnTo>
                    <a:pt x="531" y="1127"/>
                  </a:lnTo>
                  <a:lnTo>
                    <a:pt x="541" y="1131"/>
                  </a:lnTo>
                  <a:lnTo>
                    <a:pt x="547" y="1131"/>
                  </a:lnTo>
                  <a:lnTo>
                    <a:pt x="555" y="1133"/>
                  </a:lnTo>
                  <a:lnTo>
                    <a:pt x="563" y="1135"/>
                  </a:lnTo>
                  <a:lnTo>
                    <a:pt x="569" y="1137"/>
                  </a:lnTo>
                  <a:lnTo>
                    <a:pt x="575" y="1139"/>
                  </a:lnTo>
                  <a:lnTo>
                    <a:pt x="580" y="1139"/>
                  </a:lnTo>
                  <a:lnTo>
                    <a:pt x="586" y="1141"/>
                  </a:lnTo>
                  <a:lnTo>
                    <a:pt x="592" y="1141"/>
                  </a:lnTo>
                  <a:lnTo>
                    <a:pt x="598" y="1141"/>
                  </a:lnTo>
                  <a:lnTo>
                    <a:pt x="604" y="1141"/>
                  </a:lnTo>
                  <a:lnTo>
                    <a:pt x="610" y="1141"/>
                  </a:lnTo>
                  <a:lnTo>
                    <a:pt x="616" y="1143"/>
                  </a:lnTo>
                  <a:lnTo>
                    <a:pt x="628" y="1141"/>
                  </a:lnTo>
                  <a:lnTo>
                    <a:pt x="638" y="1141"/>
                  </a:lnTo>
                  <a:lnTo>
                    <a:pt x="644" y="1141"/>
                  </a:lnTo>
                  <a:lnTo>
                    <a:pt x="652" y="1141"/>
                  </a:lnTo>
                  <a:lnTo>
                    <a:pt x="657" y="1139"/>
                  </a:lnTo>
                  <a:lnTo>
                    <a:pt x="663" y="1139"/>
                  </a:lnTo>
                  <a:lnTo>
                    <a:pt x="671" y="1139"/>
                  </a:lnTo>
                  <a:lnTo>
                    <a:pt x="677" y="1139"/>
                  </a:lnTo>
                  <a:lnTo>
                    <a:pt x="683" y="1137"/>
                  </a:lnTo>
                  <a:lnTo>
                    <a:pt x="693" y="1137"/>
                  </a:lnTo>
                  <a:lnTo>
                    <a:pt x="699" y="1137"/>
                  </a:lnTo>
                  <a:lnTo>
                    <a:pt x="707" y="1137"/>
                  </a:lnTo>
                  <a:lnTo>
                    <a:pt x="717" y="1137"/>
                  </a:lnTo>
                  <a:lnTo>
                    <a:pt x="727" y="1137"/>
                  </a:lnTo>
                  <a:lnTo>
                    <a:pt x="734" y="1137"/>
                  </a:lnTo>
                  <a:lnTo>
                    <a:pt x="744" y="1135"/>
                  </a:lnTo>
                  <a:lnTo>
                    <a:pt x="752" y="1135"/>
                  </a:lnTo>
                  <a:lnTo>
                    <a:pt x="760" y="1133"/>
                  </a:lnTo>
                  <a:lnTo>
                    <a:pt x="766" y="1131"/>
                  </a:lnTo>
                  <a:lnTo>
                    <a:pt x="774" y="1129"/>
                  </a:lnTo>
                  <a:lnTo>
                    <a:pt x="780" y="1127"/>
                  </a:lnTo>
                  <a:lnTo>
                    <a:pt x="788" y="1125"/>
                  </a:lnTo>
                  <a:lnTo>
                    <a:pt x="792" y="1123"/>
                  </a:lnTo>
                  <a:lnTo>
                    <a:pt x="798" y="1121"/>
                  </a:lnTo>
                  <a:lnTo>
                    <a:pt x="804" y="1117"/>
                  </a:lnTo>
                  <a:lnTo>
                    <a:pt x="807" y="1115"/>
                  </a:lnTo>
                  <a:lnTo>
                    <a:pt x="815" y="1112"/>
                  </a:lnTo>
                  <a:lnTo>
                    <a:pt x="823" y="1106"/>
                  </a:lnTo>
                  <a:lnTo>
                    <a:pt x="829" y="1100"/>
                  </a:lnTo>
                  <a:lnTo>
                    <a:pt x="833" y="1094"/>
                  </a:lnTo>
                  <a:lnTo>
                    <a:pt x="835" y="1090"/>
                  </a:lnTo>
                  <a:lnTo>
                    <a:pt x="839" y="1086"/>
                  </a:lnTo>
                  <a:lnTo>
                    <a:pt x="843" y="1080"/>
                  </a:lnTo>
                  <a:lnTo>
                    <a:pt x="845" y="1078"/>
                  </a:lnTo>
                  <a:lnTo>
                    <a:pt x="521" y="701"/>
                  </a:lnTo>
                  <a:lnTo>
                    <a:pt x="1196" y="243"/>
                  </a:lnTo>
                  <a:lnTo>
                    <a:pt x="1194" y="241"/>
                  </a:lnTo>
                  <a:lnTo>
                    <a:pt x="1194" y="237"/>
                  </a:lnTo>
                  <a:lnTo>
                    <a:pt x="1192" y="227"/>
                  </a:lnTo>
                  <a:lnTo>
                    <a:pt x="1192" y="217"/>
                  </a:lnTo>
                  <a:lnTo>
                    <a:pt x="1192" y="211"/>
                  </a:lnTo>
                  <a:lnTo>
                    <a:pt x="1190" y="204"/>
                  </a:lnTo>
                  <a:lnTo>
                    <a:pt x="1190" y="198"/>
                  </a:lnTo>
                  <a:lnTo>
                    <a:pt x="1190" y="190"/>
                  </a:lnTo>
                  <a:lnTo>
                    <a:pt x="1188" y="182"/>
                  </a:lnTo>
                  <a:lnTo>
                    <a:pt x="1188" y="174"/>
                  </a:lnTo>
                  <a:lnTo>
                    <a:pt x="1186" y="166"/>
                  </a:lnTo>
                  <a:lnTo>
                    <a:pt x="1186" y="158"/>
                  </a:lnTo>
                  <a:lnTo>
                    <a:pt x="1184" y="150"/>
                  </a:lnTo>
                  <a:lnTo>
                    <a:pt x="1184" y="140"/>
                  </a:lnTo>
                  <a:lnTo>
                    <a:pt x="1183" y="133"/>
                  </a:lnTo>
                  <a:lnTo>
                    <a:pt x="1181" y="125"/>
                  </a:lnTo>
                  <a:lnTo>
                    <a:pt x="1179" y="117"/>
                  </a:lnTo>
                  <a:lnTo>
                    <a:pt x="1177" y="109"/>
                  </a:lnTo>
                  <a:lnTo>
                    <a:pt x="1175" y="99"/>
                  </a:lnTo>
                  <a:lnTo>
                    <a:pt x="1175" y="93"/>
                  </a:lnTo>
                  <a:lnTo>
                    <a:pt x="1171" y="85"/>
                  </a:lnTo>
                  <a:lnTo>
                    <a:pt x="1169" y="77"/>
                  </a:lnTo>
                  <a:lnTo>
                    <a:pt x="1167" y="71"/>
                  </a:lnTo>
                  <a:lnTo>
                    <a:pt x="1165" y="65"/>
                  </a:lnTo>
                  <a:lnTo>
                    <a:pt x="1161" y="59"/>
                  </a:lnTo>
                  <a:lnTo>
                    <a:pt x="1159" y="54"/>
                  </a:lnTo>
                  <a:lnTo>
                    <a:pt x="1157" y="50"/>
                  </a:lnTo>
                  <a:lnTo>
                    <a:pt x="1155" y="48"/>
                  </a:lnTo>
                  <a:lnTo>
                    <a:pt x="1149" y="44"/>
                  </a:lnTo>
                  <a:lnTo>
                    <a:pt x="1145" y="38"/>
                  </a:lnTo>
                  <a:lnTo>
                    <a:pt x="1139" y="34"/>
                  </a:lnTo>
                  <a:lnTo>
                    <a:pt x="1133" y="32"/>
                  </a:lnTo>
                  <a:lnTo>
                    <a:pt x="1125" y="28"/>
                  </a:lnTo>
                  <a:lnTo>
                    <a:pt x="1117" y="26"/>
                  </a:lnTo>
                  <a:lnTo>
                    <a:pt x="1109" y="22"/>
                  </a:lnTo>
                  <a:lnTo>
                    <a:pt x="1100" y="20"/>
                  </a:lnTo>
                  <a:lnTo>
                    <a:pt x="1090" y="18"/>
                  </a:lnTo>
                  <a:lnTo>
                    <a:pt x="1080" y="14"/>
                  </a:lnTo>
                  <a:lnTo>
                    <a:pt x="1070" y="10"/>
                  </a:lnTo>
                  <a:lnTo>
                    <a:pt x="1058" y="10"/>
                  </a:lnTo>
                  <a:lnTo>
                    <a:pt x="1052" y="8"/>
                  </a:lnTo>
                  <a:lnTo>
                    <a:pt x="1048" y="6"/>
                  </a:lnTo>
                  <a:lnTo>
                    <a:pt x="1042" y="6"/>
                  </a:lnTo>
                  <a:lnTo>
                    <a:pt x="1036" y="6"/>
                  </a:lnTo>
                  <a:lnTo>
                    <a:pt x="1031" y="4"/>
                  </a:lnTo>
                  <a:lnTo>
                    <a:pt x="1025" y="4"/>
                  </a:lnTo>
                  <a:lnTo>
                    <a:pt x="1019" y="4"/>
                  </a:lnTo>
                  <a:lnTo>
                    <a:pt x="1013" y="4"/>
                  </a:lnTo>
                  <a:lnTo>
                    <a:pt x="1007" y="2"/>
                  </a:lnTo>
                  <a:lnTo>
                    <a:pt x="1001" y="2"/>
                  </a:lnTo>
                  <a:lnTo>
                    <a:pt x="995" y="0"/>
                  </a:lnTo>
                  <a:lnTo>
                    <a:pt x="989" y="0"/>
                  </a:lnTo>
                  <a:lnTo>
                    <a:pt x="983" y="0"/>
                  </a:lnTo>
                  <a:lnTo>
                    <a:pt x="975" y="0"/>
                  </a:lnTo>
                  <a:lnTo>
                    <a:pt x="969" y="0"/>
                  </a:lnTo>
                  <a:lnTo>
                    <a:pt x="963" y="0"/>
                  </a:lnTo>
                  <a:lnTo>
                    <a:pt x="957" y="0"/>
                  </a:lnTo>
                  <a:lnTo>
                    <a:pt x="952" y="0"/>
                  </a:lnTo>
                  <a:lnTo>
                    <a:pt x="946" y="0"/>
                  </a:lnTo>
                  <a:lnTo>
                    <a:pt x="940" y="0"/>
                  </a:lnTo>
                  <a:lnTo>
                    <a:pt x="934" y="0"/>
                  </a:lnTo>
                  <a:lnTo>
                    <a:pt x="928" y="0"/>
                  </a:lnTo>
                  <a:lnTo>
                    <a:pt x="922" y="2"/>
                  </a:lnTo>
                  <a:lnTo>
                    <a:pt x="918" y="2"/>
                  </a:lnTo>
                  <a:lnTo>
                    <a:pt x="906" y="2"/>
                  </a:lnTo>
                  <a:lnTo>
                    <a:pt x="896" y="4"/>
                  </a:lnTo>
                  <a:lnTo>
                    <a:pt x="884" y="6"/>
                  </a:lnTo>
                  <a:lnTo>
                    <a:pt x="877" y="10"/>
                  </a:lnTo>
                  <a:lnTo>
                    <a:pt x="867" y="12"/>
                  </a:lnTo>
                  <a:lnTo>
                    <a:pt x="859" y="16"/>
                  </a:lnTo>
                  <a:lnTo>
                    <a:pt x="851" y="20"/>
                  </a:lnTo>
                  <a:lnTo>
                    <a:pt x="845" y="24"/>
                  </a:lnTo>
                  <a:lnTo>
                    <a:pt x="837" y="28"/>
                  </a:lnTo>
                  <a:lnTo>
                    <a:pt x="831" y="32"/>
                  </a:lnTo>
                  <a:lnTo>
                    <a:pt x="825" y="36"/>
                  </a:lnTo>
                  <a:lnTo>
                    <a:pt x="817" y="40"/>
                  </a:lnTo>
                  <a:lnTo>
                    <a:pt x="807" y="48"/>
                  </a:lnTo>
                  <a:lnTo>
                    <a:pt x="800" y="56"/>
                  </a:lnTo>
                  <a:lnTo>
                    <a:pt x="790" y="63"/>
                  </a:lnTo>
                  <a:lnTo>
                    <a:pt x="784" y="69"/>
                  </a:lnTo>
                  <a:lnTo>
                    <a:pt x="778" y="75"/>
                  </a:lnTo>
                  <a:lnTo>
                    <a:pt x="770" y="83"/>
                  </a:lnTo>
                  <a:lnTo>
                    <a:pt x="764" y="87"/>
                  </a:lnTo>
                  <a:lnTo>
                    <a:pt x="758" y="91"/>
                  </a:lnTo>
                  <a:lnTo>
                    <a:pt x="752" y="95"/>
                  </a:lnTo>
                  <a:lnTo>
                    <a:pt x="746" y="99"/>
                  </a:lnTo>
                  <a:lnTo>
                    <a:pt x="740" y="101"/>
                  </a:lnTo>
                  <a:lnTo>
                    <a:pt x="734" y="105"/>
                  </a:lnTo>
                  <a:lnTo>
                    <a:pt x="727" y="105"/>
                  </a:lnTo>
                  <a:lnTo>
                    <a:pt x="721" y="107"/>
                  </a:lnTo>
                  <a:lnTo>
                    <a:pt x="711" y="105"/>
                  </a:lnTo>
                  <a:lnTo>
                    <a:pt x="705" y="105"/>
                  </a:lnTo>
                  <a:lnTo>
                    <a:pt x="697" y="105"/>
                  </a:lnTo>
                  <a:lnTo>
                    <a:pt x="691" y="105"/>
                  </a:lnTo>
                  <a:lnTo>
                    <a:pt x="683" y="105"/>
                  </a:lnTo>
                  <a:lnTo>
                    <a:pt x="677" y="105"/>
                  </a:lnTo>
                  <a:lnTo>
                    <a:pt x="673" y="107"/>
                  </a:lnTo>
                  <a:lnTo>
                    <a:pt x="669" y="109"/>
                  </a:lnTo>
                  <a:lnTo>
                    <a:pt x="659" y="109"/>
                  </a:lnTo>
                  <a:lnTo>
                    <a:pt x="654" y="111"/>
                  </a:lnTo>
                  <a:lnTo>
                    <a:pt x="650" y="113"/>
                  </a:lnTo>
                  <a:lnTo>
                    <a:pt x="648" y="113"/>
                  </a:lnTo>
                  <a:close/>
                </a:path>
              </a:pathLst>
            </a:custGeom>
            <a:solidFill>
              <a:srgbClr val="FFFF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0" name="Google Shape;940;p91"/>
            <p:cNvSpPr/>
            <p:nvPr/>
          </p:nvSpPr>
          <p:spPr>
            <a:xfrm>
              <a:off x="3136" y="2237"/>
              <a:ext cx="296" cy="585"/>
            </a:xfrm>
            <a:custGeom>
              <a:rect b="b" l="l" r="r" t="t"/>
              <a:pathLst>
                <a:path extrusionOk="0" h="585" w="296">
                  <a:moveTo>
                    <a:pt x="2" y="547"/>
                  </a:moveTo>
                  <a:lnTo>
                    <a:pt x="4" y="537"/>
                  </a:lnTo>
                  <a:lnTo>
                    <a:pt x="8" y="529"/>
                  </a:lnTo>
                  <a:lnTo>
                    <a:pt x="16" y="521"/>
                  </a:lnTo>
                  <a:lnTo>
                    <a:pt x="25" y="514"/>
                  </a:lnTo>
                  <a:lnTo>
                    <a:pt x="29" y="508"/>
                  </a:lnTo>
                  <a:lnTo>
                    <a:pt x="33" y="504"/>
                  </a:lnTo>
                  <a:lnTo>
                    <a:pt x="41" y="500"/>
                  </a:lnTo>
                  <a:lnTo>
                    <a:pt x="47" y="496"/>
                  </a:lnTo>
                  <a:lnTo>
                    <a:pt x="53" y="490"/>
                  </a:lnTo>
                  <a:lnTo>
                    <a:pt x="59" y="486"/>
                  </a:lnTo>
                  <a:lnTo>
                    <a:pt x="65" y="482"/>
                  </a:lnTo>
                  <a:lnTo>
                    <a:pt x="73" y="478"/>
                  </a:lnTo>
                  <a:lnTo>
                    <a:pt x="79" y="472"/>
                  </a:lnTo>
                  <a:lnTo>
                    <a:pt x="85" y="468"/>
                  </a:lnTo>
                  <a:lnTo>
                    <a:pt x="91" y="464"/>
                  </a:lnTo>
                  <a:lnTo>
                    <a:pt x="98" y="460"/>
                  </a:lnTo>
                  <a:lnTo>
                    <a:pt x="104" y="454"/>
                  </a:lnTo>
                  <a:lnTo>
                    <a:pt x="110" y="450"/>
                  </a:lnTo>
                  <a:lnTo>
                    <a:pt x="116" y="444"/>
                  </a:lnTo>
                  <a:lnTo>
                    <a:pt x="122" y="440"/>
                  </a:lnTo>
                  <a:lnTo>
                    <a:pt x="134" y="431"/>
                  </a:lnTo>
                  <a:lnTo>
                    <a:pt x="144" y="423"/>
                  </a:lnTo>
                  <a:lnTo>
                    <a:pt x="152" y="413"/>
                  </a:lnTo>
                  <a:lnTo>
                    <a:pt x="158" y="405"/>
                  </a:lnTo>
                  <a:lnTo>
                    <a:pt x="160" y="399"/>
                  </a:lnTo>
                  <a:lnTo>
                    <a:pt x="162" y="393"/>
                  </a:lnTo>
                  <a:lnTo>
                    <a:pt x="164" y="387"/>
                  </a:lnTo>
                  <a:lnTo>
                    <a:pt x="168" y="379"/>
                  </a:lnTo>
                  <a:lnTo>
                    <a:pt x="171" y="369"/>
                  </a:lnTo>
                  <a:lnTo>
                    <a:pt x="173" y="362"/>
                  </a:lnTo>
                  <a:lnTo>
                    <a:pt x="177" y="350"/>
                  </a:lnTo>
                  <a:lnTo>
                    <a:pt x="179" y="342"/>
                  </a:lnTo>
                  <a:lnTo>
                    <a:pt x="181" y="336"/>
                  </a:lnTo>
                  <a:lnTo>
                    <a:pt x="183" y="330"/>
                  </a:lnTo>
                  <a:lnTo>
                    <a:pt x="183" y="324"/>
                  </a:lnTo>
                  <a:lnTo>
                    <a:pt x="185" y="318"/>
                  </a:lnTo>
                  <a:lnTo>
                    <a:pt x="187" y="312"/>
                  </a:lnTo>
                  <a:lnTo>
                    <a:pt x="189" y="306"/>
                  </a:lnTo>
                  <a:lnTo>
                    <a:pt x="191" y="300"/>
                  </a:lnTo>
                  <a:lnTo>
                    <a:pt x="193" y="294"/>
                  </a:lnTo>
                  <a:lnTo>
                    <a:pt x="195" y="287"/>
                  </a:lnTo>
                  <a:lnTo>
                    <a:pt x="197" y="281"/>
                  </a:lnTo>
                  <a:lnTo>
                    <a:pt x="197" y="275"/>
                  </a:lnTo>
                  <a:lnTo>
                    <a:pt x="199" y="269"/>
                  </a:lnTo>
                  <a:lnTo>
                    <a:pt x="201" y="261"/>
                  </a:lnTo>
                  <a:lnTo>
                    <a:pt x="203" y="255"/>
                  </a:lnTo>
                  <a:lnTo>
                    <a:pt x="205" y="249"/>
                  </a:lnTo>
                  <a:lnTo>
                    <a:pt x="207" y="243"/>
                  </a:lnTo>
                  <a:lnTo>
                    <a:pt x="207" y="235"/>
                  </a:lnTo>
                  <a:lnTo>
                    <a:pt x="209" y="229"/>
                  </a:lnTo>
                  <a:lnTo>
                    <a:pt x="209" y="221"/>
                  </a:lnTo>
                  <a:lnTo>
                    <a:pt x="211" y="215"/>
                  </a:lnTo>
                  <a:lnTo>
                    <a:pt x="213" y="208"/>
                  </a:lnTo>
                  <a:lnTo>
                    <a:pt x="215" y="200"/>
                  </a:lnTo>
                  <a:lnTo>
                    <a:pt x="217" y="194"/>
                  </a:lnTo>
                  <a:lnTo>
                    <a:pt x="219" y="188"/>
                  </a:lnTo>
                  <a:lnTo>
                    <a:pt x="219" y="182"/>
                  </a:lnTo>
                  <a:lnTo>
                    <a:pt x="221" y="174"/>
                  </a:lnTo>
                  <a:lnTo>
                    <a:pt x="221" y="166"/>
                  </a:lnTo>
                  <a:lnTo>
                    <a:pt x="223" y="160"/>
                  </a:lnTo>
                  <a:lnTo>
                    <a:pt x="223" y="154"/>
                  </a:lnTo>
                  <a:lnTo>
                    <a:pt x="225" y="148"/>
                  </a:lnTo>
                  <a:lnTo>
                    <a:pt x="225" y="142"/>
                  </a:lnTo>
                  <a:lnTo>
                    <a:pt x="227" y="135"/>
                  </a:lnTo>
                  <a:lnTo>
                    <a:pt x="227" y="129"/>
                  </a:lnTo>
                  <a:lnTo>
                    <a:pt x="229" y="123"/>
                  </a:lnTo>
                  <a:lnTo>
                    <a:pt x="229" y="117"/>
                  </a:lnTo>
                  <a:lnTo>
                    <a:pt x="231" y="111"/>
                  </a:lnTo>
                  <a:lnTo>
                    <a:pt x="231" y="105"/>
                  </a:lnTo>
                  <a:lnTo>
                    <a:pt x="231" y="99"/>
                  </a:lnTo>
                  <a:lnTo>
                    <a:pt x="233" y="93"/>
                  </a:lnTo>
                  <a:lnTo>
                    <a:pt x="235" y="87"/>
                  </a:lnTo>
                  <a:lnTo>
                    <a:pt x="235" y="77"/>
                  </a:lnTo>
                  <a:lnTo>
                    <a:pt x="237" y="67"/>
                  </a:lnTo>
                  <a:lnTo>
                    <a:pt x="237" y="58"/>
                  </a:lnTo>
                  <a:lnTo>
                    <a:pt x="237" y="50"/>
                  </a:lnTo>
                  <a:lnTo>
                    <a:pt x="237" y="40"/>
                  </a:lnTo>
                  <a:lnTo>
                    <a:pt x="237" y="34"/>
                  </a:lnTo>
                  <a:lnTo>
                    <a:pt x="237" y="26"/>
                  </a:lnTo>
                  <a:lnTo>
                    <a:pt x="237" y="22"/>
                  </a:lnTo>
                  <a:lnTo>
                    <a:pt x="239" y="12"/>
                  </a:lnTo>
                  <a:lnTo>
                    <a:pt x="243" y="6"/>
                  </a:lnTo>
                  <a:lnTo>
                    <a:pt x="248" y="0"/>
                  </a:lnTo>
                  <a:lnTo>
                    <a:pt x="258" y="4"/>
                  </a:lnTo>
                  <a:lnTo>
                    <a:pt x="262" y="8"/>
                  </a:lnTo>
                  <a:lnTo>
                    <a:pt x="268" y="16"/>
                  </a:lnTo>
                  <a:lnTo>
                    <a:pt x="272" y="22"/>
                  </a:lnTo>
                  <a:lnTo>
                    <a:pt x="278" y="34"/>
                  </a:lnTo>
                  <a:lnTo>
                    <a:pt x="278" y="38"/>
                  </a:lnTo>
                  <a:lnTo>
                    <a:pt x="282" y="44"/>
                  </a:lnTo>
                  <a:lnTo>
                    <a:pt x="284" y="50"/>
                  </a:lnTo>
                  <a:lnTo>
                    <a:pt x="286" y="56"/>
                  </a:lnTo>
                  <a:lnTo>
                    <a:pt x="286" y="62"/>
                  </a:lnTo>
                  <a:lnTo>
                    <a:pt x="288" y="67"/>
                  </a:lnTo>
                  <a:lnTo>
                    <a:pt x="290" y="75"/>
                  </a:lnTo>
                  <a:lnTo>
                    <a:pt x="292" y="83"/>
                  </a:lnTo>
                  <a:lnTo>
                    <a:pt x="292" y="89"/>
                  </a:lnTo>
                  <a:lnTo>
                    <a:pt x="292" y="97"/>
                  </a:lnTo>
                  <a:lnTo>
                    <a:pt x="292" y="105"/>
                  </a:lnTo>
                  <a:lnTo>
                    <a:pt x="294" y="115"/>
                  </a:lnTo>
                  <a:lnTo>
                    <a:pt x="294" y="123"/>
                  </a:lnTo>
                  <a:lnTo>
                    <a:pt x="294" y="133"/>
                  </a:lnTo>
                  <a:lnTo>
                    <a:pt x="296" y="142"/>
                  </a:lnTo>
                  <a:lnTo>
                    <a:pt x="296" y="154"/>
                  </a:lnTo>
                  <a:lnTo>
                    <a:pt x="296" y="164"/>
                  </a:lnTo>
                  <a:lnTo>
                    <a:pt x="296" y="174"/>
                  </a:lnTo>
                  <a:lnTo>
                    <a:pt x="296" y="180"/>
                  </a:lnTo>
                  <a:lnTo>
                    <a:pt x="296" y="186"/>
                  </a:lnTo>
                  <a:lnTo>
                    <a:pt x="296" y="192"/>
                  </a:lnTo>
                  <a:lnTo>
                    <a:pt x="296" y="198"/>
                  </a:lnTo>
                  <a:lnTo>
                    <a:pt x="294" y="204"/>
                  </a:lnTo>
                  <a:lnTo>
                    <a:pt x="294" y="210"/>
                  </a:lnTo>
                  <a:lnTo>
                    <a:pt x="294" y="215"/>
                  </a:lnTo>
                  <a:lnTo>
                    <a:pt x="294" y="221"/>
                  </a:lnTo>
                  <a:lnTo>
                    <a:pt x="294" y="229"/>
                  </a:lnTo>
                  <a:lnTo>
                    <a:pt x="294" y="235"/>
                  </a:lnTo>
                  <a:lnTo>
                    <a:pt x="292" y="241"/>
                  </a:lnTo>
                  <a:lnTo>
                    <a:pt x="292" y="249"/>
                  </a:lnTo>
                  <a:lnTo>
                    <a:pt x="290" y="255"/>
                  </a:lnTo>
                  <a:lnTo>
                    <a:pt x="290" y="261"/>
                  </a:lnTo>
                  <a:lnTo>
                    <a:pt x="288" y="267"/>
                  </a:lnTo>
                  <a:lnTo>
                    <a:pt x="288" y="273"/>
                  </a:lnTo>
                  <a:lnTo>
                    <a:pt x="286" y="279"/>
                  </a:lnTo>
                  <a:lnTo>
                    <a:pt x="284" y="285"/>
                  </a:lnTo>
                  <a:lnTo>
                    <a:pt x="284" y="292"/>
                  </a:lnTo>
                  <a:lnTo>
                    <a:pt x="282" y="298"/>
                  </a:lnTo>
                  <a:lnTo>
                    <a:pt x="280" y="304"/>
                  </a:lnTo>
                  <a:lnTo>
                    <a:pt x="278" y="310"/>
                  </a:lnTo>
                  <a:lnTo>
                    <a:pt x="276" y="316"/>
                  </a:lnTo>
                  <a:lnTo>
                    <a:pt x="274" y="324"/>
                  </a:lnTo>
                  <a:lnTo>
                    <a:pt x="272" y="330"/>
                  </a:lnTo>
                  <a:lnTo>
                    <a:pt x="270" y="338"/>
                  </a:lnTo>
                  <a:lnTo>
                    <a:pt x="268" y="344"/>
                  </a:lnTo>
                  <a:lnTo>
                    <a:pt x="268" y="350"/>
                  </a:lnTo>
                  <a:lnTo>
                    <a:pt x="264" y="358"/>
                  </a:lnTo>
                  <a:lnTo>
                    <a:pt x="262" y="364"/>
                  </a:lnTo>
                  <a:lnTo>
                    <a:pt x="260" y="369"/>
                  </a:lnTo>
                  <a:lnTo>
                    <a:pt x="258" y="375"/>
                  </a:lnTo>
                  <a:lnTo>
                    <a:pt x="254" y="381"/>
                  </a:lnTo>
                  <a:lnTo>
                    <a:pt x="250" y="387"/>
                  </a:lnTo>
                  <a:lnTo>
                    <a:pt x="248" y="393"/>
                  </a:lnTo>
                  <a:lnTo>
                    <a:pt x="244" y="401"/>
                  </a:lnTo>
                  <a:lnTo>
                    <a:pt x="241" y="407"/>
                  </a:lnTo>
                  <a:lnTo>
                    <a:pt x="239" y="413"/>
                  </a:lnTo>
                  <a:lnTo>
                    <a:pt x="235" y="421"/>
                  </a:lnTo>
                  <a:lnTo>
                    <a:pt x="231" y="427"/>
                  </a:lnTo>
                  <a:lnTo>
                    <a:pt x="227" y="433"/>
                  </a:lnTo>
                  <a:lnTo>
                    <a:pt x="223" y="439"/>
                  </a:lnTo>
                  <a:lnTo>
                    <a:pt x="219" y="444"/>
                  </a:lnTo>
                  <a:lnTo>
                    <a:pt x="217" y="452"/>
                  </a:lnTo>
                  <a:lnTo>
                    <a:pt x="207" y="462"/>
                  </a:lnTo>
                  <a:lnTo>
                    <a:pt x="197" y="474"/>
                  </a:lnTo>
                  <a:lnTo>
                    <a:pt x="189" y="484"/>
                  </a:lnTo>
                  <a:lnTo>
                    <a:pt x="181" y="494"/>
                  </a:lnTo>
                  <a:lnTo>
                    <a:pt x="173" y="504"/>
                  </a:lnTo>
                  <a:lnTo>
                    <a:pt x="166" y="512"/>
                  </a:lnTo>
                  <a:lnTo>
                    <a:pt x="160" y="519"/>
                  </a:lnTo>
                  <a:lnTo>
                    <a:pt x="154" y="529"/>
                  </a:lnTo>
                  <a:lnTo>
                    <a:pt x="146" y="535"/>
                  </a:lnTo>
                  <a:lnTo>
                    <a:pt x="138" y="541"/>
                  </a:lnTo>
                  <a:lnTo>
                    <a:pt x="132" y="547"/>
                  </a:lnTo>
                  <a:lnTo>
                    <a:pt x="126" y="553"/>
                  </a:lnTo>
                  <a:lnTo>
                    <a:pt x="118" y="557"/>
                  </a:lnTo>
                  <a:lnTo>
                    <a:pt x="112" y="561"/>
                  </a:lnTo>
                  <a:lnTo>
                    <a:pt x="108" y="567"/>
                  </a:lnTo>
                  <a:lnTo>
                    <a:pt x="102" y="571"/>
                  </a:lnTo>
                  <a:lnTo>
                    <a:pt x="91" y="575"/>
                  </a:lnTo>
                  <a:lnTo>
                    <a:pt x="81" y="579"/>
                  </a:lnTo>
                  <a:lnTo>
                    <a:pt x="71" y="581"/>
                  </a:lnTo>
                  <a:lnTo>
                    <a:pt x="63" y="585"/>
                  </a:lnTo>
                  <a:lnTo>
                    <a:pt x="53" y="585"/>
                  </a:lnTo>
                  <a:lnTo>
                    <a:pt x="47" y="585"/>
                  </a:lnTo>
                  <a:lnTo>
                    <a:pt x="41" y="583"/>
                  </a:lnTo>
                  <a:lnTo>
                    <a:pt x="35" y="583"/>
                  </a:lnTo>
                  <a:lnTo>
                    <a:pt x="29" y="579"/>
                  </a:lnTo>
                  <a:lnTo>
                    <a:pt x="23" y="579"/>
                  </a:lnTo>
                  <a:lnTo>
                    <a:pt x="19" y="577"/>
                  </a:lnTo>
                  <a:lnTo>
                    <a:pt x="16" y="575"/>
                  </a:lnTo>
                  <a:lnTo>
                    <a:pt x="8" y="573"/>
                  </a:lnTo>
                  <a:lnTo>
                    <a:pt x="4" y="571"/>
                  </a:lnTo>
                  <a:lnTo>
                    <a:pt x="0" y="567"/>
                  </a:lnTo>
                  <a:lnTo>
                    <a:pt x="0" y="561"/>
                  </a:lnTo>
                  <a:lnTo>
                    <a:pt x="0" y="555"/>
                  </a:lnTo>
                  <a:lnTo>
                    <a:pt x="2" y="547"/>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1" name="Google Shape;941;p91"/>
            <p:cNvSpPr/>
            <p:nvPr/>
          </p:nvSpPr>
          <p:spPr>
            <a:xfrm>
              <a:off x="1476" y="2583"/>
              <a:ext cx="1091" cy="596"/>
            </a:xfrm>
            <a:custGeom>
              <a:rect b="b" l="l" r="r" t="t"/>
              <a:pathLst>
                <a:path extrusionOk="0" h="596" w="1091">
                  <a:moveTo>
                    <a:pt x="43" y="104"/>
                  </a:moveTo>
                  <a:lnTo>
                    <a:pt x="45" y="110"/>
                  </a:lnTo>
                  <a:lnTo>
                    <a:pt x="51" y="120"/>
                  </a:lnTo>
                  <a:lnTo>
                    <a:pt x="51" y="126"/>
                  </a:lnTo>
                  <a:lnTo>
                    <a:pt x="55" y="132"/>
                  </a:lnTo>
                  <a:lnTo>
                    <a:pt x="57" y="140"/>
                  </a:lnTo>
                  <a:lnTo>
                    <a:pt x="61" y="146"/>
                  </a:lnTo>
                  <a:lnTo>
                    <a:pt x="63" y="152"/>
                  </a:lnTo>
                  <a:lnTo>
                    <a:pt x="67" y="162"/>
                  </a:lnTo>
                  <a:lnTo>
                    <a:pt x="71" y="168"/>
                  </a:lnTo>
                  <a:lnTo>
                    <a:pt x="77" y="175"/>
                  </a:lnTo>
                  <a:lnTo>
                    <a:pt x="81" y="185"/>
                  </a:lnTo>
                  <a:lnTo>
                    <a:pt x="87" y="193"/>
                  </a:lnTo>
                  <a:lnTo>
                    <a:pt x="92" y="203"/>
                  </a:lnTo>
                  <a:lnTo>
                    <a:pt x="98" y="211"/>
                  </a:lnTo>
                  <a:lnTo>
                    <a:pt x="104" y="221"/>
                  </a:lnTo>
                  <a:lnTo>
                    <a:pt x="110" y="229"/>
                  </a:lnTo>
                  <a:lnTo>
                    <a:pt x="118" y="237"/>
                  </a:lnTo>
                  <a:lnTo>
                    <a:pt x="126" y="246"/>
                  </a:lnTo>
                  <a:lnTo>
                    <a:pt x="134" y="254"/>
                  </a:lnTo>
                  <a:lnTo>
                    <a:pt x="144" y="264"/>
                  </a:lnTo>
                  <a:lnTo>
                    <a:pt x="152" y="274"/>
                  </a:lnTo>
                  <a:lnTo>
                    <a:pt x="164" y="282"/>
                  </a:lnTo>
                  <a:lnTo>
                    <a:pt x="171" y="292"/>
                  </a:lnTo>
                  <a:lnTo>
                    <a:pt x="183" y="300"/>
                  </a:lnTo>
                  <a:lnTo>
                    <a:pt x="189" y="304"/>
                  </a:lnTo>
                  <a:lnTo>
                    <a:pt x="195" y="308"/>
                  </a:lnTo>
                  <a:lnTo>
                    <a:pt x="201" y="312"/>
                  </a:lnTo>
                  <a:lnTo>
                    <a:pt x="209" y="318"/>
                  </a:lnTo>
                  <a:lnTo>
                    <a:pt x="215" y="320"/>
                  </a:lnTo>
                  <a:lnTo>
                    <a:pt x="221" y="323"/>
                  </a:lnTo>
                  <a:lnTo>
                    <a:pt x="227" y="329"/>
                  </a:lnTo>
                  <a:lnTo>
                    <a:pt x="235" y="333"/>
                  </a:lnTo>
                  <a:lnTo>
                    <a:pt x="241" y="337"/>
                  </a:lnTo>
                  <a:lnTo>
                    <a:pt x="248" y="341"/>
                  </a:lnTo>
                  <a:lnTo>
                    <a:pt x="256" y="345"/>
                  </a:lnTo>
                  <a:lnTo>
                    <a:pt x="264" y="349"/>
                  </a:lnTo>
                  <a:lnTo>
                    <a:pt x="270" y="353"/>
                  </a:lnTo>
                  <a:lnTo>
                    <a:pt x="278" y="355"/>
                  </a:lnTo>
                  <a:lnTo>
                    <a:pt x="286" y="359"/>
                  </a:lnTo>
                  <a:lnTo>
                    <a:pt x="294" y="363"/>
                  </a:lnTo>
                  <a:lnTo>
                    <a:pt x="302" y="365"/>
                  </a:lnTo>
                  <a:lnTo>
                    <a:pt x="310" y="369"/>
                  </a:lnTo>
                  <a:lnTo>
                    <a:pt x="318" y="373"/>
                  </a:lnTo>
                  <a:lnTo>
                    <a:pt x="325" y="377"/>
                  </a:lnTo>
                  <a:lnTo>
                    <a:pt x="333" y="381"/>
                  </a:lnTo>
                  <a:lnTo>
                    <a:pt x="341" y="383"/>
                  </a:lnTo>
                  <a:lnTo>
                    <a:pt x="349" y="387"/>
                  </a:lnTo>
                  <a:lnTo>
                    <a:pt x="357" y="391"/>
                  </a:lnTo>
                  <a:lnTo>
                    <a:pt x="367" y="395"/>
                  </a:lnTo>
                  <a:lnTo>
                    <a:pt x="375" y="398"/>
                  </a:lnTo>
                  <a:lnTo>
                    <a:pt x="383" y="400"/>
                  </a:lnTo>
                  <a:lnTo>
                    <a:pt x="393" y="404"/>
                  </a:lnTo>
                  <a:lnTo>
                    <a:pt x="400" y="408"/>
                  </a:lnTo>
                  <a:lnTo>
                    <a:pt x="408" y="410"/>
                  </a:lnTo>
                  <a:lnTo>
                    <a:pt x="416" y="414"/>
                  </a:lnTo>
                  <a:lnTo>
                    <a:pt x="426" y="418"/>
                  </a:lnTo>
                  <a:lnTo>
                    <a:pt x="434" y="420"/>
                  </a:lnTo>
                  <a:lnTo>
                    <a:pt x="442" y="424"/>
                  </a:lnTo>
                  <a:lnTo>
                    <a:pt x="452" y="426"/>
                  </a:lnTo>
                  <a:lnTo>
                    <a:pt x="460" y="430"/>
                  </a:lnTo>
                  <a:lnTo>
                    <a:pt x="469" y="432"/>
                  </a:lnTo>
                  <a:lnTo>
                    <a:pt x="477" y="436"/>
                  </a:lnTo>
                  <a:lnTo>
                    <a:pt x="485" y="440"/>
                  </a:lnTo>
                  <a:lnTo>
                    <a:pt x="495" y="442"/>
                  </a:lnTo>
                  <a:lnTo>
                    <a:pt x="503" y="446"/>
                  </a:lnTo>
                  <a:lnTo>
                    <a:pt x="511" y="448"/>
                  </a:lnTo>
                  <a:lnTo>
                    <a:pt x="521" y="452"/>
                  </a:lnTo>
                  <a:lnTo>
                    <a:pt x="529" y="456"/>
                  </a:lnTo>
                  <a:lnTo>
                    <a:pt x="537" y="458"/>
                  </a:lnTo>
                  <a:lnTo>
                    <a:pt x="544" y="460"/>
                  </a:lnTo>
                  <a:lnTo>
                    <a:pt x="552" y="462"/>
                  </a:lnTo>
                  <a:lnTo>
                    <a:pt x="562" y="464"/>
                  </a:lnTo>
                  <a:lnTo>
                    <a:pt x="568" y="466"/>
                  </a:lnTo>
                  <a:lnTo>
                    <a:pt x="578" y="468"/>
                  </a:lnTo>
                  <a:lnTo>
                    <a:pt x="586" y="470"/>
                  </a:lnTo>
                  <a:lnTo>
                    <a:pt x="594" y="473"/>
                  </a:lnTo>
                  <a:lnTo>
                    <a:pt x="602" y="473"/>
                  </a:lnTo>
                  <a:lnTo>
                    <a:pt x="610" y="475"/>
                  </a:lnTo>
                  <a:lnTo>
                    <a:pt x="618" y="479"/>
                  </a:lnTo>
                  <a:lnTo>
                    <a:pt x="625" y="481"/>
                  </a:lnTo>
                  <a:lnTo>
                    <a:pt x="633" y="481"/>
                  </a:lnTo>
                  <a:lnTo>
                    <a:pt x="641" y="483"/>
                  </a:lnTo>
                  <a:lnTo>
                    <a:pt x="649" y="485"/>
                  </a:lnTo>
                  <a:lnTo>
                    <a:pt x="657" y="487"/>
                  </a:lnTo>
                  <a:lnTo>
                    <a:pt x="663" y="487"/>
                  </a:lnTo>
                  <a:lnTo>
                    <a:pt x="671" y="487"/>
                  </a:lnTo>
                  <a:lnTo>
                    <a:pt x="677" y="489"/>
                  </a:lnTo>
                  <a:lnTo>
                    <a:pt x="683" y="489"/>
                  </a:lnTo>
                  <a:lnTo>
                    <a:pt x="691" y="489"/>
                  </a:lnTo>
                  <a:lnTo>
                    <a:pt x="696" y="491"/>
                  </a:lnTo>
                  <a:lnTo>
                    <a:pt x="702" y="491"/>
                  </a:lnTo>
                  <a:lnTo>
                    <a:pt x="710" y="491"/>
                  </a:lnTo>
                  <a:lnTo>
                    <a:pt x="716" y="491"/>
                  </a:lnTo>
                  <a:lnTo>
                    <a:pt x="722" y="491"/>
                  </a:lnTo>
                  <a:lnTo>
                    <a:pt x="728" y="491"/>
                  </a:lnTo>
                  <a:lnTo>
                    <a:pt x="736" y="491"/>
                  </a:lnTo>
                  <a:lnTo>
                    <a:pt x="746" y="491"/>
                  </a:lnTo>
                  <a:lnTo>
                    <a:pt x="758" y="491"/>
                  </a:lnTo>
                  <a:lnTo>
                    <a:pt x="766" y="487"/>
                  </a:lnTo>
                  <a:lnTo>
                    <a:pt x="775" y="485"/>
                  </a:lnTo>
                  <a:lnTo>
                    <a:pt x="787" y="483"/>
                  </a:lnTo>
                  <a:lnTo>
                    <a:pt x="799" y="481"/>
                  </a:lnTo>
                  <a:lnTo>
                    <a:pt x="809" y="477"/>
                  </a:lnTo>
                  <a:lnTo>
                    <a:pt x="821" y="473"/>
                  </a:lnTo>
                  <a:lnTo>
                    <a:pt x="831" y="471"/>
                  </a:lnTo>
                  <a:lnTo>
                    <a:pt x="843" y="470"/>
                  </a:lnTo>
                  <a:lnTo>
                    <a:pt x="852" y="466"/>
                  </a:lnTo>
                  <a:lnTo>
                    <a:pt x="862" y="464"/>
                  </a:lnTo>
                  <a:lnTo>
                    <a:pt x="872" y="460"/>
                  </a:lnTo>
                  <a:lnTo>
                    <a:pt x="884" y="458"/>
                  </a:lnTo>
                  <a:lnTo>
                    <a:pt x="894" y="454"/>
                  </a:lnTo>
                  <a:lnTo>
                    <a:pt x="906" y="450"/>
                  </a:lnTo>
                  <a:lnTo>
                    <a:pt x="916" y="448"/>
                  </a:lnTo>
                  <a:lnTo>
                    <a:pt x="927" y="446"/>
                  </a:lnTo>
                  <a:lnTo>
                    <a:pt x="937" y="442"/>
                  </a:lnTo>
                  <a:lnTo>
                    <a:pt x="945" y="440"/>
                  </a:lnTo>
                  <a:lnTo>
                    <a:pt x="955" y="438"/>
                  </a:lnTo>
                  <a:lnTo>
                    <a:pt x="965" y="436"/>
                  </a:lnTo>
                  <a:lnTo>
                    <a:pt x="975" y="432"/>
                  </a:lnTo>
                  <a:lnTo>
                    <a:pt x="983" y="432"/>
                  </a:lnTo>
                  <a:lnTo>
                    <a:pt x="991" y="430"/>
                  </a:lnTo>
                  <a:lnTo>
                    <a:pt x="1000" y="430"/>
                  </a:lnTo>
                  <a:lnTo>
                    <a:pt x="1006" y="430"/>
                  </a:lnTo>
                  <a:lnTo>
                    <a:pt x="1014" y="430"/>
                  </a:lnTo>
                  <a:lnTo>
                    <a:pt x="1020" y="430"/>
                  </a:lnTo>
                  <a:lnTo>
                    <a:pt x="1028" y="430"/>
                  </a:lnTo>
                  <a:lnTo>
                    <a:pt x="1032" y="430"/>
                  </a:lnTo>
                  <a:lnTo>
                    <a:pt x="1040" y="432"/>
                  </a:lnTo>
                  <a:lnTo>
                    <a:pt x="1044" y="436"/>
                  </a:lnTo>
                  <a:lnTo>
                    <a:pt x="1048" y="440"/>
                  </a:lnTo>
                  <a:lnTo>
                    <a:pt x="1056" y="444"/>
                  </a:lnTo>
                  <a:lnTo>
                    <a:pt x="1064" y="450"/>
                  </a:lnTo>
                  <a:lnTo>
                    <a:pt x="1070" y="458"/>
                  </a:lnTo>
                  <a:lnTo>
                    <a:pt x="1077" y="466"/>
                  </a:lnTo>
                  <a:lnTo>
                    <a:pt x="1083" y="473"/>
                  </a:lnTo>
                  <a:lnTo>
                    <a:pt x="1087" y="481"/>
                  </a:lnTo>
                  <a:lnTo>
                    <a:pt x="1089" y="487"/>
                  </a:lnTo>
                  <a:lnTo>
                    <a:pt x="1091" y="495"/>
                  </a:lnTo>
                  <a:lnTo>
                    <a:pt x="1089" y="503"/>
                  </a:lnTo>
                  <a:lnTo>
                    <a:pt x="1085" y="509"/>
                  </a:lnTo>
                  <a:lnTo>
                    <a:pt x="1079" y="515"/>
                  </a:lnTo>
                  <a:lnTo>
                    <a:pt x="1072" y="523"/>
                  </a:lnTo>
                  <a:lnTo>
                    <a:pt x="1066" y="523"/>
                  </a:lnTo>
                  <a:lnTo>
                    <a:pt x="1062" y="527"/>
                  </a:lnTo>
                  <a:lnTo>
                    <a:pt x="1054" y="527"/>
                  </a:lnTo>
                  <a:lnTo>
                    <a:pt x="1046" y="531"/>
                  </a:lnTo>
                  <a:lnTo>
                    <a:pt x="1036" y="531"/>
                  </a:lnTo>
                  <a:lnTo>
                    <a:pt x="1028" y="533"/>
                  </a:lnTo>
                  <a:lnTo>
                    <a:pt x="1018" y="533"/>
                  </a:lnTo>
                  <a:lnTo>
                    <a:pt x="1008" y="535"/>
                  </a:lnTo>
                  <a:lnTo>
                    <a:pt x="1002" y="535"/>
                  </a:lnTo>
                  <a:lnTo>
                    <a:pt x="997" y="535"/>
                  </a:lnTo>
                  <a:lnTo>
                    <a:pt x="991" y="535"/>
                  </a:lnTo>
                  <a:lnTo>
                    <a:pt x="985" y="537"/>
                  </a:lnTo>
                  <a:lnTo>
                    <a:pt x="979" y="537"/>
                  </a:lnTo>
                  <a:lnTo>
                    <a:pt x="973" y="539"/>
                  </a:lnTo>
                  <a:lnTo>
                    <a:pt x="967" y="539"/>
                  </a:lnTo>
                  <a:lnTo>
                    <a:pt x="961" y="543"/>
                  </a:lnTo>
                  <a:lnTo>
                    <a:pt x="955" y="543"/>
                  </a:lnTo>
                  <a:lnTo>
                    <a:pt x="949" y="545"/>
                  </a:lnTo>
                  <a:lnTo>
                    <a:pt x="943" y="546"/>
                  </a:lnTo>
                  <a:lnTo>
                    <a:pt x="937" y="548"/>
                  </a:lnTo>
                  <a:lnTo>
                    <a:pt x="931" y="550"/>
                  </a:lnTo>
                  <a:lnTo>
                    <a:pt x="925" y="552"/>
                  </a:lnTo>
                  <a:lnTo>
                    <a:pt x="920" y="554"/>
                  </a:lnTo>
                  <a:lnTo>
                    <a:pt x="914" y="556"/>
                  </a:lnTo>
                  <a:lnTo>
                    <a:pt x="908" y="558"/>
                  </a:lnTo>
                  <a:lnTo>
                    <a:pt x="900" y="560"/>
                  </a:lnTo>
                  <a:lnTo>
                    <a:pt x="894" y="562"/>
                  </a:lnTo>
                  <a:lnTo>
                    <a:pt x="888" y="564"/>
                  </a:lnTo>
                  <a:lnTo>
                    <a:pt x="880" y="566"/>
                  </a:lnTo>
                  <a:lnTo>
                    <a:pt x="874" y="568"/>
                  </a:lnTo>
                  <a:lnTo>
                    <a:pt x="866" y="570"/>
                  </a:lnTo>
                  <a:lnTo>
                    <a:pt x="860" y="574"/>
                  </a:lnTo>
                  <a:lnTo>
                    <a:pt x="852" y="574"/>
                  </a:lnTo>
                  <a:lnTo>
                    <a:pt x="846" y="576"/>
                  </a:lnTo>
                  <a:lnTo>
                    <a:pt x="839" y="578"/>
                  </a:lnTo>
                  <a:lnTo>
                    <a:pt x="831" y="580"/>
                  </a:lnTo>
                  <a:lnTo>
                    <a:pt x="825" y="584"/>
                  </a:lnTo>
                  <a:lnTo>
                    <a:pt x="817" y="586"/>
                  </a:lnTo>
                  <a:lnTo>
                    <a:pt x="809" y="588"/>
                  </a:lnTo>
                  <a:lnTo>
                    <a:pt x="803" y="590"/>
                  </a:lnTo>
                  <a:lnTo>
                    <a:pt x="793" y="590"/>
                  </a:lnTo>
                  <a:lnTo>
                    <a:pt x="785" y="592"/>
                  </a:lnTo>
                  <a:lnTo>
                    <a:pt x="777" y="592"/>
                  </a:lnTo>
                  <a:lnTo>
                    <a:pt x="770" y="594"/>
                  </a:lnTo>
                  <a:lnTo>
                    <a:pt x="760" y="594"/>
                  </a:lnTo>
                  <a:lnTo>
                    <a:pt x="752" y="594"/>
                  </a:lnTo>
                  <a:lnTo>
                    <a:pt x="744" y="596"/>
                  </a:lnTo>
                  <a:lnTo>
                    <a:pt x="736" y="596"/>
                  </a:lnTo>
                  <a:lnTo>
                    <a:pt x="726" y="596"/>
                  </a:lnTo>
                  <a:lnTo>
                    <a:pt x="716" y="596"/>
                  </a:lnTo>
                  <a:lnTo>
                    <a:pt x="706" y="596"/>
                  </a:lnTo>
                  <a:lnTo>
                    <a:pt x="698" y="596"/>
                  </a:lnTo>
                  <a:lnTo>
                    <a:pt x="689" y="596"/>
                  </a:lnTo>
                  <a:lnTo>
                    <a:pt x="679" y="594"/>
                  </a:lnTo>
                  <a:lnTo>
                    <a:pt x="669" y="594"/>
                  </a:lnTo>
                  <a:lnTo>
                    <a:pt x="659" y="594"/>
                  </a:lnTo>
                  <a:lnTo>
                    <a:pt x="649" y="592"/>
                  </a:lnTo>
                  <a:lnTo>
                    <a:pt x="637" y="590"/>
                  </a:lnTo>
                  <a:lnTo>
                    <a:pt x="627" y="588"/>
                  </a:lnTo>
                  <a:lnTo>
                    <a:pt x="618" y="586"/>
                  </a:lnTo>
                  <a:lnTo>
                    <a:pt x="606" y="584"/>
                  </a:lnTo>
                  <a:lnTo>
                    <a:pt x="594" y="580"/>
                  </a:lnTo>
                  <a:lnTo>
                    <a:pt x="584" y="576"/>
                  </a:lnTo>
                  <a:lnTo>
                    <a:pt x="572" y="574"/>
                  </a:lnTo>
                  <a:lnTo>
                    <a:pt x="560" y="570"/>
                  </a:lnTo>
                  <a:lnTo>
                    <a:pt x="548" y="566"/>
                  </a:lnTo>
                  <a:lnTo>
                    <a:pt x="537" y="562"/>
                  </a:lnTo>
                  <a:lnTo>
                    <a:pt x="525" y="556"/>
                  </a:lnTo>
                  <a:lnTo>
                    <a:pt x="511" y="552"/>
                  </a:lnTo>
                  <a:lnTo>
                    <a:pt x="499" y="546"/>
                  </a:lnTo>
                  <a:lnTo>
                    <a:pt x="487" y="541"/>
                  </a:lnTo>
                  <a:lnTo>
                    <a:pt x="475" y="535"/>
                  </a:lnTo>
                  <a:lnTo>
                    <a:pt x="460" y="529"/>
                  </a:lnTo>
                  <a:lnTo>
                    <a:pt x="448" y="523"/>
                  </a:lnTo>
                  <a:lnTo>
                    <a:pt x="436" y="515"/>
                  </a:lnTo>
                  <a:lnTo>
                    <a:pt x="422" y="509"/>
                  </a:lnTo>
                  <a:lnTo>
                    <a:pt x="410" y="503"/>
                  </a:lnTo>
                  <a:lnTo>
                    <a:pt x="398" y="499"/>
                  </a:lnTo>
                  <a:lnTo>
                    <a:pt x="389" y="493"/>
                  </a:lnTo>
                  <a:lnTo>
                    <a:pt x="377" y="487"/>
                  </a:lnTo>
                  <a:lnTo>
                    <a:pt x="367" y="481"/>
                  </a:lnTo>
                  <a:lnTo>
                    <a:pt x="355" y="475"/>
                  </a:lnTo>
                  <a:lnTo>
                    <a:pt x="345" y="471"/>
                  </a:lnTo>
                  <a:lnTo>
                    <a:pt x="337" y="468"/>
                  </a:lnTo>
                  <a:lnTo>
                    <a:pt x="327" y="462"/>
                  </a:lnTo>
                  <a:lnTo>
                    <a:pt x="318" y="458"/>
                  </a:lnTo>
                  <a:lnTo>
                    <a:pt x="310" y="452"/>
                  </a:lnTo>
                  <a:lnTo>
                    <a:pt x="302" y="450"/>
                  </a:lnTo>
                  <a:lnTo>
                    <a:pt x="292" y="444"/>
                  </a:lnTo>
                  <a:lnTo>
                    <a:pt x="284" y="440"/>
                  </a:lnTo>
                  <a:lnTo>
                    <a:pt x="276" y="436"/>
                  </a:lnTo>
                  <a:lnTo>
                    <a:pt x="268" y="432"/>
                  </a:lnTo>
                  <a:lnTo>
                    <a:pt x="260" y="428"/>
                  </a:lnTo>
                  <a:lnTo>
                    <a:pt x="252" y="424"/>
                  </a:lnTo>
                  <a:lnTo>
                    <a:pt x="246" y="420"/>
                  </a:lnTo>
                  <a:lnTo>
                    <a:pt x="241" y="416"/>
                  </a:lnTo>
                  <a:lnTo>
                    <a:pt x="233" y="412"/>
                  </a:lnTo>
                  <a:lnTo>
                    <a:pt x="227" y="408"/>
                  </a:lnTo>
                  <a:lnTo>
                    <a:pt x="221" y="404"/>
                  </a:lnTo>
                  <a:lnTo>
                    <a:pt x="215" y="402"/>
                  </a:lnTo>
                  <a:lnTo>
                    <a:pt x="209" y="398"/>
                  </a:lnTo>
                  <a:lnTo>
                    <a:pt x="203" y="395"/>
                  </a:lnTo>
                  <a:lnTo>
                    <a:pt x="197" y="391"/>
                  </a:lnTo>
                  <a:lnTo>
                    <a:pt x="193" y="387"/>
                  </a:lnTo>
                  <a:lnTo>
                    <a:pt x="181" y="379"/>
                  </a:lnTo>
                  <a:lnTo>
                    <a:pt x="171" y="373"/>
                  </a:lnTo>
                  <a:lnTo>
                    <a:pt x="164" y="365"/>
                  </a:lnTo>
                  <a:lnTo>
                    <a:pt x="154" y="357"/>
                  </a:lnTo>
                  <a:lnTo>
                    <a:pt x="146" y="349"/>
                  </a:lnTo>
                  <a:lnTo>
                    <a:pt x="138" y="341"/>
                  </a:lnTo>
                  <a:lnTo>
                    <a:pt x="130" y="333"/>
                  </a:lnTo>
                  <a:lnTo>
                    <a:pt x="124" y="323"/>
                  </a:lnTo>
                  <a:lnTo>
                    <a:pt x="116" y="316"/>
                  </a:lnTo>
                  <a:lnTo>
                    <a:pt x="108" y="306"/>
                  </a:lnTo>
                  <a:lnTo>
                    <a:pt x="102" y="296"/>
                  </a:lnTo>
                  <a:lnTo>
                    <a:pt x="96" y="286"/>
                  </a:lnTo>
                  <a:lnTo>
                    <a:pt x="89" y="274"/>
                  </a:lnTo>
                  <a:lnTo>
                    <a:pt x="83" y="264"/>
                  </a:lnTo>
                  <a:lnTo>
                    <a:pt x="81" y="258"/>
                  </a:lnTo>
                  <a:lnTo>
                    <a:pt x="77" y="252"/>
                  </a:lnTo>
                  <a:lnTo>
                    <a:pt x="75" y="246"/>
                  </a:lnTo>
                  <a:lnTo>
                    <a:pt x="71" y="241"/>
                  </a:lnTo>
                  <a:lnTo>
                    <a:pt x="67" y="233"/>
                  </a:lnTo>
                  <a:lnTo>
                    <a:pt x="63" y="227"/>
                  </a:lnTo>
                  <a:lnTo>
                    <a:pt x="61" y="221"/>
                  </a:lnTo>
                  <a:lnTo>
                    <a:pt x="57" y="213"/>
                  </a:lnTo>
                  <a:lnTo>
                    <a:pt x="55" y="207"/>
                  </a:lnTo>
                  <a:lnTo>
                    <a:pt x="51" y="201"/>
                  </a:lnTo>
                  <a:lnTo>
                    <a:pt x="47" y="195"/>
                  </a:lnTo>
                  <a:lnTo>
                    <a:pt x="45" y="189"/>
                  </a:lnTo>
                  <a:lnTo>
                    <a:pt x="43" y="183"/>
                  </a:lnTo>
                  <a:lnTo>
                    <a:pt x="39" y="177"/>
                  </a:lnTo>
                  <a:lnTo>
                    <a:pt x="37" y="171"/>
                  </a:lnTo>
                  <a:lnTo>
                    <a:pt x="35" y="166"/>
                  </a:lnTo>
                  <a:lnTo>
                    <a:pt x="31" y="156"/>
                  </a:lnTo>
                  <a:lnTo>
                    <a:pt x="27" y="144"/>
                  </a:lnTo>
                  <a:lnTo>
                    <a:pt x="21" y="132"/>
                  </a:lnTo>
                  <a:lnTo>
                    <a:pt x="19" y="122"/>
                  </a:lnTo>
                  <a:lnTo>
                    <a:pt x="16" y="114"/>
                  </a:lnTo>
                  <a:lnTo>
                    <a:pt x="14" y="104"/>
                  </a:lnTo>
                  <a:lnTo>
                    <a:pt x="10" y="94"/>
                  </a:lnTo>
                  <a:lnTo>
                    <a:pt x="10" y="87"/>
                  </a:lnTo>
                  <a:lnTo>
                    <a:pt x="8" y="79"/>
                  </a:lnTo>
                  <a:lnTo>
                    <a:pt x="6" y="71"/>
                  </a:lnTo>
                  <a:lnTo>
                    <a:pt x="4" y="63"/>
                  </a:lnTo>
                  <a:lnTo>
                    <a:pt x="2" y="55"/>
                  </a:lnTo>
                  <a:lnTo>
                    <a:pt x="2" y="49"/>
                  </a:lnTo>
                  <a:lnTo>
                    <a:pt x="2" y="43"/>
                  </a:lnTo>
                  <a:lnTo>
                    <a:pt x="0" y="37"/>
                  </a:lnTo>
                  <a:lnTo>
                    <a:pt x="0" y="31"/>
                  </a:lnTo>
                  <a:lnTo>
                    <a:pt x="0" y="25"/>
                  </a:lnTo>
                  <a:lnTo>
                    <a:pt x="2" y="21"/>
                  </a:lnTo>
                  <a:lnTo>
                    <a:pt x="2" y="14"/>
                  </a:lnTo>
                  <a:lnTo>
                    <a:pt x="4" y="8"/>
                  </a:lnTo>
                  <a:lnTo>
                    <a:pt x="8" y="2"/>
                  </a:lnTo>
                  <a:lnTo>
                    <a:pt x="10" y="0"/>
                  </a:lnTo>
                  <a:lnTo>
                    <a:pt x="16" y="0"/>
                  </a:lnTo>
                  <a:lnTo>
                    <a:pt x="19" y="4"/>
                  </a:lnTo>
                  <a:lnTo>
                    <a:pt x="19" y="10"/>
                  </a:lnTo>
                  <a:lnTo>
                    <a:pt x="21" y="16"/>
                  </a:lnTo>
                  <a:lnTo>
                    <a:pt x="23" y="21"/>
                  </a:lnTo>
                  <a:lnTo>
                    <a:pt x="25" y="29"/>
                  </a:lnTo>
                  <a:lnTo>
                    <a:pt x="27" y="37"/>
                  </a:lnTo>
                  <a:lnTo>
                    <a:pt x="29" y="45"/>
                  </a:lnTo>
                  <a:lnTo>
                    <a:pt x="31" y="55"/>
                  </a:lnTo>
                  <a:lnTo>
                    <a:pt x="33" y="65"/>
                  </a:lnTo>
                  <a:lnTo>
                    <a:pt x="35" y="75"/>
                  </a:lnTo>
                  <a:lnTo>
                    <a:pt x="37" y="83"/>
                  </a:lnTo>
                  <a:lnTo>
                    <a:pt x="39" y="94"/>
                  </a:lnTo>
                  <a:lnTo>
                    <a:pt x="43" y="104"/>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2" name="Google Shape;942;p91"/>
            <p:cNvSpPr/>
            <p:nvPr/>
          </p:nvSpPr>
          <p:spPr>
            <a:xfrm>
              <a:off x="1464" y="1825"/>
              <a:ext cx="1972" cy="1326"/>
            </a:xfrm>
            <a:custGeom>
              <a:rect b="b" l="l" r="r" t="t"/>
              <a:pathLst>
                <a:path extrusionOk="0" h="1326" w="1972">
                  <a:moveTo>
                    <a:pt x="1014" y="708"/>
                  </a:moveTo>
                  <a:lnTo>
                    <a:pt x="1018" y="710"/>
                  </a:lnTo>
                  <a:lnTo>
                    <a:pt x="1024" y="712"/>
                  </a:lnTo>
                  <a:lnTo>
                    <a:pt x="1032" y="716"/>
                  </a:lnTo>
                  <a:lnTo>
                    <a:pt x="1040" y="722"/>
                  </a:lnTo>
                  <a:lnTo>
                    <a:pt x="1048" y="724"/>
                  </a:lnTo>
                  <a:lnTo>
                    <a:pt x="1058" y="730"/>
                  </a:lnTo>
                  <a:lnTo>
                    <a:pt x="1066" y="736"/>
                  </a:lnTo>
                  <a:lnTo>
                    <a:pt x="1078" y="742"/>
                  </a:lnTo>
                  <a:lnTo>
                    <a:pt x="1087" y="748"/>
                  </a:lnTo>
                  <a:lnTo>
                    <a:pt x="1099" y="754"/>
                  </a:lnTo>
                  <a:lnTo>
                    <a:pt x="1105" y="758"/>
                  </a:lnTo>
                  <a:lnTo>
                    <a:pt x="1111" y="760"/>
                  </a:lnTo>
                  <a:lnTo>
                    <a:pt x="1119" y="764"/>
                  </a:lnTo>
                  <a:lnTo>
                    <a:pt x="1125" y="768"/>
                  </a:lnTo>
                  <a:lnTo>
                    <a:pt x="1131" y="772"/>
                  </a:lnTo>
                  <a:lnTo>
                    <a:pt x="1137" y="774"/>
                  </a:lnTo>
                  <a:lnTo>
                    <a:pt x="1143" y="777"/>
                  </a:lnTo>
                  <a:lnTo>
                    <a:pt x="1149" y="781"/>
                  </a:lnTo>
                  <a:lnTo>
                    <a:pt x="1155" y="785"/>
                  </a:lnTo>
                  <a:lnTo>
                    <a:pt x="1162" y="789"/>
                  </a:lnTo>
                  <a:lnTo>
                    <a:pt x="1168" y="793"/>
                  </a:lnTo>
                  <a:lnTo>
                    <a:pt x="1176" y="797"/>
                  </a:lnTo>
                  <a:lnTo>
                    <a:pt x="1182" y="801"/>
                  </a:lnTo>
                  <a:lnTo>
                    <a:pt x="1188" y="805"/>
                  </a:lnTo>
                  <a:lnTo>
                    <a:pt x="1194" y="809"/>
                  </a:lnTo>
                  <a:lnTo>
                    <a:pt x="1202" y="813"/>
                  </a:lnTo>
                  <a:lnTo>
                    <a:pt x="1208" y="817"/>
                  </a:lnTo>
                  <a:lnTo>
                    <a:pt x="1216" y="821"/>
                  </a:lnTo>
                  <a:lnTo>
                    <a:pt x="1222" y="825"/>
                  </a:lnTo>
                  <a:lnTo>
                    <a:pt x="1230" y="829"/>
                  </a:lnTo>
                  <a:lnTo>
                    <a:pt x="1236" y="833"/>
                  </a:lnTo>
                  <a:lnTo>
                    <a:pt x="1241" y="837"/>
                  </a:lnTo>
                  <a:lnTo>
                    <a:pt x="1247" y="841"/>
                  </a:lnTo>
                  <a:lnTo>
                    <a:pt x="1255" y="845"/>
                  </a:lnTo>
                  <a:lnTo>
                    <a:pt x="1261" y="849"/>
                  </a:lnTo>
                  <a:lnTo>
                    <a:pt x="1267" y="852"/>
                  </a:lnTo>
                  <a:lnTo>
                    <a:pt x="1273" y="856"/>
                  </a:lnTo>
                  <a:lnTo>
                    <a:pt x="1281" y="860"/>
                  </a:lnTo>
                  <a:lnTo>
                    <a:pt x="1285" y="864"/>
                  </a:lnTo>
                  <a:lnTo>
                    <a:pt x="1291" y="868"/>
                  </a:lnTo>
                  <a:lnTo>
                    <a:pt x="1299" y="872"/>
                  </a:lnTo>
                  <a:lnTo>
                    <a:pt x="1305" y="876"/>
                  </a:lnTo>
                  <a:lnTo>
                    <a:pt x="1309" y="878"/>
                  </a:lnTo>
                  <a:lnTo>
                    <a:pt x="1316" y="882"/>
                  </a:lnTo>
                  <a:lnTo>
                    <a:pt x="1320" y="886"/>
                  </a:lnTo>
                  <a:lnTo>
                    <a:pt x="1326" y="890"/>
                  </a:lnTo>
                  <a:lnTo>
                    <a:pt x="1338" y="898"/>
                  </a:lnTo>
                  <a:lnTo>
                    <a:pt x="1348" y="906"/>
                  </a:lnTo>
                  <a:lnTo>
                    <a:pt x="1356" y="912"/>
                  </a:lnTo>
                  <a:lnTo>
                    <a:pt x="1368" y="920"/>
                  </a:lnTo>
                  <a:lnTo>
                    <a:pt x="1376" y="924"/>
                  </a:lnTo>
                  <a:lnTo>
                    <a:pt x="1384" y="929"/>
                  </a:lnTo>
                  <a:lnTo>
                    <a:pt x="1391" y="935"/>
                  </a:lnTo>
                  <a:lnTo>
                    <a:pt x="1401" y="941"/>
                  </a:lnTo>
                  <a:lnTo>
                    <a:pt x="1409" y="947"/>
                  </a:lnTo>
                  <a:lnTo>
                    <a:pt x="1419" y="953"/>
                  </a:lnTo>
                  <a:lnTo>
                    <a:pt x="1429" y="959"/>
                  </a:lnTo>
                  <a:lnTo>
                    <a:pt x="1437" y="965"/>
                  </a:lnTo>
                  <a:lnTo>
                    <a:pt x="1445" y="971"/>
                  </a:lnTo>
                  <a:lnTo>
                    <a:pt x="1455" y="975"/>
                  </a:lnTo>
                  <a:lnTo>
                    <a:pt x="1462" y="981"/>
                  </a:lnTo>
                  <a:lnTo>
                    <a:pt x="1472" y="987"/>
                  </a:lnTo>
                  <a:lnTo>
                    <a:pt x="1480" y="993"/>
                  </a:lnTo>
                  <a:lnTo>
                    <a:pt x="1490" y="997"/>
                  </a:lnTo>
                  <a:lnTo>
                    <a:pt x="1500" y="1003"/>
                  </a:lnTo>
                  <a:lnTo>
                    <a:pt x="1508" y="1008"/>
                  </a:lnTo>
                  <a:lnTo>
                    <a:pt x="1518" y="1012"/>
                  </a:lnTo>
                  <a:lnTo>
                    <a:pt x="1526" y="1016"/>
                  </a:lnTo>
                  <a:lnTo>
                    <a:pt x="1536" y="1022"/>
                  </a:lnTo>
                  <a:lnTo>
                    <a:pt x="1545" y="1026"/>
                  </a:lnTo>
                  <a:lnTo>
                    <a:pt x="1553" y="1028"/>
                  </a:lnTo>
                  <a:lnTo>
                    <a:pt x="1563" y="1032"/>
                  </a:lnTo>
                  <a:lnTo>
                    <a:pt x="1571" y="1036"/>
                  </a:lnTo>
                  <a:lnTo>
                    <a:pt x="1581" y="1040"/>
                  </a:lnTo>
                  <a:lnTo>
                    <a:pt x="1589" y="1042"/>
                  </a:lnTo>
                  <a:lnTo>
                    <a:pt x="1599" y="1046"/>
                  </a:lnTo>
                  <a:lnTo>
                    <a:pt x="1609" y="1048"/>
                  </a:lnTo>
                  <a:lnTo>
                    <a:pt x="1616" y="1050"/>
                  </a:lnTo>
                  <a:lnTo>
                    <a:pt x="1626" y="1050"/>
                  </a:lnTo>
                  <a:lnTo>
                    <a:pt x="1636" y="1052"/>
                  </a:lnTo>
                  <a:lnTo>
                    <a:pt x="1646" y="1054"/>
                  </a:lnTo>
                  <a:lnTo>
                    <a:pt x="1654" y="1054"/>
                  </a:lnTo>
                  <a:lnTo>
                    <a:pt x="1662" y="1054"/>
                  </a:lnTo>
                  <a:lnTo>
                    <a:pt x="1672" y="1052"/>
                  </a:lnTo>
                  <a:lnTo>
                    <a:pt x="1682" y="1050"/>
                  </a:lnTo>
                  <a:lnTo>
                    <a:pt x="1691" y="1048"/>
                  </a:lnTo>
                  <a:lnTo>
                    <a:pt x="1699" y="1046"/>
                  </a:lnTo>
                  <a:lnTo>
                    <a:pt x="1711" y="1042"/>
                  </a:lnTo>
                  <a:lnTo>
                    <a:pt x="1719" y="1036"/>
                  </a:lnTo>
                  <a:lnTo>
                    <a:pt x="1731" y="1032"/>
                  </a:lnTo>
                  <a:lnTo>
                    <a:pt x="1739" y="1026"/>
                  </a:lnTo>
                  <a:lnTo>
                    <a:pt x="1749" y="1020"/>
                  </a:lnTo>
                  <a:lnTo>
                    <a:pt x="1759" y="1012"/>
                  </a:lnTo>
                  <a:lnTo>
                    <a:pt x="1768" y="1006"/>
                  </a:lnTo>
                  <a:lnTo>
                    <a:pt x="1778" y="997"/>
                  </a:lnTo>
                  <a:lnTo>
                    <a:pt x="1786" y="989"/>
                  </a:lnTo>
                  <a:lnTo>
                    <a:pt x="1796" y="981"/>
                  </a:lnTo>
                  <a:lnTo>
                    <a:pt x="1806" y="971"/>
                  </a:lnTo>
                  <a:lnTo>
                    <a:pt x="1814" y="961"/>
                  </a:lnTo>
                  <a:lnTo>
                    <a:pt x="1824" y="951"/>
                  </a:lnTo>
                  <a:lnTo>
                    <a:pt x="1834" y="939"/>
                  </a:lnTo>
                  <a:lnTo>
                    <a:pt x="1843" y="929"/>
                  </a:lnTo>
                  <a:lnTo>
                    <a:pt x="1845" y="924"/>
                  </a:lnTo>
                  <a:lnTo>
                    <a:pt x="1851" y="918"/>
                  </a:lnTo>
                  <a:lnTo>
                    <a:pt x="1855" y="912"/>
                  </a:lnTo>
                  <a:lnTo>
                    <a:pt x="1859" y="906"/>
                  </a:lnTo>
                  <a:lnTo>
                    <a:pt x="1863" y="900"/>
                  </a:lnTo>
                  <a:lnTo>
                    <a:pt x="1869" y="894"/>
                  </a:lnTo>
                  <a:lnTo>
                    <a:pt x="1873" y="888"/>
                  </a:lnTo>
                  <a:lnTo>
                    <a:pt x="1877" y="882"/>
                  </a:lnTo>
                  <a:lnTo>
                    <a:pt x="1881" y="876"/>
                  </a:lnTo>
                  <a:lnTo>
                    <a:pt x="1885" y="868"/>
                  </a:lnTo>
                  <a:lnTo>
                    <a:pt x="1889" y="862"/>
                  </a:lnTo>
                  <a:lnTo>
                    <a:pt x="1893" y="856"/>
                  </a:lnTo>
                  <a:lnTo>
                    <a:pt x="1897" y="851"/>
                  </a:lnTo>
                  <a:lnTo>
                    <a:pt x="1901" y="845"/>
                  </a:lnTo>
                  <a:lnTo>
                    <a:pt x="1905" y="839"/>
                  </a:lnTo>
                  <a:lnTo>
                    <a:pt x="1909" y="833"/>
                  </a:lnTo>
                  <a:lnTo>
                    <a:pt x="1913" y="825"/>
                  </a:lnTo>
                  <a:lnTo>
                    <a:pt x="1915" y="817"/>
                  </a:lnTo>
                  <a:lnTo>
                    <a:pt x="1918" y="811"/>
                  </a:lnTo>
                  <a:lnTo>
                    <a:pt x="1922" y="805"/>
                  </a:lnTo>
                  <a:lnTo>
                    <a:pt x="1924" y="797"/>
                  </a:lnTo>
                  <a:lnTo>
                    <a:pt x="1930" y="791"/>
                  </a:lnTo>
                  <a:lnTo>
                    <a:pt x="1932" y="785"/>
                  </a:lnTo>
                  <a:lnTo>
                    <a:pt x="1936" y="777"/>
                  </a:lnTo>
                  <a:lnTo>
                    <a:pt x="1938" y="770"/>
                  </a:lnTo>
                  <a:lnTo>
                    <a:pt x="1942" y="762"/>
                  </a:lnTo>
                  <a:lnTo>
                    <a:pt x="1944" y="756"/>
                  </a:lnTo>
                  <a:lnTo>
                    <a:pt x="1946" y="748"/>
                  </a:lnTo>
                  <a:lnTo>
                    <a:pt x="1948" y="740"/>
                  </a:lnTo>
                  <a:lnTo>
                    <a:pt x="1950" y="732"/>
                  </a:lnTo>
                  <a:lnTo>
                    <a:pt x="1954" y="726"/>
                  </a:lnTo>
                  <a:lnTo>
                    <a:pt x="1956" y="718"/>
                  </a:lnTo>
                  <a:lnTo>
                    <a:pt x="1958" y="710"/>
                  </a:lnTo>
                  <a:lnTo>
                    <a:pt x="1960" y="702"/>
                  </a:lnTo>
                  <a:lnTo>
                    <a:pt x="1960" y="693"/>
                  </a:lnTo>
                  <a:lnTo>
                    <a:pt x="1962" y="687"/>
                  </a:lnTo>
                  <a:lnTo>
                    <a:pt x="1964" y="679"/>
                  </a:lnTo>
                  <a:lnTo>
                    <a:pt x="1966" y="669"/>
                  </a:lnTo>
                  <a:lnTo>
                    <a:pt x="1966" y="661"/>
                  </a:lnTo>
                  <a:lnTo>
                    <a:pt x="1968" y="653"/>
                  </a:lnTo>
                  <a:lnTo>
                    <a:pt x="1968" y="645"/>
                  </a:lnTo>
                  <a:lnTo>
                    <a:pt x="1970" y="637"/>
                  </a:lnTo>
                  <a:lnTo>
                    <a:pt x="1970" y="627"/>
                  </a:lnTo>
                  <a:lnTo>
                    <a:pt x="1970" y="620"/>
                  </a:lnTo>
                  <a:lnTo>
                    <a:pt x="1970" y="610"/>
                  </a:lnTo>
                  <a:lnTo>
                    <a:pt x="1970" y="602"/>
                  </a:lnTo>
                  <a:lnTo>
                    <a:pt x="1970" y="594"/>
                  </a:lnTo>
                  <a:lnTo>
                    <a:pt x="1972" y="584"/>
                  </a:lnTo>
                  <a:lnTo>
                    <a:pt x="1970" y="576"/>
                  </a:lnTo>
                  <a:lnTo>
                    <a:pt x="1970" y="566"/>
                  </a:lnTo>
                  <a:lnTo>
                    <a:pt x="1970" y="558"/>
                  </a:lnTo>
                  <a:lnTo>
                    <a:pt x="1970" y="551"/>
                  </a:lnTo>
                  <a:lnTo>
                    <a:pt x="1968" y="541"/>
                  </a:lnTo>
                  <a:lnTo>
                    <a:pt x="1968" y="533"/>
                  </a:lnTo>
                  <a:lnTo>
                    <a:pt x="1966" y="523"/>
                  </a:lnTo>
                  <a:lnTo>
                    <a:pt x="1966" y="515"/>
                  </a:lnTo>
                  <a:lnTo>
                    <a:pt x="1964" y="505"/>
                  </a:lnTo>
                  <a:lnTo>
                    <a:pt x="1962" y="495"/>
                  </a:lnTo>
                  <a:lnTo>
                    <a:pt x="1960" y="487"/>
                  </a:lnTo>
                  <a:lnTo>
                    <a:pt x="1958" y="477"/>
                  </a:lnTo>
                  <a:lnTo>
                    <a:pt x="1956" y="468"/>
                  </a:lnTo>
                  <a:lnTo>
                    <a:pt x="1954" y="458"/>
                  </a:lnTo>
                  <a:lnTo>
                    <a:pt x="1950" y="450"/>
                  </a:lnTo>
                  <a:lnTo>
                    <a:pt x="1948" y="440"/>
                  </a:lnTo>
                  <a:lnTo>
                    <a:pt x="1946" y="432"/>
                  </a:lnTo>
                  <a:lnTo>
                    <a:pt x="1942" y="422"/>
                  </a:lnTo>
                  <a:lnTo>
                    <a:pt x="1940" y="412"/>
                  </a:lnTo>
                  <a:lnTo>
                    <a:pt x="1936" y="404"/>
                  </a:lnTo>
                  <a:lnTo>
                    <a:pt x="1932" y="395"/>
                  </a:lnTo>
                  <a:lnTo>
                    <a:pt x="1930" y="387"/>
                  </a:lnTo>
                  <a:lnTo>
                    <a:pt x="1924" y="377"/>
                  </a:lnTo>
                  <a:lnTo>
                    <a:pt x="1922" y="369"/>
                  </a:lnTo>
                  <a:lnTo>
                    <a:pt x="1916" y="361"/>
                  </a:lnTo>
                  <a:lnTo>
                    <a:pt x="1913" y="351"/>
                  </a:lnTo>
                  <a:lnTo>
                    <a:pt x="1909" y="341"/>
                  </a:lnTo>
                  <a:lnTo>
                    <a:pt x="1905" y="333"/>
                  </a:lnTo>
                  <a:lnTo>
                    <a:pt x="1899" y="324"/>
                  </a:lnTo>
                  <a:lnTo>
                    <a:pt x="1895" y="316"/>
                  </a:lnTo>
                  <a:lnTo>
                    <a:pt x="1889" y="308"/>
                  </a:lnTo>
                  <a:lnTo>
                    <a:pt x="1885" y="300"/>
                  </a:lnTo>
                  <a:lnTo>
                    <a:pt x="1879" y="290"/>
                  </a:lnTo>
                  <a:lnTo>
                    <a:pt x="1873" y="282"/>
                  </a:lnTo>
                  <a:lnTo>
                    <a:pt x="1867" y="274"/>
                  </a:lnTo>
                  <a:lnTo>
                    <a:pt x="1861" y="264"/>
                  </a:lnTo>
                  <a:lnTo>
                    <a:pt x="1853" y="256"/>
                  </a:lnTo>
                  <a:lnTo>
                    <a:pt x="1847" y="249"/>
                  </a:lnTo>
                  <a:lnTo>
                    <a:pt x="1841" y="241"/>
                  </a:lnTo>
                  <a:lnTo>
                    <a:pt x="1836" y="233"/>
                  </a:lnTo>
                  <a:lnTo>
                    <a:pt x="1828" y="223"/>
                  </a:lnTo>
                  <a:lnTo>
                    <a:pt x="1820" y="217"/>
                  </a:lnTo>
                  <a:lnTo>
                    <a:pt x="1812" y="207"/>
                  </a:lnTo>
                  <a:lnTo>
                    <a:pt x="1804" y="201"/>
                  </a:lnTo>
                  <a:lnTo>
                    <a:pt x="1794" y="193"/>
                  </a:lnTo>
                  <a:lnTo>
                    <a:pt x="1788" y="185"/>
                  </a:lnTo>
                  <a:lnTo>
                    <a:pt x="1778" y="179"/>
                  </a:lnTo>
                  <a:lnTo>
                    <a:pt x="1770" y="174"/>
                  </a:lnTo>
                  <a:lnTo>
                    <a:pt x="1763" y="166"/>
                  </a:lnTo>
                  <a:lnTo>
                    <a:pt x="1753" y="158"/>
                  </a:lnTo>
                  <a:lnTo>
                    <a:pt x="1743" y="152"/>
                  </a:lnTo>
                  <a:lnTo>
                    <a:pt x="1735" y="146"/>
                  </a:lnTo>
                  <a:lnTo>
                    <a:pt x="1725" y="140"/>
                  </a:lnTo>
                  <a:lnTo>
                    <a:pt x="1717" y="134"/>
                  </a:lnTo>
                  <a:lnTo>
                    <a:pt x="1707" y="128"/>
                  </a:lnTo>
                  <a:lnTo>
                    <a:pt x="1697" y="124"/>
                  </a:lnTo>
                  <a:lnTo>
                    <a:pt x="1688" y="116"/>
                  </a:lnTo>
                  <a:lnTo>
                    <a:pt x="1678" y="110"/>
                  </a:lnTo>
                  <a:lnTo>
                    <a:pt x="1668" y="106"/>
                  </a:lnTo>
                  <a:lnTo>
                    <a:pt x="1658" y="100"/>
                  </a:lnTo>
                  <a:lnTo>
                    <a:pt x="1648" y="95"/>
                  </a:lnTo>
                  <a:lnTo>
                    <a:pt x="1638" y="91"/>
                  </a:lnTo>
                  <a:lnTo>
                    <a:pt x="1628" y="87"/>
                  </a:lnTo>
                  <a:lnTo>
                    <a:pt x="1618" y="83"/>
                  </a:lnTo>
                  <a:lnTo>
                    <a:pt x="1607" y="77"/>
                  </a:lnTo>
                  <a:lnTo>
                    <a:pt x="1597" y="73"/>
                  </a:lnTo>
                  <a:lnTo>
                    <a:pt x="1587" y="69"/>
                  </a:lnTo>
                  <a:lnTo>
                    <a:pt x="1577" y="65"/>
                  </a:lnTo>
                  <a:lnTo>
                    <a:pt x="1567" y="61"/>
                  </a:lnTo>
                  <a:lnTo>
                    <a:pt x="1557" y="57"/>
                  </a:lnTo>
                  <a:lnTo>
                    <a:pt x="1545" y="53"/>
                  </a:lnTo>
                  <a:lnTo>
                    <a:pt x="1538" y="51"/>
                  </a:lnTo>
                  <a:lnTo>
                    <a:pt x="1526" y="47"/>
                  </a:lnTo>
                  <a:lnTo>
                    <a:pt x="1516" y="43"/>
                  </a:lnTo>
                  <a:lnTo>
                    <a:pt x="1504" y="41"/>
                  </a:lnTo>
                  <a:lnTo>
                    <a:pt x="1496" y="37"/>
                  </a:lnTo>
                  <a:lnTo>
                    <a:pt x="1484" y="33"/>
                  </a:lnTo>
                  <a:lnTo>
                    <a:pt x="1474" y="31"/>
                  </a:lnTo>
                  <a:lnTo>
                    <a:pt x="1464" y="29"/>
                  </a:lnTo>
                  <a:lnTo>
                    <a:pt x="1455" y="27"/>
                  </a:lnTo>
                  <a:lnTo>
                    <a:pt x="1445" y="23"/>
                  </a:lnTo>
                  <a:lnTo>
                    <a:pt x="1435" y="22"/>
                  </a:lnTo>
                  <a:lnTo>
                    <a:pt x="1425" y="20"/>
                  </a:lnTo>
                  <a:lnTo>
                    <a:pt x="1415" y="18"/>
                  </a:lnTo>
                  <a:lnTo>
                    <a:pt x="1407" y="16"/>
                  </a:lnTo>
                  <a:lnTo>
                    <a:pt x="1397" y="14"/>
                  </a:lnTo>
                  <a:lnTo>
                    <a:pt x="1387" y="12"/>
                  </a:lnTo>
                  <a:lnTo>
                    <a:pt x="1380" y="12"/>
                  </a:lnTo>
                  <a:lnTo>
                    <a:pt x="1370" y="10"/>
                  </a:lnTo>
                  <a:lnTo>
                    <a:pt x="1362" y="8"/>
                  </a:lnTo>
                  <a:lnTo>
                    <a:pt x="1352" y="6"/>
                  </a:lnTo>
                  <a:lnTo>
                    <a:pt x="1344" y="6"/>
                  </a:lnTo>
                  <a:lnTo>
                    <a:pt x="1334" y="4"/>
                  </a:lnTo>
                  <a:lnTo>
                    <a:pt x="1326" y="4"/>
                  </a:lnTo>
                  <a:lnTo>
                    <a:pt x="1318" y="2"/>
                  </a:lnTo>
                  <a:lnTo>
                    <a:pt x="1311" y="2"/>
                  </a:lnTo>
                  <a:lnTo>
                    <a:pt x="1303" y="2"/>
                  </a:lnTo>
                  <a:lnTo>
                    <a:pt x="1297" y="0"/>
                  </a:lnTo>
                  <a:lnTo>
                    <a:pt x="1289" y="0"/>
                  </a:lnTo>
                  <a:lnTo>
                    <a:pt x="1283" y="0"/>
                  </a:lnTo>
                  <a:lnTo>
                    <a:pt x="1275" y="0"/>
                  </a:lnTo>
                  <a:lnTo>
                    <a:pt x="1269" y="0"/>
                  </a:lnTo>
                  <a:lnTo>
                    <a:pt x="1263" y="0"/>
                  </a:lnTo>
                  <a:lnTo>
                    <a:pt x="1257" y="0"/>
                  </a:lnTo>
                  <a:lnTo>
                    <a:pt x="1251" y="0"/>
                  </a:lnTo>
                  <a:lnTo>
                    <a:pt x="1243" y="0"/>
                  </a:lnTo>
                  <a:lnTo>
                    <a:pt x="1237" y="0"/>
                  </a:lnTo>
                  <a:lnTo>
                    <a:pt x="1232" y="0"/>
                  </a:lnTo>
                  <a:lnTo>
                    <a:pt x="1224" y="0"/>
                  </a:lnTo>
                  <a:lnTo>
                    <a:pt x="1216" y="0"/>
                  </a:lnTo>
                  <a:lnTo>
                    <a:pt x="1210" y="0"/>
                  </a:lnTo>
                  <a:lnTo>
                    <a:pt x="1202" y="0"/>
                  </a:lnTo>
                  <a:lnTo>
                    <a:pt x="1194" y="0"/>
                  </a:lnTo>
                  <a:lnTo>
                    <a:pt x="1188" y="0"/>
                  </a:lnTo>
                  <a:lnTo>
                    <a:pt x="1178" y="0"/>
                  </a:lnTo>
                  <a:lnTo>
                    <a:pt x="1172" y="0"/>
                  </a:lnTo>
                  <a:lnTo>
                    <a:pt x="1162" y="0"/>
                  </a:lnTo>
                  <a:lnTo>
                    <a:pt x="1155" y="0"/>
                  </a:lnTo>
                  <a:lnTo>
                    <a:pt x="1147" y="0"/>
                  </a:lnTo>
                  <a:lnTo>
                    <a:pt x="1139" y="2"/>
                  </a:lnTo>
                  <a:lnTo>
                    <a:pt x="1129" y="2"/>
                  </a:lnTo>
                  <a:lnTo>
                    <a:pt x="1121" y="2"/>
                  </a:lnTo>
                  <a:lnTo>
                    <a:pt x="1111" y="2"/>
                  </a:lnTo>
                  <a:lnTo>
                    <a:pt x="1103" y="2"/>
                  </a:lnTo>
                  <a:lnTo>
                    <a:pt x="1095" y="2"/>
                  </a:lnTo>
                  <a:lnTo>
                    <a:pt x="1085" y="2"/>
                  </a:lnTo>
                  <a:lnTo>
                    <a:pt x="1078" y="2"/>
                  </a:lnTo>
                  <a:lnTo>
                    <a:pt x="1068" y="4"/>
                  </a:lnTo>
                  <a:lnTo>
                    <a:pt x="1060" y="4"/>
                  </a:lnTo>
                  <a:lnTo>
                    <a:pt x="1050" y="4"/>
                  </a:lnTo>
                  <a:lnTo>
                    <a:pt x="1040" y="4"/>
                  </a:lnTo>
                  <a:lnTo>
                    <a:pt x="1032" y="4"/>
                  </a:lnTo>
                  <a:lnTo>
                    <a:pt x="1022" y="4"/>
                  </a:lnTo>
                  <a:lnTo>
                    <a:pt x="1014" y="6"/>
                  </a:lnTo>
                  <a:lnTo>
                    <a:pt x="1005" y="6"/>
                  </a:lnTo>
                  <a:lnTo>
                    <a:pt x="997" y="6"/>
                  </a:lnTo>
                  <a:lnTo>
                    <a:pt x="989" y="6"/>
                  </a:lnTo>
                  <a:lnTo>
                    <a:pt x="979" y="6"/>
                  </a:lnTo>
                  <a:lnTo>
                    <a:pt x="969" y="6"/>
                  </a:lnTo>
                  <a:lnTo>
                    <a:pt x="961" y="6"/>
                  </a:lnTo>
                  <a:lnTo>
                    <a:pt x="951" y="6"/>
                  </a:lnTo>
                  <a:lnTo>
                    <a:pt x="943" y="8"/>
                  </a:lnTo>
                  <a:lnTo>
                    <a:pt x="935" y="8"/>
                  </a:lnTo>
                  <a:lnTo>
                    <a:pt x="928" y="8"/>
                  </a:lnTo>
                  <a:lnTo>
                    <a:pt x="920" y="8"/>
                  </a:lnTo>
                  <a:lnTo>
                    <a:pt x="910" y="8"/>
                  </a:lnTo>
                  <a:lnTo>
                    <a:pt x="902" y="8"/>
                  </a:lnTo>
                  <a:lnTo>
                    <a:pt x="894" y="10"/>
                  </a:lnTo>
                  <a:lnTo>
                    <a:pt x="886" y="10"/>
                  </a:lnTo>
                  <a:lnTo>
                    <a:pt x="880" y="10"/>
                  </a:lnTo>
                  <a:lnTo>
                    <a:pt x="872" y="12"/>
                  </a:lnTo>
                  <a:lnTo>
                    <a:pt x="866" y="12"/>
                  </a:lnTo>
                  <a:lnTo>
                    <a:pt x="858" y="12"/>
                  </a:lnTo>
                  <a:lnTo>
                    <a:pt x="851" y="14"/>
                  </a:lnTo>
                  <a:lnTo>
                    <a:pt x="845" y="14"/>
                  </a:lnTo>
                  <a:lnTo>
                    <a:pt x="839" y="16"/>
                  </a:lnTo>
                  <a:lnTo>
                    <a:pt x="833" y="16"/>
                  </a:lnTo>
                  <a:lnTo>
                    <a:pt x="827" y="18"/>
                  </a:lnTo>
                  <a:lnTo>
                    <a:pt x="821" y="18"/>
                  </a:lnTo>
                  <a:lnTo>
                    <a:pt x="817" y="20"/>
                  </a:lnTo>
                  <a:lnTo>
                    <a:pt x="805" y="20"/>
                  </a:lnTo>
                  <a:lnTo>
                    <a:pt x="797" y="22"/>
                  </a:lnTo>
                  <a:lnTo>
                    <a:pt x="787" y="23"/>
                  </a:lnTo>
                  <a:lnTo>
                    <a:pt x="782" y="25"/>
                  </a:lnTo>
                  <a:lnTo>
                    <a:pt x="776" y="27"/>
                  </a:lnTo>
                  <a:lnTo>
                    <a:pt x="770" y="29"/>
                  </a:lnTo>
                  <a:lnTo>
                    <a:pt x="762" y="29"/>
                  </a:lnTo>
                  <a:lnTo>
                    <a:pt x="756" y="33"/>
                  </a:lnTo>
                  <a:lnTo>
                    <a:pt x="748" y="35"/>
                  </a:lnTo>
                  <a:lnTo>
                    <a:pt x="742" y="37"/>
                  </a:lnTo>
                  <a:lnTo>
                    <a:pt x="736" y="41"/>
                  </a:lnTo>
                  <a:lnTo>
                    <a:pt x="730" y="43"/>
                  </a:lnTo>
                  <a:lnTo>
                    <a:pt x="722" y="45"/>
                  </a:lnTo>
                  <a:lnTo>
                    <a:pt x="714" y="47"/>
                  </a:lnTo>
                  <a:lnTo>
                    <a:pt x="708" y="51"/>
                  </a:lnTo>
                  <a:lnTo>
                    <a:pt x="703" y="53"/>
                  </a:lnTo>
                  <a:lnTo>
                    <a:pt x="695" y="55"/>
                  </a:lnTo>
                  <a:lnTo>
                    <a:pt x="687" y="59"/>
                  </a:lnTo>
                  <a:lnTo>
                    <a:pt x="681" y="63"/>
                  </a:lnTo>
                  <a:lnTo>
                    <a:pt x="673" y="65"/>
                  </a:lnTo>
                  <a:lnTo>
                    <a:pt x="665" y="67"/>
                  </a:lnTo>
                  <a:lnTo>
                    <a:pt x="659" y="69"/>
                  </a:lnTo>
                  <a:lnTo>
                    <a:pt x="651" y="71"/>
                  </a:lnTo>
                  <a:lnTo>
                    <a:pt x="643" y="75"/>
                  </a:lnTo>
                  <a:lnTo>
                    <a:pt x="635" y="77"/>
                  </a:lnTo>
                  <a:lnTo>
                    <a:pt x="628" y="79"/>
                  </a:lnTo>
                  <a:lnTo>
                    <a:pt x="622" y="83"/>
                  </a:lnTo>
                  <a:lnTo>
                    <a:pt x="614" y="85"/>
                  </a:lnTo>
                  <a:lnTo>
                    <a:pt x="606" y="87"/>
                  </a:lnTo>
                  <a:lnTo>
                    <a:pt x="598" y="89"/>
                  </a:lnTo>
                  <a:lnTo>
                    <a:pt x="590" y="91"/>
                  </a:lnTo>
                  <a:lnTo>
                    <a:pt x="582" y="93"/>
                  </a:lnTo>
                  <a:lnTo>
                    <a:pt x="574" y="95"/>
                  </a:lnTo>
                  <a:lnTo>
                    <a:pt x="566" y="97"/>
                  </a:lnTo>
                  <a:lnTo>
                    <a:pt x="558" y="97"/>
                  </a:lnTo>
                  <a:lnTo>
                    <a:pt x="551" y="100"/>
                  </a:lnTo>
                  <a:lnTo>
                    <a:pt x="541" y="100"/>
                  </a:lnTo>
                  <a:lnTo>
                    <a:pt x="533" y="100"/>
                  </a:lnTo>
                  <a:lnTo>
                    <a:pt x="521" y="102"/>
                  </a:lnTo>
                  <a:lnTo>
                    <a:pt x="511" y="104"/>
                  </a:lnTo>
                  <a:lnTo>
                    <a:pt x="503" y="104"/>
                  </a:lnTo>
                  <a:lnTo>
                    <a:pt x="497" y="106"/>
                  </a:lnTo>
                  <a:lnTo>
                    <a:pt x="491" y="106"/>
                  </a:lnTo>
                  <a:lnTo>
                    <a:pt x="485" y="108"/>
                  </a:lnTo>
                  <a:lnTo>
                    <a:pt x="478" y="110"/>
                  </a:lnTo>
                  <a:lnTo>
                    <a:pt x="472" y="112"/>
                  </a:lnTo>
                  <a:lnTo>
                    <a:pt x="464" y="112"/>
                  </a:lnTo>
                  <a:lnTo>
                    <a:pt x="458" y="116"/>
                  </a:lnTo>
                  <a:lnTo>
                    <a:pt x="450" y="116"/>
                  </a:lnTo>
                  <a:lnTo>
                    <a:pt x="442" y="118"/>
                  </a:lnTo>
                  <a:lnTo>
                    <a:pt x="434" y="122"/>
                  </a:lnTo>
                  <a:lnTo>
                    <a:pt x="428" y="124"/>
                  </a:lnTo>
                  <a:lnTo>
                    <a:pt x="420" y="126"/>
                  </a:lnTo>
                  <a:lnTo>
                    <a:pt x="412" y="128"/>
                  </a:lnTo>
                  <a:lnTo>
                    <a:pt x="405" y="132"/>
                  </a:lnTo>
                  <a:lnTo>
                    <a:pt x="397" y="134"/>
                  </a:lnTo>
                  <a:lnTo>
                    <a:pt x="389" y="136"/>
                  </a:lnTo>
                  <a:lnTo>
                    <a:pt x="381" y="140"/>
                  </a:lnTo>
                  <a:lnTo>
                    <a:pt x="373" y="142"/>
                  </a:lnTo>
                  <a:lnTo>
                    <a:pt x="363" y="146"/>
                  </a:lnTo>
                  <a:lnTo>
                    <a:pt x="355" y="150"/>
                  </a:lnTo>
                  <a:lnTo>
                    <a:pt x="347" y="154"/>
                  </a:lnTo>
                  <a:lnTo>
                    <a:pt x="339" y="158"/>
                  </a:lnTo>
                  <a:lnTo>
                    <a:pt x="331" y="162"/>
                  </a:lnTo>
                  <a:lnTo>
                    <a:pt x="322" y="166"/>
                  </a:lnTo>
                  <a:lnTo>
                    <a:pt x="314" y="170"/>
                  </a:lnTo>
                  <a:lnTo>
                    <a:pt x="306" y="174"/>
                  </a:lnTo>
                  <a:lnTo>
                    <a:pt x="298" y="177"/>
                  </a:lnTo>
                  <a:lnTo>
                    <a:pt x="288" y="181"/>
                  </a:lnTo>
                  <a:lnTo>
                    <a:pt x="280" y="187"/>
                  </a:lnTo>
                  <a:lnTo>
                    <a:pt x="272" y="191"/>
                  </a:lnTo>
                  <a:lnTo>
                    <a:pt x="264" y="197"/>
                  </a:lnTo>
                  <a:lnTo>
                    <a:pt x="254" y="201"/>
                  </a:lnTo>
                  <a:lnTo>
                    <a:pt x="247" y="205"/>
                  </a:lnTo>
                  <a:lnTo>
                    <a:pt x="239" y="213"/>
                  </a:lnTo>
                  <a:lnTo>
                    <a:pt x="229" y="219"/>
                  </a:lnTo>
                  <a:lnTo>
                    <a:pt x="221" y="223"/>
                  </a:lnTo>
                  <a:lnTo>
                    <a:pt x="213" y="231"/>
                  </a:lnTo>
                  <a:lnTo>
                    <a:pt x="205" y="237"/>
                  </a:lnTo>
                  <a:lnTo>
                    <a:pt x="199" y="243"/>
                  </a:lnTo>
                  <a:lnTo>
                    <a:pt x="189" y="249"/>
                  </a:lnTo>
                  <a:lnTo>
                    <a:pt x="181" y="256"/>
                  </a:lnTo>
                  <a:lnTo>
                    <a:pt x="174" y="262"/>
                  </a:lnTo>
                  <a:lnTo>
                    <a:pt x="166" y="270"/>
                  </a:lnTo>
                  <a:lnTo>
                    <a:pt x="160" y="276"/>
                  </a:lnTo>
                  <a:lnTo>
                    <a:pt x="152" y="284"/>
                  </a:lnTo>
                  <a:lnTo>
                    <a:pt x="144" y="292"/>
                  </a:lnTo>
                  <a:lnTo>
                    <a:pt x="138" y="302"/>
                  </a:lnTo>
                  <a:lnTo>
                    <a:pt x="132" y="308"/>
                  </a:lnTo>
                  <a:lnTo>
                    <a:pt x="124" y="318"/>
                  </a:lnTo>
                  <a:lnTo>
                    <a:pt x="118" y="325"/>
                  </a:lnTo>
                  <a:lnTo>
                    <a:pt x="112" y="335"/>
                  </a:lnTo>
                  <a:lnTo>
                    <a:pt x="104" y="343"/>
                  </a:lnTo>
                  <a:lnTo>
                    <a:pt x="99" y="353"/>
                  </a:lnTo>
                  <a:lnTo>
                    <a:pt x="93" y="363"/>
                  </a:lnTo>
                  <a:lnTo>
                    <a:pt x="89" y="373"/>
                  </a:lnTo>
                  <a:lnTo>
                    <a:pt x="81" y="383"/>
                  </a:lnTo>
                  <a:lnTo>
                    <a:pt x="75" y="391"/>
                  </a:lnTo>
                  <a:lnTo>
                    <a:pt x="71" y="400"/>
                  </a:lnTo>
                  <a:lnTo>
                    <a:pt x="67" y="410"/>
                  </a:lnTo>
                  <a:lnTo>
                    <a:pt x="59" y="420"/>
                  </a:lnTo>
                  <a:lnTo>
                    <a:pt x="55" y="430"/>
                  </a:lnTo>
                  <a:lnTo>
                    <a:pt x="51" y="440"/>
                  </a:lnTo>
                  <a:lnTo>
                    <a:pt x="47" y="452"/>
                  </a:lnTo>
                  <a:lnTo>
                    <a:pt x="43" y="460"/>
                  </a:lnTo>
                  <a:lnTo>
                    <a:pt x="37" y="472"/>
                  </a:lnTo>
                  <a:lnTo>
                    <a:pt x="35" y="481"/>
                  </a:lnTo>
                  <a:lnTo>
                    <a:pt x="31" y="493"/>
                  </a:lnTo>
                  <a:lnTo>
                    <a:pt x="29" y="503"/>
                  </a:lnTo>
                  <a:lnTo>
                    <a:pt x="26" y="515"/>
                  </a:lnTo>
                  <a:lnTo>
                    <a:pt x="24" y="525"/>
                  </a:lnTo>
                  <a:lnTo>
                    <a:pt x="22" y="537"/>
                  </a:lnTo>
                  <a:lnTo>
                    <a:pt x="18" y="545"/>
                  </a:lnTo>
                  <a:lnTo>
                    <a:pt x="14" y="556"/>
                  </a:lnTo>
                  <a:lnTo>
                    <a:pt x="12" y="566"/>
                  </a:lnTo>
                  <a:lnTo>
                    <a:pt x="10" y="578"/>
                  </a:lnTo>
                  <a:lnTo>
                    <a:pt x="8" y="588"/>
                  </a:lnTo>
                  <a:lnTo>
                    <a:pt x="8" y="600"/>
                  </a:lnTo>
                  <a:lnTo>
                    <a:pt x="6" y="610"/>
                  </a:lnTo>
                  <a:lnTo>
                    <a:pt x="4" y="622"/>
                  </a:lnTo>
                  <a:lnTo>
                    <a:pt x="2" y="631"/>
                  </a:lnTo>
                  <a:lnTo>
                    <a:pt x="2" y="643"/>
                  </a:lnTo>
                  <a:lnTo>
                    <a:pt x="2" y="653"/>
                  </a:lnTo>
                  <a:lnTo>
                    <a:pt x="2" y="665"/>
                  </a:lnTo>
                  <a:lnTo>
                    <a:pt x="0" y="675"/>
                  </a:lnTo>
                  <a:lnTo>
                    <a:pt x="0" y="687"/>
                  </a:lnTo>
                  <a:lnTo>
                    <a:pt x="0" y="697"/>
                  </a:lnTo>
                  <a:lnTo>
                    <a:pt x="2" y="708"/>
                  </a:lnTo>
                  <a:lnTo>
                    <a:pt x="2" y="718"/>
                  </a:lnTo>
                  <a:lnTo>
                    <a:pt x="2" y="730"/>
                  </a:lnTo>
                  <a:lnTo>
                    <a:pt x="2" y="738"/>
                  </a:lnTo>
                  <a:lnTo>
                    <a:pt x="2" y="750"/>
                  </a:lnTo>
                  <a:lnTo>
                    <a:pt x="2" y="760"/>
                  </a:lnTo>
                  <a:lnTo>
                    <a:pt x="4" y="772"/>
                  </a:lnTo>
                  <a:lnTo>
                    <a:pt x="4" y="779"/>
                  </a:lnTo>
                  <a:lnTo>
                    <a:pt x="6" y="791"/>
                  </a:lnTo>
                  <a:lnTo>
                    <a:pt x="6" y="801"/>
                  </a:lnTo>
                  <a:lnTo>
                    <a:pt x="8" y="811"/>
                  </a:lnTo>
                  <a:lnTo>
                    <a:pt x="10" y="821"/>
                  </a:lnTo>
                  <a:lnTo>
                    <a:pt x="12" y="833"/>
                  </a:lnTo>
                  <a:lnTo>
                    <a:pt x="14" y="841"/>
                  </a:lnTo>
                  <a:lnTo>
                    <a:pt x="16" y="852"/>
                  </a:lnTo>
                  <a:lnTo>
                    <a:pt x="20" y="860"/>
                  </a:lnTo>
                  <a:lnTo>
                    <a:pt x="22" y="872"/>
                  </a:lnTo>
                  <a:lnTo>
                    <a:pt x="24" y="880"/>
                  </a:lnTo>
                  <a:lnTo>
                    <a:pt x="26" y="890"/>
                  </a:lnTo>
                  <a:lnTo>
                    <a:pt x="29" y="900"/>
                  </a:lnTo>
                  <a:lnTo>
                    <a:pt x="31" y="908"/>
                  </a:lnTo>
                  <a:lnTo>
                    <a:pt x="35" y="918"/>
                  </a:lnTo>
                  <a:lnTo>
                    <a:pt x="37" y="926"/>
                  </a:lnTo>
                  <a:lnTo>
                    <a:pt x="41" y="935"/>
                  </a:lnTo>
                  <a:lnTo>
                    <a:pt x="45" y="945"/>
                  </a:lnTo>
                  <a:lnTo>
                    <a:pt x="49" y="951"/>
                  </a:lnTo>
                  <a:lnTo>
                    <a:pt x="51" y="961"/>
                  </a:lnTo>
                  <a:lnTo>
                    <a:pt x="55" y="969"/>
                  </a:lnTo>
                  <a:lnTo>
                    <a:pt x="59" y="979"/>
                  </a:lnTo>
                  <a:lnTo>
                    <a:pt x="65" y="985"/>
                  </a:lnTo>
                  <a:lnTo>
                    <a:pt x="69" y="993"/>
                  </a:lnTo>
                  <a:lnTo>
                    <a:pt x="73" y="1001"/>
                  </a:lnTo>
                  <a:lnTo>
                    <a:pt x="79" y="1008"/>
                  </a:lnTo>
                  <a:lnTo>
                    <a:pt x="81" y="1014"/>
                  </a:lnTo>
                  <a:lnTo>
                    <a:pt x="87" y="1022"/>
                  </a:lnTo>
                  <a:lnTo>
                    <a:pt x="91" y="1030"/>
                  </a:lnTo>
                  <a:lnTo>
                    <a:pt x="97" y="1038"/>
                  </a:lnTo>
                  <a:lnTo>
                    <a:pt x="101" y="1044"/>
                  </a:lnTo>
                  <a:lnTo>
                    <a:pt x="106" y="1052"/>
                  </a:lnTo>
                  <a:lnTo>
                    <a:pt x="112" y="1058"/>
                  </a:lnTo>
                  <a:lnTo>
                    <a:pt x="118" y="1068"/>
                  </a:lnTo>
                  <a:lnTo>
                    <a:pt x="122" y="1074"/>
                  </a:lnTo>
                  <a:lnTo>
                    <a:pt x="128" y="1079"/>
                  </a:lnTo>
                  <a:lnTo>
                    <a:pt x="134" y="1087"/>
                  </a:lnTo>
                  <a:lnTo>
                    <a:pt x="140" y="1093"/>
                  </a:lnTo>
                  <a:lnTo>
                    <a:pt x="146" y="1099"/>
                  </a:lnTo>
                  <a:lnTo>
                    <a:pt x="154" y="1107"/>
                  </a:lnTo>
                  <a:lnTo>
                    <a:pt x="160" y="1115"/>
                  </a:lnTo>
                  <a:lnTo>
                    <a:pt x="166" y="1121"/>
                  </a:lnTo>
                  <a:lnTo>
                    <a:pt x="174" y="1127"/>
                  </a:lnTo>
                  <a:lnTo>
                    <a:pt x="179" y="1135"/>
                  </a:lnTo>
                  <a:lnTo>
                    <a:pt x="185" y="1141"/>
                  </a:lnTo>
                  <a:lnTo>
                    <a:pt x="193" y="1147"/>
                  </a:lnTo>
                  <a:lnTo>
                    <a:pt x="199" y="1153"/>
                  </a:lnTo>
                  <a:lnTo>
                    <a:pt x="207" y="1158"/>
                  </a:lnTo>
                  <a:lnTo>
                    <a:pt x="213" y="1164"/>
                  </a:lnTo>
                  <a:lnTo>
                    <a:pt x="223" y="1172"/>
                  </a:lnTo>
                  <a:lnTo>
                    <a:pt x="229" y="1178"/>
                  </a:lnTo>
                  <a:lnTo>
                    <a:pt x="237" y="1184"/>
                  </a:lnTo>
                  <a:lnTo>
                    <a:pt x="245" y="1190"/>
                  </a:lnTo>
                  <a:lnTo>
                    <a:pt x="253" y="1196"/>
                  </a:lnTo>
                  <a:lnTo>
                    <a:pt x="258" y="1202"/>
                  </a:lnTo>
                  <a:lnTo>
                    <a:pt x="268" y="1208"/>
                  </a:lnTo>
                  <a:lnTo>
                    <a:pt x="276" y="1214"/>
                  </a:lnTo>
                  <a:lnTo>
                    <a:pt x="286" y="1220"/>
                  </a:lnTo>
                  <a:lnTo>
                    <a:pt x="292" y="1224"/>
                  </a:lnTo>
                  <a:lnTo>
                    <a:pt x="300" y="1228"/>
                  </a:lnTo>
                  <a:lnTo>
                    <a:pt x="310" y="1233"/>
                  </a:lnTo>
                  <a:lnTo>
                    <a:pt x="318" y="1239"/>
                  </a:lnTo>
                  <a:lnTo>
                    <a:pt x="328" y="1243"/>
                  </a:lnTo>
                  <a:lnTo>
                    <a:pt x="335" y="1247"/>
                  </a:lnTo>
                  <a:lnTo>
                    <a:pt x="343" y="1251"/>
                  </a:lnTo>
                  <a:lnTo>
                    <a:pt x="353" y="1257"/>
                  </a:lnTo>
                  <a:lnTo>
                    <a:pt x="361" y="1261"/>
                  </a:lnTo>
                  <a:lnTo>
                    <a:pt x="369" y="1265"/>
                  </a:lnTo>
                  <a:lnTo>
                    <a:pt x="379" y="1269"/>
                  </a:lnTo>
                  <a:lnTo>
                    <a:pt x="389" y="1273"/>
                  </a:lnTo>
                  <a:lnTo>
                    <a:pt x="399" y="1277"/>
                  </a:lnTo>
                  <a:lnTo>
                    <a:pt x="406" y="1281"/>
                  </a:lnTo>
                  <a:lnTo>
                    <a:pt x="416" y="1285"/>
                  </a:lnTo>
                  <a:lnTo>
                    <a:pt x="426" y="1289"/>
                  </a:lnTo>
                  <a:lnTo>
                    <a:pt x="434" y="1291"/>
                  </a:lnTo>
                  <a:lnTo>
                    <a:pt x="444" y="1295"/>
                  </a:lnTo>
                  <a:lnTo>
                    <a:pt x="454" y="1297"/>
                  </a:lnTo>
                  <a:lnTo>
                    <a:pt x="464" y="1301"/>
                  </a:lnTo>
                  <a:lnTo>
                    <a:pt x="472" y="1303"/>
                  </a:lnTo>
                  <a:lnTo>
                    <a:pt x="483" y="1306"/>
                  </a:lnTo>
                  <a:lnTo>
                    <a:pt x="493" y="1308"/>
                  </a:lnTo>
                  <a:lnTo>
                    <a:pt x="503" y="1310"/>
                  </a:lnTo>
                  <a:lnTo>
                    <a:pt x="513" y="1312"/>
                  </a:lnTo>
                  <a:lnTo>
                    <a:pt x="523" y="1314"/>
                  </a:lnTo>
                  <a:lnTo>
                    <a:pt x="533" y="1316"/>
                  </a:lnTo>
                  <a:lnTo>
                    <a:pt x="543" y="1318"/>
                  </a:lnTo>
                  <a:lnTo>
                    <a:pt x="553" y="1320"/>
                  </a:lnTo>
                  <a:lnTo>
                    <a:pt x="562" y="1320"/>
                  </a:lnTo>
                  <a:lnTo>
                    <a:pt x="574" y="1322"/>
                  </a:lnTo>
                  <a:lnTo>
                    <a:pt x="584" y="1324"/>
                  </a:lnTo>
                  <a:lnTo>
                    <a:pt x="594" y="1324"/>
                  </a:lnTo>
                  <a:lnTo>
                    <a:pt x="604" y="1324"/>
                  </a:lnTo>
                  <a:lnTo>
                    <a:pt x="616" y="1324"/>
                  </a:lnTo>
                  <a:lnTo>
                    <a:pt x="626" y="1326"/>
                  </a:lnTo>
                  <a:lnTo>
                    <a:pt x="635" y="1326"/>
                  </a:lnTo>
                  <a:lnTo>
                    <a:pt x="647" y="1326"/>
                  </a:lnTo>
                  <a:lnTo>
                    <a:pt x="657" y="1326"/>
                  </a:lnTo>
                  <a:lnTo>
                    <a:pt x="669" y="1326"/>
                  </a:lnTo>
                  <a:lnTo>
                    <a:pt x="679" y="1326"/>
                  </a:lnTo>
                  <a:lnTo>
                    <a:pt x="691" y="1326"/>
                  </a:lnTo>
                  <a:lnTo>
                    <a:pt x="701" y="1326"/>
                  </a:lnTo>
                  <a:lnTo>
                    <a:pt x="712" y="1326"/>
                  </a:lnTo>
                  <a:lnTo>
                    <a:pt x="722" y="1326"/>
                  </a:lnTo>
                  <a:lnTo>
                    <a:pt x="734" y="1326"/>
                  </a:lnTo>
                  <a:lnTo>
                    <a:pt x="746" y="1326"/>
                  </a:lnTo>
                  <a:lnTo>
                    <a:pt x="756" y="1326"/>
                  </a:lnTo>
                  <a:lnTo>
                    <a:pt x="768" y="1324"/>
                  </a:lnTo>
                  <a:lnTo>
                    <a:pt x="778" y="1324"/>
                  </a:lnTo>
                  <a:lnTo>
                    <a:pt x="787" y="1322"/>
                  </a:lnTo>
                  <a:lnTo>
                    <a:pt x="799" y="1322"/>
                  </a:lnTo>
                  <a:lnTo>
                    <a:pt x="809" y="1322"/>
                  </a:lnTo>
                  <a:lnTo>
                    <a:pt x="821" y="1322"/>
                  </a:lnTo>
                  <a:lnTo>
                    <a:pt x="831" y="1320"/>
                  </a:lnTo>
                  <a:lnTo>
                    <a:pt x="843" y="1320"/>
                  </a:lnTo>
                  <a:lnTo>
                    <a:pt x="851" y="1320"/>
                  </a:lnTo>
                  <a:lnTo>
                    <a:pt x="862" y="1318"/>
                  </a:lnTo>
                  <a:lnTo>
                    <a:pt x="872" y="1316"/>
                  </a:lnTo>
                  <a:lnTo>
                    <a:pt x="884" y="1316"/>
                  </a:lnTo>
                  <a:lnTo>
                    <a:pt x="892" y="1316"/>
                  </a:lnTo>
                  <a:lnTo>
                    <a:pt x="904" y="1314"/>
                  </a:lnTo>
                  <a:lnTo>
                    <a:pt x="914" y="1314"/>
                  </a:lnTo>
                  <a:lnTo>
                    <a:pt x="924" y="1314"/>
                  </a:lnTo>
                  <a:lnTo>
                    <a:pt x="932" y="1312"/>
                  </a:lnTo>
                  <a:lnTo>
                    <a:pt x="941" y="1310"/>
                  </a:lnTo>
                  <a:lnTo>
                    <a:pt x="951" y="1308"/>
                  </a:lnTo>
                  <a:lnTo>
                    <a:pt x="959" y="1308"/>
                  </a:lnTo>
                  <a:lnTo>
                    <a:pt x="969" y="1306"/>
                  </a:lnTo>
                  <a:lnTo>
                    <a:pt x="977" y="1304"/>
                  </a:lnTo>
                  <a:lnTo>
                    <a:pt x="985" y="1304"/>
                  </a:lnTo>
                  <a:lnTo>
                    <a:pt x="995" y="1303"/>
                  </a:lnTo>
                  <a:lnTo>
                    <a:pt x="1001" y="1301"/>
                  </a:lnTo>
                  <a:lnTo>
                    <a:pt x="1010" y="1301"/>
                  </a:lnTo>
                  <a:lnTo>
                    <a:pt x="1016" y="1297"/>
                  </a:lnTo>
                  <a:lnTo>
                    <a:pt x="1024" y="1297"/>
                  </a:lnTo>
                  <a:lnTo>
                    <a:pt x="1032" y="1295"/>
                  </a:lnTo>
                  <a:lnTo>
                    <a:pt x="1040" y="1293"/>
                  </a:lnTo>
                  <a:lnTo>
                    <a:pt x="1046" y="1293"/>
                  </a:lnTo>
                  <a:lnTo>
                    <a:pt x="1054" y="1291"/>
                  </a:lnTo>
                  <a:lnTo>
                    <a:pt x="1058" y="1289"/>
                  </a:lnTo>
                  <a:lnTo>
                    <a:pt x="1064" y="1289"/>
                  </a:lnTo>
                  <a:lnTo>
                    <a:pt x="1070" y="1287"/>
                  </a:lnTo>
                  <a:lnTo>
                    <a:pt x="1076" y="1285"/>
                  </a:lnTo>
                  <a:lnTo>
                    <a:pt x="1085" y="1283"/>
                  </a:lnTo>
                  <a:lnTo>
                    <a:pt x="1095" y="1279"/>
                  </a:lnTo>
                  <a:lnTo>
                    <a:pt x="1101" y="1277"/>
                  </a:lnTo>
                  <a:lnTo>
                    <a:pt x="1107" y="1273"/>
                  </a:lnTo>
                  <a:lnTo>
                    <a:pt x="1111" y="1269"/>
                  </a:lnTo>
                  <a:lnTo>
                    <a:pt x="1115" y="1267"/>
                  </a:lnTo>
                  <a:lnTo>
                    <a:pt x="1115" y="1263"/>
                  </a:lnTo>
                  <a:lnTo>
                    <a:pt x="1117" y="1257"/>
                  </a:lnTo>
                  <a:lnTo>
                    <a:pt x="1117" y="1247"/>
                  </a:lnTo>
                  <a:lnTo>
                    <a:pt x="1117" y="1239"/>
                  </a:lnTo>
                  <a:lnTo>
                    <a:pt x="1115" y="1233"/>
                  </a:lnTo>
                  <a:lnTo>
                    <a:pt x="1115" y="1228"/>
                  </a:lnTo>
                  <a:lnTo>
                    <a:pt x="1115" y="1222"/>
                  </a:lnTo>
                  <a:lnTo>
                    <a:pt x="1115" y="1216"/>
                  </a:lnTo>
                  <a:lnTo>
                    <a:pt x="1113" y="1208"/>
                  </a:lnTo>
                  <a:lnTo>
                    <a:pt x="1113" y="1202"/>
                  </a:lnTo>
                  <a:lnTo>
                    <a:pt x="1111" y="1196"/>
                  </a:lnTo>
                  <a:lnTo>
                    <a:pt x="1111" y="1188"/>
                  </a:lnTo>
                  <a:lnTo>
                    <a:pt x="1109" y="1178"/>
                  </a:lnTo>
                  <a:lnTo>
                    <a:pt x="1109" y="1170"/>
                  </a:lnTo>
                  <a:lnTo>
                    <a:pt x="1107" y="1162"/>
                  </a:lnTo>
                  <a:lnTo>
                    <a:pt x="1105" y="1154"/>
                  </a:lnTo>
                  <a:lnTo>
                    <a:pt x="1103" y="1145"/>
                  </a:lnTo>
                  <a:lnTo>
                    <a:pt x="1103" y="1135"/>
                  </a:lnTo>
                  <a:lnTo>
                    <a:pt x="1101" y="1125"/>
                  </a:lnTo>
                  <a:lnTo>
                    <a:pt x="1099" y="1117"/>
                  </a:lnTo>
                  <a:lnTo>
                    <a:pt x="1097" y="1107"/>
                  </a:lnTo>
                  <a:lnTo>
                    <a:pt x="1095" y="1097"/>
                  </a:lnTo>
                  <a:lnTo>
                    <a:pt x="1091" y="1087"/>
                  </a:lnTo>
                  <a:lnTo>
                    <a:pt x="1091" y="1078"/>
                  </a:lnTo>
                  <a:lnTo>
                    <a:pt x="1089" y="1068"/>
                  </a:lnTo>
                  <a:lnTo>
                    <a:pt x="1087" y="1058"/>
                  </a:lnTo>
                  <a:lnTo>
                    <a:pt x="1085" y="1050"/>
                  </a:lnTo>
                  <a:lnTo>
                    <a:pt x="1084" y="1040"/>
                  </a:lnTo>
                  <a:lnTo>
                    <a:pt x="1082" y="1030"/>
                  </a:lnTo>
                  <a:lnTo>
                    <a:pt x="1080" y="1020"/>
                  </a:lnTo>
                  <a:lnTo>
                    <a:pt x="1076" y="1008"/>
                  </a:lnTo>
                  <a:lnTo>
                    <a:pt x="1074" y="999"/>
                  </a:lnTo>
                  <a:lnTo>
                    <a:pt x="1072" y="989"/>
                  </a:lnTo>
                  <a:lnTo>
                    <a:pt x="1068" y="979"/>
                  </a:lnTo>
                  <a:lnTo>
                    <a:pt x="1066" y="969"/>
                  </a:lnTo>
                  <a:lnTo>
                    <a:pt x="1064" y="961"/>
                  </a:lnTo>
                  <a:lnTo>
                    <a:pt x="1062" y="949"/>
                  </a:lnTo>
                  <a:lnTo>
                    <a:pt x="1060" y="941"/>
                  </a:lnTo>
                  <a:lnTo>
                    <a:pt x="1058" y="931"/>
                  </a:lnTo>
                  <a:lnTo>
                    <a:pt x="1056" y="924"/>
                  </a:lnTo>
                  <a:lnTo>
                    <a:pt x="1052" y="914"/>
                  </a:lnTo>
                  <a:lnTo>
                    <a:pt x="1050" y="904"/>
                  </a:lnTo>
                  <a:lnTo>
                    <a:pt x="1048" y="896"/>
                  </a:lnTo>
                  <a:lnTo>
                    <a:pt x="1046" y="888"/>
                  </a:lnTo>
                  <a:lnTo>
                    <a:pt x="1044" y="880"/>
                  </a:lnTo>
                  <a:lnTo>
                    <a:pt x="1042" y="872"/>
                  </a:lnTo>
                  <a:lnTo>
                    <a:pt x="1040" y="864"/>
                  </a:lnTo>
                  <a:lnTo>
                    <a:pt x="1038" y="858"/>
                  </a:lnTo>
                  <a:lnTo>
                    <a:pt x="1036" y="852"/>
                  </a:lnTo>
                  <a:lnTo>
                    <a:pt x="1034" y="845"/>
                  </a:lnTo>
                  <a:lnTo>
                    <a:pt x="1032" y="839"/>
                  </a:lnTo>
                  <a:lnTo>
                    <a:pt x="1032" y="835"/>
                  </a:lnTo>
                  <a:lnTo>
                    <a:pt x="1028" y="823"/>
                  </a:lnTo>
                  <a:lnTo>
                    <a:pt x="1024" y="815"/>
                  </a:lnTo>
                  <a:lnTo>
                    <a:pt x="1022" y="809"/>
                  </a:lnTo>
                  <a:lnTo>
                    <a:pt x="1020" y="803"/>
                  </a:lnTo>
                  <a:lnTo>
                    <a:pt x="1016" y="795"/>
                  </a:lnTo>
                  <a:lnTo>
                    <a:pt x="1014" y="791"/>
                  </a:lnTo>
                  <a:lnTo>
                    <a:pt x="1010" y="789"/>
                  </a:lnTo>
                  <a:lnTo>
                    <a:pt x="1007" y="791"/>
                  </a:lnTo>
                  <a:lnTo>
                    <a:pt x="1005" y="795"/>
                  </a:lnTo>
                  <a:lnTo>
                    <a:pt x="1005" y="799"/>
                  </a:lnTo>
                  <a:lnTo>
                    <a:pt x="1005" y="805"/>
                  </a:lnTo>
                  <a:lnTo>
                    <a:pt x="1003" y="813"/>
                  </a:lnTo>
                  <a:lnTo>
                    <a:pt x="1003" y="823"/>
                  </a:lnTo>
                  <a:lnTo>
                    <a:pt x="1003" y="827"/>
                  </a:lnTo>
                  <a:lnTo>
                    <a:pt x="1005" y="833"/>
                  </a:lnTo>
                  <a:lnTo>
                    <a:pt x="1005" y="839"/>
                  </a:lnTo>
                  <a:lnTo>
                    <a:pt x="1005" y="845"/>
                  </a:lnTo>
                  <a:lnTo>
                    <a:pt x="1005" y="851"/>
                  </a:lnTo>
                  <a:lnTo>
                    <a:pt x="1007" y="856"/>
                  </a:lnTo>
                  <a:lnTo>
                    <a:pt x="1009" y="862"/>
                  </a:lnTo>
                  <a:lnTo>
                    <a:pt x="1009" y="868"/>
                  </a:lnTo>
                  <a:lnTo>
                    <a:pt x="1010" y="874"/>
                  </a:lnTo>
                  <a:lnTo>
                    <a:pt x="1012" y="882"/>
                  </a:lnTo>
                  <a:lnTo>
                    <a:pt x="1012" y="888"/>
                  </a:lnTo>
                  <a:lnTo>
                    <a:pt x="1014" y="896"/>
                  </a:lnTo>
                  <a:lnTo>
                    <a:pt x="1016" y="902"/>
                  </a:lnTo>
                  <a:lnTo>
                    <a:pt x="1018" y="910"/>
                  </a:lnTo>
                  <a:lnTo>
                    <a:pt x="1018" y="918"/>
                  </a:lnTo>
                  <a:lnTo>
                    <a:pt x="1022" y="926"/>
                  </a:lnTo>
                  <a:lnTo>
                    <a:pt x="1024" y="931"/>
                  </a:lnTo>
                  <a:lnTo>
                    <a:pt x="1026" y="941"/>
                  </a:lnTo>
                  <a:lnTo>
                    <a:pt x="1028" y="949"/>
                  </a:lnTo>
                  <a:lnTo>
                    <a:pt x="1032" y="959"/>
                  </a:lnTo>
                  <a:lnTo>
                    <a:pt x="1034" y="967"/>
                  </a:lnTo>
                  <a:lnTo>
                    <a:pt x="1036" y="977"/>
                  </a:lnTo>
                  <a:lnTo>
                    <a:pt x="1040" y="987"/>
                  </a:lnTo>
                  <a:lnTo>
                    <a:pt x="1042" y="995"/>
                  </a:lnTo>
                  <a:lnTo>
                    <a:pt x="1044" y="1004"/>
                  </a:lnTo>
                  <a:lnTo>
                    <a:pt x="1048" y="1014"/>
                  </a:lnTo>
                  <a:lnTo>
                    <a:pt x="1050" y="1024"/>
                  </a:lnTo>
                  <a:lnTo>
                    <a:pt x="1054" y="1032"/>
                  </a:lnTo>
                  <a:lnTo>
                    <a:pt x="1054" y="1040"/>
                  </a:lnTo>
                  <a:lnTo>
                    <a:pt x="1058" y="1050"/>
                  </a:lnTo>
                  <a:lnTo>
                    <a:pt x="1058" y="1058"/>
                  </a:lnTo>
                  <a:lnTo>
                    <a:pt x="1062" y="1068"/>
                  </a:lnTo>
                  <a:lnTo>
                    <a:pt x="1062" y="1074"/>
                  </a:lnTo>
                  <a:lnTo>
                    <a:pt x="1064" y="1081"/>
                  </a:lnTo>
                  <a:lnTo>
                    <a:pt x="1066" y="1089"/>
                  </a:lnTo>
                  <a:lnTo>
                    <a:pt x="1068" y="1097"/>
                  </a:lnTo>
                  <a:lnTo>
                    <a:pt x="1068" y="1103"/>
                  </a:lnTo>
                  <a:lnTo>
                    <a:pt x="1068" y="1111"/>
                  </a:lnTo>
                  <a:lnTo>
                    <a:pt x="1068" y="1117"/>
                  </a:lnTo>
                  <a:lnTo>
                    <a:pt x="1068" y="1123"/>
                  </a:lnTo>
                  <a:lnTo>
                    <a:pt x="1068" y="1133"/>
                  </a:lnTo>
                  <a:lnTo>
                    <a:pt x="1066" y="1139"/>
                  </a:lnTo>
                  <a:lnTo>
                    <a:pt x="1062" y="1143"/>
                  </a:lnTo>
                  <a:lnTo>
                    <a:pt x="1058" y="1151"/>
                  </a:lnTo>
                  <a:lnTo>
                    <a:pt x="1054" y="1156"/>
                  </a:lnTo>
                  <a:lnTo>
                    <a:pt x="1052" y="1162"/>
                  </a:lnTo>
                  <a:lnTo>
                    <a:pt x="1046" y="1168"/>
                  </a:lnTo>
                  <a:lnTo>
                    <a:pt x="1040" y="1174"/>
                  </a:lnTo>
                  <a:lnTo>
                    <a:pt x="1034" y="1182"/>
                  </a:lnTo>
                  <a:lnTo>
                    <a:pt x="1028" y="1188"/>
                  </a:lnTo>
                  <a:lnTo>
                    <a:pt x="1020" y="1194"/>
                  </a:lnTo>
                  <a:lnTo>
                    <a:pt x="1012" y="1200"/>
                  </a:lnTo>
                  <a:lnTo>
                    <a:pt x="1003" y="1206"/>
                  </a:lnTo>
                  <a:lnTo>
                    <a:pt x="993" y="1210"/>
                  </a:lnTo>
                  <a:lnTo>
                    <a:pt x="985" y="1214"/>
                  </a:lnTo>
                  <a:lnTo>
                    <a:pt x="979" y="1216"/>
                  </a:lnTo>
                  <a:lnTo>
                    <a:pt x="973" y="1218"/>
                  </a:lnTo>
                  <a:lnTo>
                    <a:pt x="967" y="1220"/>
                  </a:lnTo>
                  <a:lnTo>
                    <a:pt x="957" y="1222"/>
                  </a:lnTo>
                  <a:lnTo>
                    <a:pt x="949" y="1224"/>
                  </a:lnTo>
                  <a:lnTo>
                    <a:pt x="941" y="1224"/>
                  </a:lnTo>
                  <a:lnTo>
                    <a:pt x="934" y="1226"/>
                  </a:lnTo>
                  <a:lnTo>
                    <a:pt x="924" y="1226"/>
                  </a:lnTo>
                  <a:lnTo>
                    <a:pt x="914" y="1228"/>
                  </a:lnTo>
                  <a:lnTo>
                    <a:pt x="908" y="1228"/>
                  </a:lnTo>
                  <a:lnTo>
                    <a:pt x="902" y="1228"/>
                  </a:lnTo>
                  <a:lnTo>
                    <a:pt x="896" y="1228"/>
                  </a:lnTo>
                  <a:lnTo>
                    <a:pt x="890" y="1228"/>
                  </a:lnTo>
                  <a:lnTo>
                    <a:pt x="884" y="1228"/>
                  </a:lnTo>
                  <a:lnTo>
                    <a:pt x="878" y="1228"/>
                  </a:lnTo>
                  <a:lnTo>
                    <a:pt x="872" y="1228"/>
                  </a:lnTo>
                  <a:lnTo>
                    <a:pt x="866" y="1229"/>
                  </a:lnTo>
                  <a:lnTo>
                    <a:pt x="858" y="1229"/>
                  </a:lnTo>
                  <a:lnTo>
                    <a:pt x="853" y="1229"/>
                  </a:lnTo>
                  <a:lnTo>
                    <a:pt x="845" y="1229"/>
                  </a:lnTo>
                  <a:lnTo>
                    <a:pt x="839" y="1231"/>
                  </a:lnTo>
                  <a:lnTo>
                    <a:pt x="831" y="1229"/>
                  </a:lnTo>
                  <a:lnTo>
                    <a:pt x="823" y="1229"/>
                  </a:lnTo>
                  <a:lnTo>
                    <a:pt x="817" y="1229"/>
                  </a:lnTo>
                  <a:lnTo>
                    <a:pt x="809" y="1229"/>
                  </a:lnTo>
                  <a:lnTo>
                    <a:pt x="801" y="1229"/>
                  </a:lnTo>
                  <a:lnTo>
                    <a:pt x="795" y="1229"/>
                  </a:lnTo>
                  <a:lnTo>
                    <a:pt x="785" y="1229"/>
                  </a:lnTo>
                  <a:lnTo>
                    <a:pt x="780" y="1229"/>
                  </a:lnTo>
                  <a:lnTo>
                    <a:pt x="772" y="1229"/>
                  </a:lnTo>
                  <a:lnTo>
                    <a:pt x="764" y="1229"/>
                  </a:lnTo>
                  <a:lnTo>
                    <a:pt x="756" y="1229"/>
                  </a:lnTo>
                  <a:lnTo>
                    <a:pt x="750" y="1229"/>
                  </a:lnTo>
                  <a:lnTo>
                    <a:pt x="740" y="1228"/>
                  </a:lnTo>
                  <a:lnTo>
                    <a:pt x="734" y="1228"/>
                  </a:lnTo>
                  <a:lnTo>
                    <a:pt x="726" y="1228"/>
                  </a:lnTo>
                  <a:lnTo>
                    <a:pt x="718" y="1228"/>
                  </a:lnTo>
                  <a:lnTo>
                    <a:pt x="708" y="1228"/>
                  </a:lnTo>
                  <a:lnTo>
                    <a:pt x="703" y="1226"/>
                  </a:lnTo>
                  <a:lnTo>
                    <a:pt x="693" y="1226"/>
                  </a:lnTo>
                  <a:lnTo>
                    <a:pt x="687" y="1224"/>
                  </a:lnTo>
                  <a:lnTo>
                    <a:pt x="679" y="1224"/>
                  </a:lnTo>
                  <a:lnTo>
                    <a:pt x="671" y="1222"/>
                  </a:lnTo>
                  <a:lnTo>
                    <a:pt x="663" y="1222"/>
                  </a:lnTo>
                  <a:lnTo>
                    <a:pt x="655" y="1222"/>
                  </a:lnTo>
                  <a:lnTo>
                    <a:pt x="647" y="1220"/>
                  </a:lnTo>
                  <a:lnTo>
                    <a:pt x="639" y="1218"/>
                  </a:lnTo>
                  <a:lnTo>
                    <a:pt x="632" y="1218"/>
                  </a:lnTo>
                  <a:lnTo>
                    <a:pt x="624" y="1216"/>
                  </a:lnTo>
                  <a:lnTo>
                    <a:pt x="618" y="1214"/>
                  </a:lnTo>
                  <a:lnTo>
                    <a:pt x="610" y="1214"/>
                  </a:lnTo>
                  <a:lnTo>
                    <a:pt x="602" y="1212"/>
                  </a:lnTo>
                  <a:lnTo>
                    <a:pt x="596" y="1210"/>
                  </a:lnTo>
                  <a:lnTo>
                    <a:pt x="590" y="1208"/>
                  </a:lnTo>
                  <a:lnTo>
                    <a:pt x="582" y="1206"/>
                  </a:lnTo>
                  <a:lnTo>
                    <a:pt x="574" y="1204"/>
                  </a:lnTo>
                  <a:lnTo>
                    <a:pt x="568" y="1204"/>
                  </a:lnTo>
                  <a:lnTo>
                    <a:pt x="562" y="1200"/>
                  </a:lnTo>
                  <a:lnTo>
                    <a:pt x="556" y="1200"/>
                  </a:lnTo>
                  <a:lnTo>
                    <a:pt x="551" y="1196"/>
                  </a:lnTo>
                  <a:lnTo>
                    <a:pt x="545" y="1196"/>
                  </a:lnTo>
                  <a:lnTo>
                    <a:pt x="539" y="1192"/>
                  </a:lnTo>
                  <a:lnTo>
                    <a:pt x="533" y="1190"/>
                  </a:lnTo>
                  <a:lnTo>
                    <a:pt x="527" y="1188"/>
                  </a:lnTo>
                  <a:lnTo>
                    <a:pt x="521" y="1186"/>
                  </a:lnTo>
                  <a:lnTo>
                    <a:pt x="511" y="1180"/>
                  </a:lnTo>
                  <a:lnTo>
                    <a:pt x="503" y="1176"/>
                  </a:lnTo>
                  <a:lnTo>
                    <a:pt x="493" y="1168"/>
                  </a:lnTo>
                  <a:lnTo>
                    <a:pt x="483" y="1162"/>
                  </a:lnTo>
                  <a:lnTo>
                    <a:pt x="474" y="1158"/>
                  </a:lnTo>
                  <a:lnTo>
                    <a:pt x="464" y="1154"/>
                  </a:lnTo>
                  <a:lnTo>
                    <a:pt x="452" y="1149"/>
                  </a:lnTo>
                  <a:lnTo>
                    <a:pt x="442" y="1145"/>
                  </a:lnTo>
                  <a:lnTo>
                    <a:pt x="432" y="1139"/>
                  </a:lnTo>
                  <a:lnTo>
                    <a:pt x="422" y="1137"/>
                  </a:lnTo>
                  <a:lnTo>
                    <a:pt x="410" y="1131"/>
                  </a:lnTo>
                  <a:lnTo>
                    <a:pt x="401" y="1127"/>
                  </a:lnTo>
                  <a:lnTo>
                    <a:pt x="389" y="1123"/>
                  </a:lnTo>
                  <a:lnTo>
                    <a:pt x="379" y="1119"/>
                  </a:lnTo>
                  <a:lnTo>
                    <a:pt x="367" y="1115"/>
                  </a:lnTo>
                  <a:lnTo>
                    <a:pt x="357" y="1111"/>
                  </a:lnTo>
                  <a:lnTo>
                    <a:pt x="345" y="1107"/>
                  </a:lnTo>
                  <a:lnTo>
                    <a:pt x="335" y="1103"/>
                  </a:lnTo>
                  <a:lnTo>
                    <a:pt x="324" y="1099"/>
                  </a:lnTo>
                  <a:lnTo>
                    <a:pt x="314" y="1095"/>
                  </a:lnTo>
                  <a:lnTo>
                    <a:pt x="302" y="1091"/>
                  </a:lnTo>
                  <a:lnTo>
                    <a:pt x="292" y="1087"/>
                  </a:lnTo>
                  <a:lnTo>
                    <a:pt x="282" y="1081"/>
                  </a:lnTo>
                  <a:lnTo>
                    <a:pt x="272" y="1078"/>
                  </a:lnTo>
                  <a:lnTo>
                    <a:pt x="264" y="1072"/>
                  </a:lnTo>
                  <a:lnTo>
                    <a:pt x="254" y="1068"/>
                  </a:lnTo>
                  <a:lnTo>
                    <a:pt x="247" y="1062"/>
                  </a:lnTo>
                  <a:lnTo>
                    <a:pt x="239" y="1056"/>
                  </a:lnTo>
                  <a:lnTo>
                    <a:pt x="229" y="1050"/>
                  </a:lnTo>
                  <a:lnTo>
                    <a:pt x="223" y="1046"/>
                  </a:lnTo>
                  <a:lnTo>
                    <a:pt x="215" y="1038"/>
                  </a:lnTo>
                  <a:lnTo>
                    <a:pt x="209" y="1032"/>
                  </a:lnTo>
                  <a:lnTo>
                    <a:pt x="203" y="1024"/>
                  </a:lnTo>
                  <a:lnTo>
                    <a:pt x="199" y="1016"/>
                  </a:lnTo>
                  <a:lnTo>
                    <a:pt x="191" y="1008"/>
                  </a:lnTo>
                  <a:lnTo>
                    <a:pt x="187" y="999"/>
                  </a:lnTo>
                  <a:lnTo>
                    <a:pt x="181" y="991"/>
                  </a:lnTo>
                  <a:lnTo>
                    <a:pt x="178" y="983"/>
                  </a:lnTo>
                  <a:lnTo>
                    <a:pt x="172" y="973"/>
                  </a:lnTo>
                  <a:lnTo>
                    <a:pt x="168" y="963"/>
                  </a:lnTo>
                  <a:lnTo>
                    <a:pt x="162" y="953"/>
                  </a:lnTo>
                  <a:lnTo>
                    <a:pt x="158" y="945"/>
                  </a:lnTo>
                  <a:lnTo>
                    <a:pt x="152" y="937"/>
                  </a:lnTo>
                  <a:lnTo>
                    <a:pt x="148" y="927"/>
                  </a:lnTo>
                  <a:lnTo>
                    <a:pt x="142" y="920"/>
                  </a:lnTo>
                  <a:lnTo>
                    <a:pt x="138" y="910"/>
                  </a:lnTo>
                  <a:lnTo>
                    <a:pt x="134" y="902"/>
                  </a:lnTo>
                  <a:lnTo>
                    <a:pt x="128" y="894"/>
                  </a:lnTo>
                  <a:lnTo>
                    <a:pt x="124" y="884"/>
                  </a:lnTo>
                  <a:lnTo>
                    <a:pt x="122" y="878"/>
                  </a:lnTo>
                  <a:lnTo>
                    <a:pt x="116" y="870"/>
                  </a:lnTo>
                  <a:lnTo>
                    <a:pt x="112" y="862"/>
                  </a:lnTo>
                  <a:lnTo>
                    <a:pt x="108" y="856"/>
                  </a:lnTo>
                  <a:lnTo>
                    <a:pt x="104" y="852"/>
                  </a:lnTo>
                  <a:lnTo>
                    <a:pt x="101" y="845"/>
                  </a:lnTo>
                  <a:lnTo>
                    <a:pt x="99" y="841"/>
                  </a:lnTo>
                  <a:lnTo>
                    <a:pt x="95" y="837"/>
                  </a:lnTo>
                  <a:lnTo>
                    <a:pt x="93" y="835"/>
                  </a:lnTo>
                  <a:lnTo>
                    <a:pt x="87" y="829"/>
                  </a:lnTo>
                  <a:lnTo>
                    <a:pt x="81" y="827"/>
                  </a:lnTo>
                  <a:lnTo>
                    <a:pt x="79" y="829"/>
                  </a:lnTo>
                  <a:lnTo>
                    <a:pt x="77" y="837"/>
                  </a:lnTo>
                  <a:lnTo>
                    <a:pt x="75" y="839"/>
                  </a:lnTo>
                  <a:lnTo>
                    <a:pt x="75" y="845"/>
                  </a:lnTo>
                  <a:lnTo>
                    <a:pt x="75" y="852"/>
                  </a:lnTo>
                  <a:lnTo>
                    <a:pt x="75" y="858"/>
                  </a:lnTo>
                  <a:lnTo>
                    <a:pt x="75" y="864"/>
                  </a:lnTo>
                  <a:lnTo>
                    <a:pt x="77" y="874"/>
                  </a:lnTo>
                  <a:lnTo>
                    <a:pt x="81" y="882"/>
                  </a:lnTo>
                  <a:lnTo>
                    <a:pt x="85" y="890"/>
                  </a:lnTo>
                  <a:lnTo>
                    <a:pt x="87" y="900"/>
                  </a:lnTo>
                  <a:lnTo>
                    <a:pt x="89" y="908"/>
                  </a:lnTo>
                  <a:lnTo>
                    <a:pt x="93" y="920"/>
                  </a:lnTo>
                  <a:lnTo>
                    <a:pt x="99" y="929"/>
                  </a:lnTo>
                  <a:lnTo>
                    <a:pt x="103" y="939"/>
                  </a:lnTo>
                  <a:lnTo>
                    <a:pt x="108" y="949"/>
                  </a:lnTo>
                  <a:lnTo>
                    <a:pt x="114" y="959"/>
                  </a:lnTo>
                  <a:lnTo>
                    <a:pt x="120" y="971"/>
                  </a:lnTo>
                  <a:lnTo>
                    <a:pt x="126" y="981"/>
                  </a:lnTo>
                  <a:lnTo>
                    <a:pt x="132" y="991"/>
                  </a:lnTo>
                  <a:lnTo>
                    <a:pt x="138" y="1001"/>
                  </a:lnTo>
                  <a:lnTo>
                    <a:pt x="146" y="1010"/>
                  </a:lnTo>
                  <a:lnTo>
                    <a:pt x="154" y="1020"/>
                  </a:lnTo>
                  <a:lnTo>
                    <a:pt x="162" y="1030"/>
                  </a:lnTo>
                  <a:lnTo>
                    <a:pt x="170" y="1038"/>
                  </a:lnTo>
                  <a:lnTo>
                    <a:pt x="179" y="1048"/>
                  </a:lnTo>
                  <a:lnTo>
                    <a:pt x="187" y="1056"/>
                  </a:lnTo>
                  <a:lnTo>
                    <a:pt x="195" y="1064"/>
                  </a:lnTo>
                  <a:lnTo>
                    <a:pt x="205" y="1072"/>
                  </a:lnTo>
                  <a:lnTo>
                    <a:pt x="215" y="1078"/>
                  </a:lnTo>
                  <a:lnTo>
                    <a:pt x="225" y="1085"/>
                  </a:lnTo>
                  <a:lnTo>
                    <a:pt x="233" y="1091"/>
                  </a:lnTo>
                  <a:lnTo>
                    <a:pt x="245" y="1095"/>
                  </a:lnTo>
                  <a:lnTo>
                    <a:pt x="254" y="1099"/>
                  </a:lnTo>
                  <a:lnTo>
                    <a:pt x="264" y="1103"/>
                  </a:lnTo>
                  <a:lnTo>
                    <a:pt x="274" y="1107"/>
                  </a:lnTo>
                  <a:lnTo>
                    <a:pt x="284" y="1109"/>
                  </a:lnTo>
                  <a:lnTo>
                    <a:pt x="294" y="1113"/>
                  </a:lnTo>
                  <a:lnTo>
                    <a:pt x="302" y="1115"/>
                  </a:lnTo>
                  <a:lnTo>
                    <a:pt x="312" y="1119"/>
                  </a:lnTo>
                  <a:lnTo>
                    <a:pt x="320" y="1123"/>
                  </a:lnTo>
                  <a:lnTo>
                    <a:pt x="330" y="1127"/>
                  </a:lnTo>
                  <a:lnTo>
                    <a:pt x="335" y="1131"/>
                  </a:lnTo>
                  <a:lnTo>
                    <a:pt x="343" y="1133"/>
                  </a:lnTo>
                  <a:lnTo>
                    <a:pt x="351" y="1137"/>
                  </a:lnTo>
                  <a:lnTo>
                    <a:pt x="359" y="1141"/>
                  </a:lnTo>
                  <a:lnTo>
                    <a:pt x="367" y="1143"/>
                  </a:lnTo>
                  <a:lnTo>
                    <a:pt x="375" y="1149"/>
                  </a:lnTo>
                  <a:lnTo>
                    <a:pt x="381" y="1153"/>
                  </a:lnTo>
                  <a:lnTo>
                    <a:pt x="389" y="1156"/>
                  </a:lnTo>
                  <a:lnTo>
                    <a:pt x="397" y="1158"/>
                  </a:lnTo>
                  <a:lnTo>
                    <a:pt x="403" y="1162"/>
                  </a:lnTo>
                  <a:lnTo>
                    <a:pt x="408" y="1164"/>
                  </a:lnTo>
                  <a:lnTo>
                    <a:pt x="416" y="1168"/>
                  </a:lnTo>
                  <a:lnTo>
                    <a:pt x="422" y="1172"/>
                  </a:lnTo>
                  <a:lnTo>
                    <a:pt x="428" y="1176"/>
                  </a:lnTo>
                  <a:lnTo>
                    <a:pt x="434" y="1180"/>
                  </a:lnTo>
                  <a:lnTo>
                    <a:pt x="442" y="1184"/>
                  </a:lnTo>
                  <a:lnTo>
                    <a:pt x="448" y="1188"/>
                  </a:lnTo>
                  <a:lnTo>
                    <a:pt x="454" y="1190"/>
                  </a:lnTo>
                  <a:lnTo>
                    <a:pt x="462" y="1196"/>
                  </a:lnTo>
                  <a:lnTo>
                    <a:pt x="468" y="1200"/>
                  </a:lnTo>
                  <a:lnTo>
                    <a:pt x="474" y="1202"/>
                  </a:lnTo>
                  <a:lnTo>
                    <a:pt x="481" y="1206"/>
                  </a:lnTo>
                  <a:lnTo>
                    <a:pt x="489" y="1210"/>
                  </a:lnTo>
                  <a:lnTo>
                    <a:pt x="495" y="1216"/>
                  </a:lnTo>
                  <a:lnTo>
                    <a:pt x="503" y="1218"/>
                  </a:lnTo>
                  <a:lnTo>
                    <a:pt x="509" y="1222"/>
                  </a:lnTo>
                  <a:lnTo>
                    <a:pt x="517" y="1224"/>
                  </a:lnTo>
                  <a:lnTo>
                    <a:pt x="527" y="1228"/>
                  </a:lnTo>
                  <a:lnTo>
                    <a:pt x="535" y="1229"/>
                  </a:lnTo>
                  <a:lnTo>
                    <a:pt x="543" y="1231"/>
                  </a:lnTo>
                  <a:lnTo>
                    <a:pt x="555" y="1235"/>
                  </a:lnTo>
                  <a:lnTo>
                    <a:pt x="564" y="1239"/>
                  </a:lnTo>
                  <a:lnTo>
                    <a:pt x="574" y="1241"/>
                  </a:lnTo>
                  <a:lnTo>
                    <a:pt x="584" y="1243"/>
                  </a:lnTo>
                  <a:lnTo>
                    <a:pt x="590" y="1243"/>
                  </a:lnTo>
                  <a:lnTo>
                    <a:pt x="594" y="1245"/>
                  </a:lnTo>
                  <a:lnTo>
                    <a:pt x="600" y="1245"/>
                  </a:lnTo>
                  <a:lnTo>
                    <a:pt x="606" y="1247"/>
                  </a:lnTo>
                  <a:lnTo>
                    <a:pt x="618" y="1249"/>
                  </a:lnTo>
                  <a:lnTo>
                    <a:pt x="628" y="1251"/>
                  </a:lnTo>
                  <a:lnTo>
                    <a:pt x="633" y="1251"/>
                  </a:lnTo>
                  <a:lnTo>
                    <a:pt x="639" y="1253"/>
                  </a:lnTo>
                  <a:lnTo>
                    <a:pt x="645" y="1253"/>
                  </a:lnTo>
                  <a:lnTo>
                    <a:pt x="651" y="1255"/>
                  </a:lnTo>
                  <a:lnTo>
                    <a:pt x="657" y="1255"/>
                  </a:lnTo>
                  <a:lnTo>
                    <a:pt x="663" y="1255"/>
                  </a:lnTo>
                  <a:lnTo>
                    <a:pt x="669" y="1255"/>
                  </a:lnTo>
                  <a:lnTo>
                    <a:pt x="675" y="1257"/>
                  </a:lnTo>
                  <a:lnTo>
                    <a:pt x="681" y="1257"/>
                  </a:lnTo>
                  <a:lnTo>
                    <a:pt x="687" y="1257"/>
                  </a:lnTo>
                  <a:lnTo>
                    <a:pt x="691" y="1257"/>
                  </a:lnTo>
                  <a:lnTo>
                    <a:pt x="697" y="1259"/>
                  </a:lnTo>
                  <a:lnTo>
                    <a:pt x="708" y="1259"/>
                  </a:lnTo>
                  <a:lnTo>
                    <a:pt x="718" y="1259"/>
                  </a:lnTo>
                  <a:lnTo>
                    <a:pt x="724" y="1259"/>
                  </a:lnTo>
                  <a:lnTo>
                    <a:pt x="730" y="1261"/>
                  </a:lnTo>
                  <a:lnTo>
                    <a:pt x="736" y="1261"/>
                  </a:lnTo>
                  <a:lnTo>
                    <a:pt x="742" y="1261"/>
                  </a:lnTo>
                  <a:lnTo>
                    <a:pt x="752" y="1261"/>
                  </a:lnTo>
                  <a:lnTo>
                    <a:pt x="762" y="1261"/>
                  </a:lnTo>
                  <a:lnTo>
                    <a:pt x="772" y="1261"/>
                  </a:lnTo>
                  <a:lnTo>
                    <a:pt x="782" y="1261"/>
                  </a:lnTo>
                  <a:lnTo>
                    <a:pt x="789" y="1261"/>
                  </a:lnTo>
                  <a:lnTo>
                    <a:pt x="799" y="1261"/>
                  </a:lnTo>
                  <a:lnTo>
                    <a:pt x="807" y="1261"/>
                  </a:lnTo>
                  <a:lnTo>
                    <a:pt x="815" y="1261"/>
                  </a:lnTo>
                  <a:lnTo>
                    <a:pt x="821" y="1261"/>
                  </a:lnTo>
                  <a:lnTo>
                    <a:pt x="829" y="1259"/>
                  </a:lnTo>
                  <a:lnTo>
                    <a:pt x="837" y="1259"/>
                  </a:lnTo>
                  <a:lnTo>
                    <a:pt x="843" y="1259"/>
                  </a:lnTo>
                  <a:lnTo>
                    <a:pt x="849" y="1257"/>
                  </a:lnTo>
                  <a:lnTo>
                    <a:pt x="857" y="1257"/>
                  </a:lnTo>
                  <a:lnTo>
                    <a:pt x="864" y="1257"/>
                  </a:lnTo>
                  <a:lnTo>
                    <a:pt x="870" y="1257"/>
                  </a:lnTo>
                  <a:lnTo>
                    <a:pt x="878" y="1255"/>
                  </a:lnTo>
                  <a:lnTo>
                    <a:pt x="884" y="1253"/>
                  </a:lnTo>
                  <a:lnTo>
                    <a:pt x="890" y="1253"/>
                  </a:lnTo>
                  <a:lnTo>
                    <a:pt x="896" y="1253"/>
                  </a:lnTo>
                  <a:lnTo>
                    <a:pt x="902" y="1251"/>
                  </a:lnTo>
                  <a:lnTo>
                    <a:pt x="908" y="1251"/>
                  </a:lnTo>
                  <a:lnTo>
                    <a:pt x="914" y="1251"/>
                  </a:lnTo>
                  <a:lnTo>
                    <a:pt x="922" y="1251"/>
                  </a:lnTo>
                  <a:lnTo>
                    <a:pt x="932" y="1249"/>
                  </a:lnTo>
                  <a:lnTo>
                    <a:pt x="943" y="1247"/>
                  </a:lnTo>
                  <a:lnTo>
                    <a:pt x="953" y="1245"/>
                  </a:lnTo>
                  <a:lnTo>
                    <a:pt x="963" y="1243"/>
                  </a:lnTo>
                  <a:lnTo>
                    <a:pt x="971" y="1241"/>
                  </a:lnTo>
                  <a:lnTo>
                    <a:pt x="981" y="1239"/>
                  </a:lnTo>
                  <a:lnTo>
                    <a:pt x="989" y="1235"/>
                  </a:lnTo>
                  <a:lnTo>
                    <a:pt x="999" y="1233"/>
                  </a:lnTo>
                  <a:lnTo>
                    <a:pt x="1005" y="1229"/>
                  </a:lnTo>
                  <a:lnTo>
                    <a:pt x="1012" y="1226"/>
                  </a:lnTo>
                  <a:lnTo>
                    <a:pt x="1020" y="1224"/>
                  </a:lnTo>
                  <a:lnTo>
                    <a:pt x="1028" y="1222"/>
                  </a:lnTo>
                  <a:lnTo>
                    <a:pt x="1034" y="1218"/>
                  </a:lnTo>
                  <a:lnTo>
                    <a:pt x="1040" y="1216"/>
                  </a:lnTo>
                  <a:lnTo>
                    <a:pt x="1046" y="1214"/>
                  </a:lnTo>
                  <a:lnTo>
                    <a:pt x="1054" y="1214"/>
                  </a:lnTo>
                  <a:lnTo>
                    <a:pt x="1062" y="1210"/>
                  </a:lnTo>
                  <a:lnTo>
                    <a:pt x="1070" y="1212"/>
                  </a:lnTo>
                  <a:lnTo>
                    <a:pt x="1076" y="1218"/>
                  </a:lnTo>
                  <a:lnTo>
                    <a:pt x="1078" y="1226"/>
                  </a:lnTo>
                  <a:lnTo>
                    <a:pt x="1074" y="1235"/>
                  </a:lnTo>
                  <a:lnTo>
                    <a:pt x="1066" y="1245"/>
                  </a:lnTo>
                  <a:lnTo>
                    <a:pt x="1060" y="1249"/>
                  </a:lnTo>
                  <a:lnTo>
                    <a:pt x="1054" y="1255"/>
                  </a:lnTo>
                  <a:lnTo>
                    <a:pt x="1046" y="1261"/>
                  </a:lnTo>
                  <a:lnTo>
                    <a:pt x="1038" y="1265"/>
                  </a:lnTo>
                  <a:lnTo>
                    <a:pt x="1026" y="1269"/>
                  </a:lnTo>
                  <a:lnTo>
                    <a:pt x="1016" y="1271"/>
                  </a:lnTo>
                  <a:lnTo>
                    <a:pt x="1010" y="1273"/>
                  </a:lnTo>
                  <a:lnTo>
                    <a:pt x="1005" y="1275"/>
                  </a:lnTo>
                  <a:lnTo>
                    <a:pt x="999" y="1277"/>
                  </a:lnTo>
                  <a:lnTo>
                    <a:pt x="993" y="1279"/>
                  </a:lnTo>
                  <a:lnTo>
                    <a:pt x="987" y="1279"/>
                  </a:lnTo>
                  <a:lnTo>
                    <a:pt x="979" y="1281"/>
                  </a:lnTo>
                  <a:lnTo>
                    <a:pt x="973" y="1281"/>
                  </a:lnTo>
                  <a:lnTo>
                    <a:pt x="967" y="1283"/>
                  </a:lnTo>
                  <a:lnTo>
                    <a:pt x="957" y="1283"/>
                  </a:lnTo>
                  <a:lnTo>
                    <a:pt x="951" y="1283"/>
                  </a:lnTo>
                  <a:lnTo>
                    <a:pt x="943" y="1283"/>
                  </a:lnTo>
                  <a:lnTo>
                    <a:pt x="935" y="1285"/>
                  </a:lnTo>
                  <a:lnTo>
                    <a:pt x="928" y="1285"/>
                  </a:lnTo>
                  <a:lnTo>
                    <a:pt x="920" y="1285"/>
                  </a:lnTo>
                  <a:lnTo>
                    <a:pt x="910" y="1285"/>
                  </a:lnTo>
                  <a:lnTo>
                    <a:pt x="902" y="1285"/>
                  </a:lnTo>
                  <a:lnTo>
                    <a:pt x="892" y="1285"/>
                  </a:lnTo>
                  <a:lnTo>
                    <a:pt x="884" y="1287"/>
                  </a:lnTo>
                  <a:lnTo>
                    <a:pt x="874" y="1289"/>
                  </a:lnTo>
                  <a:lnTo>
                    <a:pt x="864" y="1291"/>
                  </a:lnTo>
                  <a:lnTo>
                    <a:pt x="855" y="1291"/>
                  </a:lnTo>
                  <a:lnTo>
                    <a:pt x="843" y="1293"/>
                  </a:lnTo>
                  <a:lnTo>
                    <a:pt x="833" y="1293"/>
                  </a:lnTo>
                  <a:lnTo>
                    <a:pt x="823" y="1295"/>
                  </a:lnTo>
                  <a:lnTo>
                    <a:pt x="817" y="1295"/>
                  </a:lnTo>
                  <a:lnTo>
                    <a:pt x="811" y="1297"/>
                  </a:lnTo>
                  <a:lnTo>
                    <a:pt x="805" y="1297"/>
                  </a:lnTo>
                  <a:lnTo>
                    <a:pt x="799" y="1299"/>
                  </a:lnTo>
                  <a:lnTo>
                    <a:pt x="787" y="1301"/>
                  </a:lnTo>
                  <a:lnTo>
                    <a:pt x="778" y="1303"/>
                  </a:lnTo>
                  <a:lnTo>
                    <a:pt x="772" y="1303"/>
                  </a:lnTo>
                  <a:lnTo>
                    <a:pt x="766" y="1303"/>
                  </a:lnTo>
                  <a:lnTo>
                    <a:pt x="760" y="1303"/>
                  </a:lnTo>
                  <a:lnTo>
                    <a:pt x="754" y="1303"/>
                  </a:lnTo>
                  <a:lnTo>
                    <a:pt x="748" y="1303"/>
                  </a:lnTo>
                  <a:lnTo>
                    <a:pt x="740" y="1304"/>
                  </a:lnTo>
                  <a:lnTo>
                    <a:pt x="734" y="1304"/>
                  </a:lnTo>
                  <a:lnTo>
                    <a:pt x="730" y="1304"/>
                  </a:lnTo>
                  <a:lnTo>
                    <a:pt x="724" y="1304"/>
                  </a:lnTo>
                  <a:lnTo>
                    <a:pt x="716" y="1304"/>
                  </a:lnTo>
                  <a:lnTo>
                    <a:pt x="710" y="1304"/>
                  </a:lnTo>
                  <a:lnTo>
                    <a:pt x="705" y="1304"/>
                  </a:lnTo>
                  <a:lnTo>
                    <a:pt x="699" y="1304"/>
                  </a:lnTo>
                  <a:lnTo>
                    <a:pt x="693" y="1304"/>
                  </a:lnTo>
                  <a:lnTo>
                    <a:pt x="687" y="1304"/>
                  </a:lnTo>
                  <a:lnTo>
                    <a:pt x="681" y="1304"/>
                  </a:lnTo>
                  <a:lnTo>
                    <a:pt x="673" y="1304"/>
                  </a:lnTo>
                  <a:lnTo>
                    <a:pt x="667" y="1303"/>
                  </a:lnTo>
                  <a:lnTo>
                    <a:pt x="659" y="1303"/>
                  </a:lnTo>
                  <a:lnTo>
                    <a:pt x="653" y="1303"/>
                  </a:lnTo>
                  <a:lnTo>
                    <a:pt x="645" y="1301"/>
                  </a:lnTo>
                  <a:lnTo>
                    <a:pt x="639" y="1301"/>
                  </a:lnTo>
                  <a:lnTo>
                    <a:pt x="633" y="1301"/>
                  </a:lnTo>
                  <a:lnTo>
                    <a:pt x="628" y="1301"/>
                  </a:lnTo>
                  <a:lnTo>
                    <a:pt x="620" y="1297"/>
                  </a:lnTo>
                  <a:lnTo>
                    <a:pt x="614" y="1297"/>
                  </a:lnTo>
                  <a:lnTo>
                    <a:pt x="606" y="1295"/>
                  </a:lnTo>
                  <a:lnTo>
                    <a:pt x="600" y="1295"/>
                  </a:lnTo>
                  <a:lnTo>
                    <a:pt x="594" y="1293"/>
                  </a:lnTo>
                  <a:lnTo>
                    <a:pt x="586" y="1291"/>
                  </a:lnTo>
                  <a:lnTo>
                    <a:pt x="580" y="1289"/>
                  </a:lnTo>
                  <a:lnTo>
                    <a:pt x="574" y="1289"/>
                  </a:lnTo>
                  <a:lnTo>
                    <a:pt x="566" y="1285"/>
                  </a:lnTo>
                  <a:lnTo>
                    <a:pt x="558" y="1283"/>
                  </a:lnTo>
                  <a:lnTo>
                    <a:pt x="553" y="1281"/>
                  </a:lnTo>
                  <a:lnTo>
                    <a:pt x="545" y="1279"/>
                  </a:lnTo>
                  <a:lnTo>
                    <a:pt x="539" y="1277"/>
                  </a:lnTo>
                  <a:lnTo>
                    <a:pt x="531" y="1275"/>
                  </a:lnTo>
                  <a:lnTo>
                    <a:pt x="525" y="1273"/>
                  </a:lnTo>
                  <a:lnTo>
                    <a:pt x="519" y="1271"/>
                  </a:lnTo>
                  <a:lnTo>
                    <a:pt x="511" y="1269"/>
                  </a:lnTo>
                  <a:lnTo>
                    <a:pt x="505" y="1267"/>
                  </a:lnTo>
                  <a:lnTo>
                    <a:pt x="499" y="1265"/>
                  </a:lnTo>
                  <a:lnTo>
                    <a:pt x="493" y="1265"/>
                  </a:lnTo>
                  <a:lnTo>
                    <a:pt x="487" y="1263"/>
                  </a:lnTo>
                  <a:lnTo>
                    <a:pt x="481" y="1261"/>
                  </a:lnTo>
                  <a:lnTo>
                    <a:pt x="474" y="1259"/>
                  </a:lnTo>
                  <a:lnTo>
                    <a:pt x="468" y="1259"/>
                  </a:lnTo>
                  <a:lnTo>
                    <a:pt x="462" y="1255"/>
                  </a:lnTo>
                  <a:lnTo>
                    <a:pt x="454" y="1253"/>
                  </a:lnTo>
                  <a:lnTo>
                    <a:pt x="448" y="1251"/>
                  </a:lnTo>
                  <a:lnTo>
                    <a:pt x="442" y="1251"/>
                  </a:lnTo>
                  <a:lnTo>
                    <a:pt x="436" y="1247"/>
                  </a:lnTo>
                  <a:lnTo>
                    <a:pt x="430" y="1247"/>
                  </a:lnTo>
                  <a:lnTo>
                    <a:pt x="424" y="1245"/>
                  </a:lnTo>
                  <a:lnTo>
                    <a:pt x="418" y="1243"/>
                  </a:lnTo>
                  <a:lnTo>
                    <a:pt x="412" y="1241"/>
                  </a:lnTo>
                  <a:lnTo>
                    <a:pt x="406" y="1239"/>
                  </a:lnTo>
                  <a:lnTo>
                    <a:pt x="401" y="1237"/>
                  </a:lnTo>
                  <a:lnTo>
                    <a:pt x="395" y="1237"/>
                  </a:lnTo>
                  <a:lnTo>
                    <a:pt x="383" y="1231"/>
                  </a:lnTo>
                  <a:lnTo>
                    <a:pt x="373" y="1229"/>
                  </a:lnTo>
                  <a:lnTo>
                    <a:pt x="367" y="1226"/>
                  </a:lnTo>
                  <a:lnTo>
                    <a:pt x="361" y="1224"/>
                  </a:lnTo>
                  <a:lnTo>
                    <a:pt x="355" y="1222"/>
                  </a:lnTo>
                  <a:lnTo>
                    <a:pt x="349" y="1220"/>
                  </a:lnTo>
                  <a:lnTo>
                    <a:pt x="337" y="1214"/>
                  </a:lnTo>
                  <a:lnTo>
                    <a:pt x="328" y="1210"/>
                  </a:lnTo>
                  <a:lnTo>
                    <a:pt x="316" y="1204"/>
                  </a:lnTo>
                  <a:lnTo>
                    <a:pt x="306" y="1200"/>
                  </a:lnTo>
                  <a:lnTo>
                    <a:pt x="296" y="1194"/>
                  </a:lnTo>
                  <a:lnTo>
                    <a:pt x="286" y="1188"/>
                  </a:lnTo>
                  <a:lnTo>
                    <a:pt x="274" y="1180"/>
                  </a:lnTo>
                  <a:lnTo>
                    <a:pt x="264" y="1174"/>
                  </a:lnTo>
                  <a:lnTo>
                    <a:pt x="254" y="1166"/>
                  </a:lnTo>
                  <a:lnTo>
                    <a:pt x="247" y="1160"/>
                  </a:lnTo>
                  <a:lnTo>
                    <a:pt x="237" y="1153"/>
                  </a:lnTo>
                  <a:lnTo>
                    <a:pt x="227" y="1145"/>
                  </a:lnTo>
                  <a:lnTo>
                    <a:pt x="219" y="1137"/>
                  </a:lnTo>
                  <a:lnTo>
                    <a:pt x="209" y="1127"/>
                  </a:lnTo>
                  <a:lnTo>
                    <a:pt x="201" y="1117"/>
                  </a:lnTo>
                  <a:lnTo>
                    <a:pt x="191" y="1109"/>
                  </a:lnTo>
                  <a:lnTo>
                    <a:pt x="183" y="1097"/>
                  </a:lnTo>
                  <a:lnTo>
                    <a:pt x="176" y="1089"/>
                  </a:lnTo>
                  <a:lnTo>
                    <a:pt x="166" y="1078"/>
                  </a:lnTo>
                  <a:lnTo>
                    <a:pt x="158" y="1070"/>
                  </a:lnTo>
                  <a:lnTo>
                    <a:pt x="150" y="1060"/>
                  </a:lnTo>
                  <a:lnTo>
                    <a:pt x="144" y="1050"/>
                  </a:lnTo>
                  <a:lnTo>
                    <a:pt x="136" y="1040"/>
                  </a:lnTo>
                  <a:lnTo>
                    <a:pt x="128" y="1030"/>
                  </a:lnTo>
                  <a:lnTo>
                    <a:pt x="120" y="1020"/>
                  </a:lnTo>
                  <a:lnTo>
                    <a:pt x="114" y="1010"/>
                  </a:lnTo>
                  <a:lnTo>
                    <a:pt x="108" y="1003"/>
                  </a:lnTo>
                  <a:lnTo>
                    <a:pt x="101" y="993"/>
                  </a:lnTo>
                  <a:lnTo>
                    <a:pt x="97" y="983"/>
                  </a:lnTo>
                  <a:lnTo>
                    <a:pt x="91" y="973"/>
                  </a:lnTo>
                  <a:lnTo>
                    <a:pt x="85" y="963"/>
                  </a:lnTo>
                  <a:lnTo>
                    <a:pt x="79" y="953"/>
                  </a:lnTo>
                  <a:lnTo>
                    <a:pt x="73" y="945"/>
                  </a:lnTo>
                  <a:lnTo>
                    <a:pt x="69" y="935"/>
                  </a:lnTo>
                  <a:lnTo>
                    <a:pt x="65" y="926"/>
                  </a:lnTo>
                  <a:lnTo>
                    <a:pt x="59" y="918"/>
                  </a:lnTo>
                  <a:lnTo>
                    <a:pt x="55" y="908"/>
                  </a:lnTo>
                  <a:lnTo>
                    <a:pt x="53" y="898"/>
                  </a:lnTo>
                  <a:lnTo>
                    <a:pt x="49" y="888"/>
                  </a:lnTo>
                  <a:lnTo>
                    <a:pt x="47" y="880"/>
                  </a:lnTo>
                  <a:lnTo>
                    <a:pt x="43" y="870"/>
                  </a:lnTo>
                  <a:lnTo>
                    <a:pt x="41" y="862"/>
                  </a:lnTo>
                  <a:lnTo>
                    <a:pt x="39" y="852"/>
                  </a:lnTo>
                  <a:lnTo>
                    <a:pt x="37" y="845"/>
                  </a:lnTo>
                  <a:lnTo>
                    <a:pt x="37" y="837"/>
                  </a:lnTo>
                  <a:lnTo>
                    <a:pt x="37" y="829"/>
                  </a:lnTo>
                  <a:lnTo>
                    <a:pt x="35" y="819"/>
                  </a:lnTo>
                  <a:lnTo>
                    <a:pt x="33" y="811"/>
                  </a:lnTo>
                  <a:lnTo>
                    <a:pt x="31" y="801"/>
                  </a:lnTo>
                  <a:lnTo>
                    <a:pt x="31" y="791"/>
                  </a:lnTo>
                  <a:lnTo>
                    <a:pt x="29" y="781"/>
                  </a:lnTo>
                  <a:lnTo>
                    <a:pt x="29" y="772"/>
                  </a:lnTo>
                  <a:lnTo>
                    <a:pt x="28" y="762"/>
                  </a:lnTo>
                  <a:lnTo>
                    <a:pt x="28" y="752"/>
                  </a:lnTo>
                  <a:lnTo>
                    <a:pt x="26" y="746"/>
                  </a:lnTo>
                  <a:lnTo>
                    <a:pt x="26" y="740"/>
                  </a:lnTo>
                  <a:lnTo>
                    <a:pt x="24" y="734"/>
                  </a:lnTo>
                  <a:lnTo>
                    <a:pt x="24" y="728"/>
                  </a:lnTo>
                  <a:lnTo>
                    <a:pt x="24" y="716"/>
                  </a:lnTo>
                  <a:lnTo>
                    <a:pt x="24" y="706"/>
                  </a:lnTo>
                  <a:lnTo>
                    <a:pt x="24" y="701"/>
                  </a:lnTo>
                  <a:lnTo>
                    <a:pt x="24" y="695"/>
                  </a:lnTo>
                  <a:lnTo>
                    <a:pt x="24" y="689"/>
                  </a:lnTo>
                  <a:lnTo>
                    <a:pt x="24" y="683"/>
                  </a:lnTo>
                  <a:lnTo>
                    <a:pt x="24" y="677"/>
                  </a:lnTo>
                  <a:lnTo>
                    <a:pt x="24" y="671"/>
                  </a:lnTo>
                  <a:lnTo>
                    <a:pt x="24" y="665"/>
                  </a:lnTo>
                  <a:lnTo>
                    <a:pt x="24" y="659"/>
                  </a:lnTo>
                  <a:lnTo>
                    <a:pt x="24" y="651"/>
                  </a:lnTo>
                  <a:lnTo>
                    <a:pt x="24" y="645"/>
                  </a:lnTo>
                  <a:lnTo>
                    <a:pt x="24" y="639"/>
                  </a:lnTo>
                  <a:lnTo>
                    <a:pt x="26" y="631"/>
                  </a:lnTo>
                  <a:lnTo>
                    <a:pt x="26" y="626"/>
                  </a:lnTo>
                  <a:lnTo>
                    <a:pt x="26" y="620"/>
                  </a:lnTo>
                  <a:lnTo>
                    <a:pt x="28" y="612"/>
                  </a:lnTo>
                  <a:lnTo>
                    <a:pt x="29" y="606"/>
                  </a:lnTo>
                  <a:lnTo>
                    <a:pt x="29" y="600"/>
                  </a:lnTo>
                  <a:lnTo>
                    <a:pt x="31" y="592"/>
                  </a:lnTo>
                  <a:lnTo>
                    <a:pt x="31" y="584"/>
                  </a:lnTo>
                  <a:lnTo>
                    <a:pt x="33" y="578"/>
                  </a:lnTo>
                  <a:lnTo>
                    <a:pt x="35" y="570"/>
                  </a:lnTo>
                  <a:lnTo>
                    <a:pt x="37" y="564"/>
                  </a:lnTo>
                  <a:lnTo>
                    <a:pt x="39" y="558"/>
                  </a:lnTo>
                  <a:lnTo>
                    <a:pt x="43" y="552"/>
                  </a:lnTo>
                  <a:lnTo>
                    <a:pt x="45" y="543"/>
                  </a:lnTo>
                  <a:lnTo>
                    <a:pt x="47" y="537"/>
                  </a:lnTo>
                  <a:lnTo>
                    <a:pt x="49" y="529"/>
                  </a:lnTo>
                  <a:lnTo>
                    <a:pt x="53" y="521"/>
                  </a:lnTo>
                  <a:lnTo>
                    <a:pt x="55" y="513"/>
                  </a:lnTo>
                  <a:lnTo>
                    <a:pt x="57" y="507"/>
                  </a:lnTo>
                  <a:lnTo>
                    <a:pt x="63" y="499"/>
                  </a:lnTo>
                  <a:lnTo>
                    <a:pt x="67" y="493"/>
                  </a:lnTo>
                  <a:lnTo>
                    <a:pt x="69" y="485"/>
                  </a:lnTo>
                  <a:lnTo>
                    <a:pt x="73" y="477"/>
                  </a:lnTo>
                  <a:lnTo>
                    <a:pt x="77" y="470"/>
                  </a:lnTo>
                  <a:lnTo>
                    <a:pt x="81" y="462"/>
                  </a:lnTo>
                  <a:lnTo>
                    <a:pt x="85" y="454"/>
                  </a:lnTo>
                  <a:lnTo>
                    <a:pt x="91" y="446"/>
                  </a:lnTo>
                  <a:lnTo>
                    <a:pt x="95" y="438"/>
                  </a:lnTo>
                  <a:lnTo>
                    <a:pt x="101" y="432"/>
                  </a:lnTo>
                  <a:lnTo>
                    <a:pt x="104" y="422"/>
                  </a:lnTo>
                  <a:lnTo>
                    <a:pt x="110" y="414"/>
                  </a:lnTo>
                  <a:lnTo>
                    <a:pt x="116" y="406"/>
                  </a:lnTo>
                  <a:lnTo>
                    <a:pt x="122" y="399"/>
                  </a:lnTo>
                  <a:lnTo>
                    <a:pt x="126" y="391"/>
                  </a:lnTo>
                  <a:lnTo>
                    <a:pt x="132" y="385"/>
                  </a:lnTo>
                  <a:lnTo>
                    <a:pt x="138" y="375"/>
                  </a:lnTo>
                  <a:lnTo>
                    <a:pt x="144" y="369"/>
                  </a:lnTo>
                  <a:lnTo>
                    <a:pt x="150" y="361"/>
                  </a:lnTo>
                  <a:lnTo>
                    <a:pt x="156" y="353"/>
                  </a:lnTo>
                  <a:lnTo>
                    <a:pt x="162" y="347"/>
                  </a:lnTo>
                  <a:lnTo>
                    <a:pt x="168" y="339"/>
                  </a:lnTo>
                  <a:lnTo>
                    <a:pt x="174" y="331"/>
                  </a:lnTo>
                  <a:lnTo>
                    <a:pt x="179" y="325"/>
                  </a:lnTo>
                  <a:lnTo>
                    <a:pt x="185" y="320"/>
                  </a:lnTo>
                  <a:lnTo>
                    <a:pt x="193" y="312"/>
                  </a:lnTo>
                  <a:lnTo>
                    <a:pt x="199" y="306"/>
                  </a:lnTo>
                  <a:lnTo>
                    <a:pt x="205" y="300"/>
                  </a:lnTo>
                  <a:lnTo>
                    <a:pt x="211" y="292"/>
                  </a:lnTo>
                  <a:lnTo>
                    <a:pt x="219" y="286"/>
                  </a:lnTo>
                  <a:lnTo>
                    <a:pt x="225" y="280"/>
                  </a:lnTo>
                  <a:lnTo>
                    <a:pt x="231" y="274"/>
                  </a:lnTo>
                  <a:lnTo>
                    <a:pt x="239" y="266"/>
                  </a:lnTo>
                  <a:lnTo>
                    <a:pt x="247" y="262"/>
                  </a:lnTo>
                  <a:lnTo>
                    <a:pt x="253" y="256"/>
                  </a:lnTo>
                  <a:lnTo>
                    <a:pt x="258" y="249"/>
                  </a:lnTo>
                  <a:lnTo>
                    <a:pt x="266" y="245"/>
                  </a:lnTo>
                  <a:lnTo>
                    <a:pt x="272" y="239"/>
                  </a:lnTo>
                  <a:lnTo>
                    <a:pt x="278" y="233"/>
                  </a:lnTo>
                  <a:lnTo>
                    <a:pt x="286" y="229"/>
                  </a:lnTo>
                  <a:lnTo>
                    <a:pt x="294" y="223"/>
                  </a:lnTo>
                  <a:lnTo>
                    <a:pt x="302" y="219"/>
                  </a:lnTo>
                  <a:lnTo>
                    <a:pt x="308" y="213"/>
                  </a:lnTo>
                  <a:lnTo>
                    <a:pt x="316" y="207"/>
                  </a:lnTo>
                  <a:lnTo>
                    <a:pt x="322" y="203"/>
                  </a:lnTo>
                  <a:lnTo>
                    <a:pt x="330" y="199"/>
                  </a:lnTo>
                  <a:lnTo>
                    <a:pt x="337" y="193"/>
                  </a:lnTo>
                  <a:lnTo>
                    <a:pt x="343" y="189"/>
                  </a:lnTo>
                  <a:lnTo>
                    <a:pt x="351" y="183"/>
                  </a:lnTo>
                  <a:lnTo>
                    <a:pt x="359" y="181"/>
                  </a:lnTo>
                  <a:lnTo>
                    <a:pt x="365" y="175"/>
                  </a:lnTo>
                  <a:lnTo>
                    <a:pt x="373" y="172"/>
                  </a:lnTo>
                  <a:lnTo>
                    <a:pt x="381" y="170"/>
                  </a:lnTo>
                  <a:lnTo>
                    <a:pt x="387" y="166"/>
                  </a:lnTo>
                  <a:lnTo>
                    <a:pt x="395" y="162"/>
                  </a:lnTo>
                  <a:lnTo>
                    <a:pt x="403" y="158"/>
                  </a:lnTo>
                  <a:lnTo>
                    <a:pt x="408" y="156"/>
                  </a:lnTo>
                  <a:lnTo>
                    <a:pt x="418" y="154"/>
                  </a:lnTo>
                  <a:lnTo>
                    <a:pt x="424" y="150"/>
                  </a:lnTo>
                  <a:lnTo>
                    <a:pt x="430" y="148"/>
                  </a:lnTo>
                  <a:lnTo>
                    <a:pt x="438" y="144"/>
                  </a:lnTo>
                  <a:lnTo>
                    <a:pt x="446" y="142"/>
                  </a:lnTo>
                  <a:lnTo>
                    <a:pt x="452" y="138"/>
                  </a:lnTo>
                  <a:lnTo>
                    <a:pt x="460" y="138"/>
                  </a:lnTo>
                  <a:lnTo>
                    <a:pt x="468" y="136"/>
                  </a:lnTo>
                  <a:lnTo>
                    <a:pt x="476" y="134"/>
                  </a:lnTo>
                  <a:lnTo>
                    <a:pt x="481" y="132"/>
                  </a:lnTo>
                  <a:lnTo>
                    <a:pt x="489" y="130"/>
                  </a:lnTo>
                  <a:lnTo>
                    <a:pt x="495" y="128"/>
                  </a:lnTo>
                  <a:lnTo>
                    <a:pt x="503" y="128"/>
                  </a:lnTo>
                  <a:lnTo>
                    <a:pt x="509" y="128"/>
                  </a:lnTo>
                  <a:lnTo>
                    <a:pt x="517" y="126"/>
                  </a:lnTo>
                  <a:lnTo>
                    <a:pt x="523" y="126"/>
                  </a:lnTo>
                  <a:lnTo>
                    <a:pt x="533" y="126"/>
                  </a:lnTo>
                  <a:lnTo>
                    <a:pt x="539" y="126"/>
                  </a:lnTo>
                  <a:lnTo>
                    <a:pt x="545" y="124"/>
                  </a:lnTo>
                  <a:lnTo>
                    <a:pt x="551" y="124"/>
                  </a:lnTo>
                  <a:lnTo>
                    <a:pt x="558" y="124"/>
                  </a:lnTo>
                  <a:lnTo>
                    <a:pt x="564" y="122"/>
                  </a:lnTo>
                  <a:lnTo>
                    <a:pt x="570" y="122"/>
                  </a:lnTo>
                  <a:lnTo>
                    <a:pt x="576" y="122"/>
                  </a:lnTo>
                  <a:lnTo>
                    <a:pt x="584" y="122"/>
                  </a:lnTo>
                  <a:lnTo>
                    <a:pt x="590" y="118"/>
                  </a:lnTo>
                  <a:lnTo>
                    <a:pt x="596" y="118"/>
                  </a:lnTo>
                  <a:lnTo>
                    <a:pt x="602" y="116"/>
                  </a:lnTo>
                  <a:lnTo>
                    <a:pt x="608" y="116"/>
                  </a:lnTo>
                  <a:lnTo>
                    <a:pt x="614" y="114"/>
                  </a:lnTo>
                  <a:lnTo>
                    <a:pt x="620" y="114"/>
                  </a:lnTo>
                  <a:lnTo>
                    <a:pt x="626" y="112"/>
                  </a:lnTo>
                  <a:lnTo>
                    <a:pt x="632" y="112"/>
                  </a:lnTo>
                  <a:lnTo>
                    <a:pt x="641" y="110"/>
                  </a:lnTo>
                  <a:lnTo>
                    <a:pt x="653" y="106"/>
                  </a:lnTo>
                  <a:lnTo>
                    <a:pt x="663" y="104"/>
                  </a:lnTo>
                  <a:lnTo>
                    <a:pt x="675" y="102"/>
                  </a:lnTo>
                  <a:lnTo>
                    <a:pt x="685" y="98"/>
                  </a:lnTo>
                  <a:lnTo>
                    <a:pt x="695" y="95"/>
                  </a:lnTo>
                  <a:lnTo>
                    <a:pt x="707" y="93"/>
                  </a:lnTo>
                  <a:lnTo>
                    <a:pt x="716" y="91"/>
                  </a:lnTo>
                  <a:lnTo>
                    <a:pt x="726" y="87"/>
                  </a:lnTo>
                  <a:lnTo>
                    <a:pt x="734" y="83"/>
                  </a:lnTo>
                  <a:lnTo>
                    <a:pt x="744" y="79"/>
                  </a:lnTo>
                  <a:lnTo>
                    <a:pt x="754" y="77"/>
                  </a:lnTo>
                  <a:lnTo>
                    <a:pt x="762" y="73"/>
                  </a:lnTo>
                  <a:lnTo>
                    <a:pt x="772" y="71"/>
                  </a:lnTo>
                  <a:lnTo>
                    <a:pt x="780" y="67"/>
                  </a:lnTo>
                  <a:lnTo>
                    <a:pt x="787" y="65"/>
                  </a:lnTo>
                  <a:lnTo>
                    <a:pt x="795" y="63"/>
                  </a:lnTo>
                  <a:lnTo>
                    <a:pt x="805" y="59"/>
                  </a:lnTo>
                  <a:lnTo>
                    <a:pt x="813" y="55"/>
                  </a:lnTo>
                  <a:lnTo>
                    <a:pt x="821" y="53"/>
                  </a:lnTo>
                  <a:lnTo>
                    <a:pt x="829" y="49"/>
                  </a:lnTo>
                  <a:lnTo>
                    <a:pt x="837" y="47"/>
                  </a:lnTo>
                  <a:lnTo>
                    <a:pt x="845" y="45"/>
                  </a:lnTo>
                  <a:lnTo>
                    <a:pt x="855" y="45"/>
                  </a:lnTo>
                  <a:lnTo>
                    <a:pt x="860" y="41"/>
                  </a:lnTo>
                  <a:lnTo>
                    <a:pt x="870" y="39"/>
                  </a:lnTo>
                  <a:lnTo>
                    <a:pt x="876" y="37"/>
                  </a:lnTo>
                  <a:lnTo>
                    <a:pt x="882" y="37"/>
                  </a:lnTo>
                  <a:lnTo>
                    <a:pt x="890" y="35"/>
                  </a:lnTo>
                  <a:lnTo>
                    <a:pt x="898" y="35"/>
                  </a:lnTo>
                  <a:lnTo>
                    <a:pt x="904" y="33"/>
                  </a:lnTo>
                  <a:lnTo>
                    <a:pt x="912" y="33"/>
                  </a:lnTo>
                  <a:lnTo>
                    <a:pt x="920" y="31"/>
                  </a:lnTo>
                  <a:lnTo>
                    <a:pt x="928" y="31"/>
                  </a:lnTo>
                  <a:lnTo>
                    <a:pt x="935" y="29"/>
                  </a:lnTo>
                  <a:lnTo>
                    <a:pt x="945" y="29"/>
                  </a:lnTo>
                  <a:lnTo>
                    <a:pt x="955" y="27"/>
                  </a:lnTo>
                  <a:lnTo>
                    <a:pt x="965" y="27"/>
                  </a:lnTo>
                  <a:lnTo>
                    <a:pt x="975" y="27"/>
                  </a:lnTo>
                  <a:lnTo>
                    <a:pt x="985" y="25"/>
                  </a:lnTo>
                  <a:lnTo>
                    <a:pt x="995" y="25"/>
                  </a:lnTo>
                  <a:lnTo>
                    <a:pt x="1005" y="25"/>
                  </a:lnTo>
                  <a:lnTo>
                    <a:pt x="1016" y="23"/>
                  </a:lnTo>
                  <a:lnTo>
                    <a:pt x="1026" y="23"/>
                  </a:lnTo>
                  <a:lnTo>
                    <a:pt x="1038" y="22"/>
                  </a:lnTo>
                  <a:lnTo>
                    <a:pt x="1052" y="22"/>
                  </a:lnTo>
                  <a:lnTo>
                    <a:pt x="1062" y="22"/>
                  </a:lnTo>
                  <a:lnTo>
                    <a:pt x="1074" y="22"/>
                  </a:lnTo>
                  <a:lnTo>
                    <a:pt x="1084" y="20"/>
                  </a:lnTo>
                  <a:lnTo>
                    <a:pt x="1097" y="20"/>
                  </a:lnTo>
                  <a:lnTo>
                    <a:pt x="1109" y="20"/>
                  </a:lnTo>
                  <a:lnTo>
                    <a:pt x="1121" y="20"/>
                  </a:lnTo>
                  <a:lnTo>
                    <a:pt x="1133" y="20"/>
                  </a:lnTo>
                  <a:lnTo>
                    <a:pt x="1147" y="20"/>
                  </a:lnTo>
                  <a:lnTo>
                    <a:pt x="1157" y="20"/>
                  </a:lnTo>
                  <a:lnTo>
                    <a:pt x="1170" y="20"/>
                  </a:lnTo>
                  <a:lnTo>
                    <a:pt x="1180" y="20"/>
                  </a:lnTo>
                  <a:lnTo>
                    <a:pt x="1194" y="20"/>
                  </a:lnTo>
                  <a:lnTo>
                    <a:pt x="1206" y="20"/>
                  </a:lnTo>
                  <a:lnTo>
                    <a:pt x="1218" y="20"/>
                  </a:lnTo>
                  <a:lnTo>
                    <a:pt x="1232" y="20"/>
                  </a:lnTo>
                  <a:lnTo>
                    <a:pt x="1243" y="20"/>
                  </a:lnTo>
                  <a:lnTo>
                    <a:pt x="1255" y="20"/>
                  </a:lnTo>
                  <a:lnTo>
                    <a:pt x="1267" y="20"/>
                  </a:lnTo>
                  <a:lnTo>
                    <a:pt x="1279" y="22"/>
                  </a:lnTo>
                  <a:lnTo>
                    <a:pt x="1291" y="22"/>
                  </a:lnTo>
                  <a:lnTo>
                    <a:pt x="1303" y="22"/>
                  </a:lnTo>
                  <a:lnTo>
                    <a:pt x="1314" y="23"/>
                  </a:lnTo>
                  <a:lnTo>
                    <a:pt x="1324" y="23"/>
                  </a:lnTo>
                  <a:lnTo>
                    <a:pt x="1338" y="25"/>
                  </a:lnTo>
                  <a:lnTo>
                    <a:pt x="1348" y="25"/>
                  </a:lnTo>
                  <a:lnTo>
                    <a:pt x="1358" y="27"/>
                  </a:lnTo>
                  <a:lnTo>
                    <a:pt x="1368" y="27"/>
                  </a:lnTo>
                  <a:lnTo>
                    <a:pt x="1380" y="29"/>
                  </a:lnTo>
                  <a:lnTo>
                    <a:pt x="1389" y="31"/>
                  </a:lnTo>
                  <a:lnTo>
                    <a:pt x="1399" y="33"/>
                  </a:lnTo>
                  <a:lnTo>
                    <a:pt x="1409" y="33"/>
                  </a:lnTo>
                  <a:lnTo>
                    <a:pt x="1419" y="37"/>
                  </a:lnTo>
                  <a:lnTo>
                    <a:pt x="1427" y="39"/>
                  </a:lnTo>
                  <a:lnTo>
                    <a:pt x="1437" y="41"/>
                  </a:lnTo>
                  <a:lnTo>
                    <a:pt x="1445" y="43"/>
                  </a:lnTo>
                  <a:lnTo>
                    <a:pt x="1455" y="45"/>
                  </a:lnTo>
                  <a:lnTo>
                    <a:pt x="1461" y="47"/>
                  </a:lnTo>
                  <a:lnTo>
                    <a:pt x="1470" y="49"/>
                  </a:lnTo>
                  <a:lnTo>
                    <a:pt x="1476" y="53"/>
                  </a:lnTo>
                  <a:lnTo>
                    <a:pt x="1484" y="55"/>
                  </a:lnTo>
                  <a:lnTo>
                    <a:pt x="1492" y="59"/>
                  </a:lnTo>
                  <a:lnTo>
                    <a:pt x="1498" y="61"/>
                  </a:lnTo>
                  <a:lnTo>
                    <a:pt x="1504" y="63"/>
                  </a:lnTo>
                  <a:lnTo>
                    <a:pt x="1510" y="67"/>
                  </a:lnTo>
                  <a:lnTo>
                    <a:pt x="1518" y="69"/>
                  </a:lnTo>
                  <a:lnTo>
                    <a:pt x="1524" y="71"/>
                  </a:lnTo>
                  <a:lnTo>
                    <a:pt x="1530" y="75"/>
                  </a:lnTo>
                  <a:lnTo>
                    <a:pt x="1538" y="77"/>
                  </a:lnTo>
                  <a:lnTo>
                    <a:pt x="1543" y="81"/>
                  </a:lnTo>
                  <a:lnTo>
                    <a:pt x="1549" y="85"/>
                  </a:lnTo>
                  <a:lnTo>
                    <a:pt x="1557" y="87"/>
                  </a:lnTo>
                  <a:lnTo>
                    <a:pt x="1563" y="91"/>
                  </a:lnTo>
                  <a:lnTo>
                    <a:pt x="1569" y="93"/>
                  </a:lnTo>
                  <a:lnTo>
                    <a:pt x="1577" y="97"/>
                  </a:lnTo>
                  <a:lnTo>
                    <a:pt x="1583" y="100"/>
                  </a:lnTo>
                  <a:lnTo>
                    <a:pt x="1591" y="102"/>
                  </a:lnTo>
                  <a:lnTo>
                    <a:pt x="1597" y="106"/>
                  </a:lnTo>
                  <a:lnTo>
                    <a:pt x="1603" y="108"/>
                  </a:lnTo>
                  <a:lnTo>
                    <a:pt x="1609" y="112"/>
                  </a:lnTo>
                  <a:lnTo>
                    <a:pt x="1616" y="114"/>
                  </a:lnTo>
                  <a:lnTo>
                    <a:pt x="1622" y="118"/>
                  </a:lnTo>
                  <a:lnTo>
                    <a:pt x="1628" y="122"/>
                  </a:lnTo>
                  <a:lnTo>
                    <a:pt x="1634" y="124"/>
                  </a:lnTo>
                  <a:lnTo>
                    <a:pt x="1642" y="128"/>
                  </a:lnTo>
                  <a:lnTo>
                    <a:pt x="1648" y="132"/>
                  </a:lnTo>
                  <a:lnTo>
                    <a:pt x="1654" y="134"/>
                  </a:lnTo>
                  <a:lnTo>
                    <a:pt x="1660" y="138"/>
                  </a:lnTo>
                  <a:lnTo>
                    <a:pt x="1666" y="142"/>
                  </a:lnTo>
                  <a:lnTo>
                    <a:pt x="1672" y="146"/>
                  </a:lnTo>
                  <a:lnTo>
                    <a:pt x="1678" y="150"/>
                  </a:lnTo>
                  <a:lnTo>
                    <a:pt x="1684" y="154"/>
                  </a:lnTo>
                  <a:lnTo>
                    <a:pt x="1691" y="158"/>
                  </a:lnTo>
                  <a:lnTo>
                    <a:pt x="1701" y="164"/>
                  </a:lnTo>
                  <a:lnTo>
                    <a:pt x="1713" y="172"/>
                  </a:lnTo>
                  <a:lnTo>
                    <a:pt x="1717" y="174"/>
                  </a:lnTo>
                  <a:lnTo>
                    <a:pt x="1723" y="177"/>
                  </a:lnTo>
                  <a:lnTo>
                    <a:pt x="1729" y="181"/>
                  </a:lnTo>
                  <a:lnTo>
                    <a:pt x="1735" y="185"/>
                  </a:lnTo>
                  <a:lnTo>
                    <a:pt x="1745" y="193"/>
                  </a:lnTo>
                  <a:lnTo>
                    <a:pt x="1757" y="199"/>
                  </a:lnTo>
                  <a:lnTo>
                    <a:pt x="1764" y="207"/>
                  </a:lnTo>
                  <a:lnTo>
                    <a:pt x="1774" y="215"/>
                  </a:lnTo>
                  <a:lnTo>
                    <a:pt x="1784" y="223"/>
                  </a:lnTo>
                  <a:lnTo>
                    <a:pt x="1792" y="231"/>
                  </a:lnTo>
                  <a:lnTo>
                    <a:pt x="1800" y="239"/>
                  </a:lnTo>
                  <a:lnTo>
                    <a:pt x="1808" y="247"/>
                  </a:lnTo>
                  <a:lnTo>
                    <a:pt x="1814" y="254"/>
                  </a:lnTo>
                  <a:lnTo>
                    <a:pt x="1822" y="262"/>
                  </a:lnTo>
                  <a:lnTo>
                    <a:pt x="1828" y="268"/>
                  </a:lnTo>
                  <a:lnTo>
                    <a:pt x="1836" y="278"/>
                  </a:lnTo>
                  <a:lnTo>
                    <a:pt x="1840" y="286"/>
                  </a:lnTo>
                  <a:lnTo>
                    <a:pt x="1845" y="296"/>
                  </a:lnTo>
                  <a:lnTo>
                    <a:pt x="1849" y="304"/>
                  </a:lnTo>
                  <a:lnTo>
                    <a:pt x="1853" y="316"/>
                  </a:lnTo>
                  <a:lnTo>
                    <a:pt x="1857" y="325"/>
                  </a:lnTo>
                  <a:lnTo>
                    <a:pt x="1861" y="337"/>
                  </a:lnTo>
                  <a:lnTo>
                    <a:pt x="1861" y="343"/>
                  </a:lnTo>
                  <a:lnTo>
                    <a:pt x="1865" y="349"/>
                  </a:lnTo>
                  <a:lnTo>
                    <a:pt x="1867" y="357"/>
                  </a:lnTo>
                  <a:lnTo>
                    <a:pt x="1869" y="363"/>
                  </a:lnTo>
                  <a:lnTo>
                    <a:pt x="1869" y="369"/>
                  </a:lnTo>
                  <a:lnTo>
                    <a:pt x="1871" y="375"/>
                  </a:lnTo>
                  <a:lnTo>
                    <a:pt x="1871" y="383"/>
                  </a:lnTo>
                  <a:lnTo>
                    <a:pt x="1873" y="389"/>
                  </a:lnTo>
                  <a:lnTo>
                    <a:pt x="1873" y="395"/>
                  </a:lnTo>
                  <a:lnTo>
                    <a:pt x="1875" y="402"/>
                  </a:lnTo>
                  <a:lnTo>
                    <a:pt x="1875" y="410"/>
                  </a:lnTo>
                  <a:lnTo>
                    <a:pt x="1877" y="418"/>
                  </a:lnTo>
                  <a:lnTo>
                    <a:pt x="1877" y="424"/>
                  </a:lnTo>
                  <a:lnTo>
                    <a:pt x="1879" y="432"/>
                  </a:lnTo>
                  <a:lnTo>
                    <a:pt x="1879" y="438"/>
                  </a:lnTo>
                  <a:lnTo>
                    <a:pt x="1881" y="446"/>
                  </a:lnTo>
                  <a:lnTo>
                    <a:pt x="1881" y="454"/>
                  </a:lnTo>
                  <a:lnTo>
                    <a:pt x="1881" y="460"/>
                  </a:lnTo>
                  <a:lnTo>
                    <a:pt x="1883" y="468"/>
                  </a:lnTo>
                  <a:lnTo>
                    <a:pt x="1883" y="475"/>
                  </a:lnTo>
                  <a:lnTo>
                    <a:pt x="1883" y="481"/>
                  </a:lnTo>
                  <a:lnTo>
                    <a:pt x="1883" y="489"/>
                  </a:lnTo>
                  <a:lnTo>
                    <a:pt x="1883" y="497"/>
                  </a:lnTo>
                  <a:lnTo>
                    <a:pt x="1883" y="503"/>
                  </a:lnTo>
                  <a:lnTo>
                    <a:pt x="1883" y="511"/>
                  </a:lnTo>
                  <a:lnTo>
                    <a:pt x="1883" y="519"/>
                  </a:lnTo>
                  <a:lnTo>
                    <a:pt x="1883" y="525"/>
                  </a:lnTo>
                  <a:lnTo>
                    <a:pt x="1885" y="533"/>
                  </a:lnTo>
                  <a:lnTo>
                    <a:pt x="1883" y="539"/>
                  </a:lnTo>
                  <a:lnTo>
                    <a:pt x="1883" y="547"/>
                  </a:lnTo>
                  <a:lnTo>
                    <a:pt x="1883" y="552"/>
                  </a:lnTo>
                  <a:lnTo>
                    <a:pt x="1883" y="560"/>
                  </a:lnTo>
                  <a:lnTo>
                    <a:pt x="1883" y="566"/>
                  </a:lnTo>
                  <a:lnTo>
                    <a:pt x="1883" y="574"/>
                  </a:lnTo>
                  <a:lnTo>
                    <a:pt x="1883" y="580"/>
                  </a:lnTo>
                  <a:lnTo>
                    <a:pt x="1883" y="586"/>
                  </a:lnTo>
                  <a:lnTo>
                    <a:pt x="1883" y="592"/>
                  </a:lnTo>
                  <a:lnTo>
                    <a:pt x="1881" y="598"/>
                  </a:lnTo>
                  <a:lnTo>
                    <a:pt x="1881" y="604"/>
                  </a:lnTo>
                  <a:lnTo>
                    <a:pt x="1881" y="610"/>
                  </a:lnTo>
                  <a:lnTo>
                    <a:pt x="1879" y="616"/>
                  </a:lnTo>
                  <a:lnTo>
                    <a:pt x="1879" y="622"/>
                  </a:lnTo>
                  <a:lnTo>
                    <a:pt x="1879" y="627"/>
                  </a:lnTo>
                  <a:lnTo>
                    <a:pt x="1879" y="633"/>
                  </a:lnTo>
                  <a:lnTo>
                    <a:pt x="1877" y="643"/>
                  </a:lnTo>
                  <a:lnTo>
                    <a:pt x="1875" y="653"/>
                  </a:lnTo>
                  <a:lnTo>
                    <a:pt x="1873" y="661"/>
                  </a:lnTo>
                  <a:lnTo>
                    <a:pt x="1871" y="671"/>
                  </a:lnTo>
                  <a:lnTo>
                    <a:pt x="1869" y="677"/>
                  </a:lnTo>
                  <a:lnTo>
                    <a:pt x="1865" y="685"/>
                  </a:lnTo>
                  <a:lnTo>
                    <a:pt x="1861" y="693"/>
                  </a:lnTo>
                  <a:lnTo>
                    <a:pt x="1857" y="702"/>
                  </a:lnTo>
                  <a:lnTo>
                    <a:pt x="1853" y="710"/>
                  </a:lnTo>
                  <a:lnTo>
                    <a:pt x="1847" y="720"/>
                  </a:lnTo>
                  <a:lnTo>
                    <a:pt x="1843" y="730"/>
                  </a:lnTo>
                  <a:lnTo>
                    <a:pt x="1838" y="740"/>
                  </a:lnTo>
                  <a:lnTo>
                    <a:pt x="1832" y="750"/>
                  </a:lnTo>
                  <a:lnTo>
                    <a:pt x="1826" y="758"/>
                  </a:lnTo>
                  <a:lnTo>
                    <a:pt x="1820" y="768"/>
                  </a:lnTo>
                  <a:lnTo>
                    <a:pt x="1814" y="777"/>
                  </a:lnTo>
                  <a:lnTo>
                    <a:pt x="1808" y="787"/>
                  </a:lnTo>
                  <a:lnTo>
                    <a:pt x="1802" y="795"/>
                  </a:lnTo>
                  <a:lnTo>
                    <a:pt x="1796" y="805"/>
                  </a:lnTo>
                  <a:lnTo>
                    <a:pt x="1790" y="815"/>
                  </a:lnTo>
                  <a:lnTo>
                    <a:pt x="1782" y="823"/>
                  </a:lnTo>
                  <a:lnTo>
                    <a:pt x="1774" y="833"/>
                  </a:lnTo>
                  <a:lnTo>
                    <a:pt x="1768" y="841"/>
                  </a:lnTo>
                  <a:lnTo>
                    <a:pt x="1763" y="849"/>
                  </a:lnTo>
                  <a:lnTo>
                    <a:pt x="1757" y="856"/>
                  </a:lnTo>
                  <a:lnTo>
                    <a:pt x="1749" y="862"/>
                  </a:lnTo>
                  <a:lnTo>
                    <a:pt x="1743" y="868"/>
                  </a:lnTo>
                  <a:lnTo>
                    <a:pt x="1739" y="876"/>
                  </a:lnTo>
                  <a:lnTo>
                    <a:pt x="1733" y="880"/>
                  </a:lnTo>
                  <a:lnTo>
                    <a:pt x="1725" y="886"/>
                  </a:lnTo>
                  <a:lnTo>
                    <a:pt x="1721" y="890"/>
                  </a:lnTo>
                  <a:lnTo>
                    <a:pt x="1717" y="896"/>
                  </a:lnTo>
                  <a:lnTo>
                    <a:pt x="1707" y="900"/>
                  </a:lnTo>
                  <a:lnTo>
                    <a:pt x="1701" y="902"/>
                  </a:lnTo>
                  <a:lnTo>
                    <a:pt x="1693" y="900"/>
                  </a:lnTo>
                  <a:lnTo>
                    <a:pt x="1686" y="898"/>
                  </a:lnTo>
                  <a:lnTo>
                    <a:pt x="1680" y="896"/>
                  </a:lnTo>
                  <a:lnTo>
                    <a:pt x="1672" y="892"/>
                  </a:lnTo>
                  <a:lnTo>
                    <a:pt x="1664" y="886"/>
                  </a:lnTo>
                  <a:lnTo>
                    <a:pt x="1656" y="884"/>
                  </a:lnTo>
                  <a:lnTo>
                    <a:pt x="1648" y="878"/>
                  </a:lnTo>
                  <a:lnTo>
                    <a:pt x="1642" y="876"/>
                  </a:lnTo>
                  <a:lnTo>
                    <a:pt x="1634" y="872"/>
                  </a:lnTo>
                  <a:lnTo>
                    <a:pt x="1628" y="868"/>
                  </a:lnTo>
                  <a:lnTo>
                    <a:pt x="1620" y="864"/>
                  </a:lnTo>
                  <a:lnTo>
                    <a:pt x="1616" y="864"/>
                  </a:lnTo>
                  <a:lnTo>
                    <a:pt x="1609" y="864"/>
                  </a:lnTo>
                  <a:lnTo>
                    <a:pt x="1605" y="870"/>
                  </a:lnTo>
                  <a:lnTo>
                    <a:pt x="1603" y="878"/>
                  </a:lnTo>
                  <a:lnTo>
                    <a:pt x="1609" y="888"/>
                  </a:lnTo>
                  <a:lnTo>
                    <a:pt x="1613" y="894"/>
                  </a:lnTo>
                  <a:lnTo>
                    <a:pt x="1616" y="900"/>
                  </a:lnTo>
                  <a:lnTo>
                    <a:pt x="1622" y="906"/>
                  </a:lnTo>
                  <a:lnTo>
                    <a:pt x="1630" y="912"/>
                  </a:lnTo>
                  <a:lnTo>
                    <a:pt x="1636" y="916"/>
                  </a:lnTo>
                  <a:lnTo>
                    <a:pt x="1642" y="922"/>
                  </a:lnTo>
                  <a:lnTo>
                    <a:pt x="1650" y="926"/>
                  </a:lnTo>
                  <a:lnTo>
                    <a:pt x="1658" y="929"/>
                  </a:lnTo>
                  <a:lnTo>
                    <a:pt x="1666" y="933"/>
                  </a:lnTo>
                  <a:lnTo>
                    <a:pt x="1674" y="937"/>
                  </a:lnTo>
                  <a:lnTo>
                    <a:pt x="1682" y="939"/>
                  </a:lnTo>
                  <a:lnTo>
                    <a:pt x="1691" y="941"/>
                  </a:lnTo>
                  <a:lnTo>
                    <a:pt x="1697" y="941"/>
                  </a:lnTo>
                  <a:lnTo>
                    <a:pt x="1705" y="941"/>
                  </a:lnTo>
                  <a:lnTo>
                    <a:pt x="1715" y="939"/>
                  </a:lnTo>
                  <a:lnTo>
                    <a:pt x="1723" y="939"/>
                  </a:lnTo>
                  <a:lnTo>
                    <a:pt x="1733" y="935"/>
                  </a:lnTo>
                  <a:lnTo>
                    <a:pt x="1741" y="933"/>
                  </a:lnTo>
                  <a:lnTo>
                    <a:pt x="1749" y="929"/>
                  </a:lnTo>
                  <a:lnTo>
                    <a:pt x="1759" y="926"/>
                  </a:lnTo>
                  <a:lnTo>
                    <a:pt x="1766" y="920"/>
                  </a:lnTo>
                  <a:lnTo>
                    <a:pt x="1774" y="914"/>
                  </a:lnTo>
                  <a:lnTo>
                    <a:pt x="1784" y="906"/>
                  </a:lnTo>
                  <a:lnTo>
                    <a:pt x="1792" y="900"/>
                  </a:lnTo>
                  <a:lnTo>
                    <a:pt x="1800" y="890"/>
                  </a:lnTo>
                  <a:lnTo>
                    <a:pt x="1808" y="882"/>
                  </a:lnTo>
                  <a:lnTo>
                    <a:pt x="1816" y="872"/>
                  </a:lnTo>
                  <a:lnTo>
                    <a:pt x="1824" y="862"/>
                  </a:lnTo>
                  <a:lnTo>
                    <a:pt x="1828" y="856"/>
                  </a:lnTo>
                  <a:lnTo>
                    <a:pt x="1830" y="851"/>
                  </a:lnTo>
                  <a:lnTo>
                    <a:pt x="1834" y="843"/>
                  </a:lnTo>
                  <a:lnTo>
                    <a:pt x="1838" y="835"/>
                  </a:lnTo>
                  <a:lnTo>
                    <a:pt x="1841" y="827"/>
                  </a:lnTo>
                  <a:lnTo>
                    <a:pt x="1845" y="819"/>
                  </a:lnTo>
                  <a:lnTo>
                    <a:pt x="1849" y="811"/>
                  </a:lnTo>
                  <a:lnTo>
                    <a:pt x="1853" y="803"/>
                  </a:lnTo>
                  <a:lnTo>
                    <a:pt x="1857" y="793"/>
                  </a:lnTo>
                  <a:lnTo>
                    <a:pt x="1861" y="783"/>
                  </a:lnTo>
                  <a:lnTo>
                    <a:pt x="1865" y="774"/>
                  </a:lnTo>
                  <a:lnTo>
                    <a:pt x="1869" y="764"/>
                  </a:lnTo>
                  <a:lnTo>
                    <a:pt x="1873" y="754"/>
                  </a:lnTo>
                  <a:lnTo>
                    <a:pt x="1877" y="744"/>
                  </a:lnTo>
                  <a:lnTo>
                    <a:pt x="1881" y="732"/>
                  </a:lnTo>
                  <a:lnTo>
                    <a:pt x="1887" y="722"/>
                  </a:lnTo>
                  <a:lnTo>
                    <a:pt x="1887" y="716"/>
                  </a:lnTo>
                  <a:lnTo>
                    <a:pt x="1889" y="710"/>
                  </a:lnTo>
                  <a:lnTo>
                    <a:pt x="1891" y="704"/>
                  </a:lnTo>
                  <a:lnTo>
                    <a:pt x="1893" y="699"/>
                  </a:lnTo>
                  <a:lnTo>
                    <a:pt x="1893" y="693"/>
                  </a:lnTo>
                  <a:lnTo>
                    <a:pt x="1895" y="689"/>
                  </a:lnTo>
                  <a:lnTo>
                    <a:pt x="1897" y="683"/>
                  </a:lnTo>
                  <a:lnTo>
                    <a:pt x="1899" y="677"/>
                  </a:lnTo>
                  <a:lnTo>
                    <a:pt x="1901" y="671"/>
                  </a:lnTo>
                  <a:lnTo>
                    <a:pt x="1901" y="665"/>
                  </a:lnTo>
                  <a:lnTo>
                    <a:pt x="1903" y="659"/>
                  </a:lnTo>
                  <a:lnTo>
                    <a:pt x="1905" y="653"/>
                  </a:lnTo>
                  <a:lnTo>
                    <a:pt x="1909" y="643"/>
                  </a:lnTo>
                  <a:lnTo>
                    <a:pt x="1911" y="631"/>
                  </a:lnTo>
                  <a:lnTo>
                    <a:pt x="1913" y="622"/>
                  </a:lnTo>
                  <a:lnTo>
                    <a:pt x="1915" y="610"/>
                  </a:lnTo>
                  <a:lnTo>
                    <a:pt x="1915" y="600"/>
                  </a:lnTo>
                  <a:lnTo>
                    <a:pt x="1916" y="588"/>
                  </a:lnTo>
                  <a:lnTo>
                    <a:pt x="1918" y="578"/>
                  </a:lnTo>
                  <a:lnTo>
                    <a:pt x="1918" y="568"/>
                  </a:lnTo>
                  <a:lnTo>
                    <a:pt x="1918" y="558"/>
                  </a:lnTo>
                  <a:lnTo>
                    <a:pt x="1920" y="551"/>
                  </a:lnTo>
                  <a:lnTo>
                    <a:pt x="1918" y="539"/>
                  </a:lnTo>
                  <a:lnTo>
                    <a:pt x="1918" y="531"/>
                  </a:lnTo>
                  <a:lnTo>
                    <a:pt x="1918" y="521"/>
                  </a:lnTo>
                  <a:lnTo>
                    <a:pt x="1918" y="515"/>
                  </a:lnTo>
                  <a:lnTo>
                    <a:pt x="1918" y="507"/>
                  </a:lnTo>
                  <a:lnTo>
                    <a:pt x="1918" y="501"/>
                  </a:lnTo>
                  <a:lnTo>
                    <a:pt x="1918" y="495"/>
                  </a:lnTo>
                  <a:lnTo>
                    <a:pt x="1920" y="489"/>
                  </a:lnTo>
                  <a:lnTo>
                    <a:pt x="1920" y="479"/>
                  </a:lnTo>
                  <a:lnTo>
                    <a:pt x="1922" y="472"/>
                  </a:lnTo>
                  <a:lnTo>
                    <a:pt x="1922" y="468"/>
                  </a:lnTo>
                  <a:lnTo>
                    <a:pt x="1926" y="466"/>
                  </a:lnTo>
                  <a:lnTo>
                    <a:pt x="1926" y="462"/>
                  </a:lnTo>
                  <a:lnTo>
                    <a:pt x="1930" y="466"/>
                  </a:lnTo>
                  <a:lnTo>
                    <a:pt x="1932" y="468"/>
                  </a:lnTo>
                  <a:lnTo>
                    <a:pt x="1936" y="474"/>
                  </a:lnTo>
                  <a:lnTo>
                    <a:pt x="1938" y="481"/>
                  </a:lnTo>
                  <a:lnTo>
                    <a:pt x="1942" y="493"/>
                  </a:lnTo>
                  <a:lnTo>
                    <a:pt x="1942" y="499"/>
                  </a:lnTo>
                  <a:lnTo>
                    <a:pt x="1944" y="505"/>
                  </a:lnTo>
                  <a:lnTo>
                    <a:pt x="1946" y="513"/>
                  </a:lnTo>
                  <a:lnTo>
                    <a:pt x="1948" y="521"/>
                  </a:lnTo>
                  <a:lnTo>
                    <a:pt x="1948" y="529"/>
                  </a:lnTo>
                  <a:lnTo>
                    <a:pt x="1948" y="539"/>
                  </a:lnTo>
                  <a:lnTo>
                    <a:pt x="1948" y="547"/>
                  </a:lnTo>
                  <a:lnTo>
                    <a:pt x="1950" y="558"/>
                  </a:lnTo>
                  <a:lnTo>
                    <a:pt x="1948" y="566"/>
                  </a:lnTo>
                  <a:lnTo>
                    <a:pt x="1948" y="578"/>
                  </a:lnTo>
                  <a:lnTo>
                    <a:pt x="1948" y="584"/>
                  </a:lnTo>
                  <a:lnTo>
                    <a:pt x="1948" y="588"/>
                  </a:lnTo>
                  <a:lnTo>
                    <a:pt x="1948" y="596"/>
                  </a:lnTo>
                  <a:lnTo>
                    <a:pt x="1948" y="602"/>
                  </a:lnTo>
                  <a:lnTo>
                    <a:pt x="1946" y="606"/>
                  </a:lnTo>
                  <a:lnTo>
                    <a:pt x="1946" y="612"/>
                  </a:lnTo>
                  <a:lnTo>
                    <a:pt x="1944" y="618"/>
                  </a:lnTo>
                  <a:lnTo>
                    <a:pt x="1944" y="624"/>
                  </a:lnTo>
                  <a:lnTo>
                    <a:pt x="1942" y="629"/>
                  </a:lnTo>
                  <a:lnTo>
                    <a:pt x="1942" y="637"/>
                  </a:lnTo>
                  <a:lnTo>
                    <a:pt x="1940" y="643"/>
                  </a:lnTo>
                  <a:lnTo>
                    <a:pt x="1940" y="649"/>
                  </a:lnTo>
                  <a:lnTo>
                    <a:pt x="1938" y="653"/>
                  </a:lnTo>
                  <a:lnTo>
                    <a:pt x="1938" y="661"/>
                  </a:lnTo>
                  <a:lnTo>
                    <a:pt x="1936" y="667"/>
                  </a:lnTo>
                  <a:lnTo>
                    <a:pt x="1936" y="673"/>
                  </a:lnTo>
                  <a:lnTo>
                    <a:pt x="1934" y="679"/>
                  </a:lnTo>
                  <a:lnTo>
                    <a:pt x="1934" y="685"/>
                  </a:lnTo>
                  <a:lnTo>
                    <a:pt x="1932" y="691"/>
                  </a:lnTo>
                  <a:lnTo>
                    <a:pt x="1932" y="697"/>
                  </a:lnTo>
                  <a:lnTo>
                    <a:pt x="1930" y="702"/>
                  </a:lnTo>
                  <a:lnTo>
                    <a:pt x="1926" y="708"/>
                  </a:lnTo>
                  <a:lnTo>
                    <a:pt x="1924" y="714"/>
                  </a:lnTo>
                  <a:lnTo>
                    <a:pt x="1924" y="720"/>
                  </a:lnTo>
                  <a:lnTo>
                    <a:pt x="1922" y="726"/>
                  </a:lnTo>
                  <a:lnTo>
                    <a:pt x="1920" y="732"/>
                  </a:lnTo>
                  <a:lnTo>
                    <a:pt x="1918" y="736"/>
                  </a:lnTo>
                  <a:lnTo>
                    <a:pt x="1916" y="744"/>
                  </a:lnTo>
                  <a:lnTo>
                    <a:pt x="1913" y="754"/>
                  </a:lnTo>
                  <a:lnTo>
                    <a:pt x="1911" y="764"/>
                  </a:lnTo>
                  <a:lnTo>
                    <a:pt x="1907" y="774"/>
                  </a:lnTo>
                  <a:lnTo>
                    <a:pt x="1903" y="785"/>
                  </a:lnTo>
                  <a:lnTo>
                    <a:pt x="1899" y="793"/>
                  </a:lnTo>
                  <a:lnTo>
                    <a:pt x="1895" y="801"/>
                  </a:lnTo>
                  <a:lnTo>
                    <a:pt x="1891" y="809"/>
                  </a:lnTo>
                  <a:lnTo>
                    <a:pt x="1889" y="817"/>
                  </a:lnTo>
                  <a:lnTo>
                    <a:pt x="1883" y="823"/>
                  </a:lnTo>
                  <a:lnTo>
                    <a:pt x="1881" y="831"/>
                  </a:lnTo>
                  <a:lnTo>
                    <a:pt x="1877" y="837"/>
                  </a:lnTo>
                  <a:lnTo>
                    <a:pt x="1875" y="841"/>
                  </a:lnTo>
                  <a:lnTo>
                    <a:pt x="1867" y="851"/>
                  </a:lnTo>
                  <a:lnTo>
                    <a:pt x="1859" y="858"/>
                  </a:lnTo>
                  <a:lnTo>
                    <a:pt x="1851" y="868"/>
                  </a:lnTo>
                  <a:lnTo>
                    <a:pt x="1845" y="880"/>
                  </a:lnTo>
                  <a:lnTo>
                    <a:pt x="1838" y="890"/>
                  </a:lnTo>
                  <a:lnTo>
                    <a:pt x="1830" y="902"/>
                  </a:lnTo>
                  <a:lnTo>
                    <a:pt x="1824" y="914"/>
                  </a:lnTo>
                  <a:lnTo>
                    <a:pt x="1816" y="924"/>
                  </a:lnTo>
                  <a:lnTo>
                    <a:pt x="1808" y="933"/>
                  </a:lnTo>
                  <a:lnTo>
                    <a:pt x="1800" y="943"/>
                  </a:lnTo>
                  <a:lnTo>
                    <a:pt x="1792" y="951"/>
                  </a:lnTo>
                  <a:lnTo>
                    <a:pt x="1786" y="961"/>
                  </a:lnTo>
                  <a:lnTo>
                    <a:pt x="1778" y="967"/>
                  </a:lnTo>
                  <a:lnTo>
                    <a:pt x="1770" y="973"/>
                  </a:lnTo>
                  <a:lnTo>
                    <a:pt x="1764" y="979"/>
                  </a:lnTo>
                  <a:lnTo>
                    <a:pt x="1759" y="983"/>
                  </a:lnTo>
                  <a:lnTo>
                    <a:pt x="1751" y="985"/>
                  </a:lnTo>
                  <a:lnTo>
                    <a:pt x="1745" y="985"/>
                  </a:lnTo>
                  <a:lnTo>
                    <a:pt x="1739" y="985"/>
                  </a:lnTo>
                  <a:lnTo>
                    <a:pt x="1733" y="985"/>
                  </a:lnTo>
                  <a:lnTo>
                    <a:pt x="1723" y="983"/>
                  </a:lnTo>
                  <a:lnTo>
                    <a:pt x="1715" y="979"/>
                  </a:lnTo>
                  <a:lnTo>
                    <a:pt x="1707" y="973"/>
                  </a:lnTo>
                  <a:lnTo>
                    <a:pt x="1701" y="971"/>
                  </a:lnTo>
                  <a:lnTo>
                    <a:pt x="1697" y="971"/>
                  </a:lnTo>
                  <a:lnTo>
                    <a:pt x="1695" y="975"/>
                  </a:lnTo>
                  <a:lnTo>
                    <a:pt x="1691" y="983"/>
                  </a:lnTo>
                  <a:lnTo>
                    <a:pt x="1691" y="989"/>
                  </a:lnTo>
                  <a:lnTo>
                    <a:pt x="1693" y="997"/>
                  </a:lnTo>
                  <a:lnTo>
                    <a:pt x="1693" y="1004"/>
                  </a:lnTo>
                  <a:lnTo>
                    <a:pt x="1693" y="1010"/>
                  </a:lnTo>
                  <a:lnTo>
                    <a:pt x="1691" y="1016"/>
                  </a:lnTo>
                  <a:lnTo>
                    <a:pt x="1686" y="1020"/>
                  </a:lnTo>
                  <a:lnTo>
                    <a:pt x="1684" y="1022"/>
                  </a:lnTo>
                  <a:lnTo>
                    <a:pt x="1678" y="1024"/>
                  </a:lnTo>
                  <a:lnTo>
                    <a:pt x="1672" y="1026"/>
                  </a:lnTo>
                  <a:lnTo>
                    <a:pt x="1664" y="1026"/>
                  </a:lnTo>
                  <a:lnTo>
                    <a:pt x="1656" y="1026"/>
                  </a:lnTo>
                  <a:lnTo>
                    <a:pt x="1648" y="1026"/>
                  </a:lnTo>
                  <a:lnTo>
                    <a:pt x="1638" y="1024"/>
                  </a:lnTo>
                  <a:lnTo>
                    <a:pt x="1630" y="1022"/>
                  </a:lnTo>
                  <a:lnTo>
                    <a:pt x="1620" y="1020"/>
                  </a:lnTo>
                  <a:lnTo>
                    <a:pt x="1611" y="1016"/>
                  </a:lnTo>
                  <a:lnTo>
                    <a:pt x="1603" y="1014"/>
                  </a:lnTo>
                  <a:lnTo>
                    <a:pt x="1593" y="1010"/>
                  </a:lnTo>
                  <a:lnTo>
                    <a:pt x="1585" y="1006"/>
                  </a:lnTo>
                  <a:lnTo>
                    <a:pt x="1575" y="1003"/>
                  </a:lnTo>
                  <a:lnTo>
                    <a:pt x="1567" y="997"/>
                  </a:lnTo>
                  <a:lnTo>
                    <a:pt x="1557" y="993"/>
                  </a:lnTo>
                  <a:lnTo>
                    <a:pt x="1549" y="987"/>
                  </a:lnTo>
                  <a:lnTo>
                    <a:pt x="1541" y="981"/>
                  </a:lnTo>
                  <a:lnTo>
                    <a:pt x="1534" y="975"/>
                  </a:lnTo>
                  <a:lnTo>
                    <a:pt x="1530" y="971"/>
                  </a:lnTo>
                  <a:lnTo>
                    <a:pt x="1524" y="967"/>
                  </a:lnTo>
                  <a:lnTo>
                    <a:pt x="1518" y="963"/>
                  </a:lnTo>
                  <a:lnTo>
                    <a:pt x="1512" y="961"/>
                  </a:lnTo>
                  <a:lnTo>
                    <a:pt x="1504" y="957"/>
                  </a:lnTo>
                  <a:lnTo>
                    <a:pt x="1498" y="951"/>
                  </a:lnTo>
                  <a:lnTo>
                    <a:pt x="1490" y="947"/>
                  </a:lnTo>
                  <a:lnTo>
                    <a:pt x="1482" y="945"/>
                  </a:lnTo>
                  <a:lnTo>
                    <a:pt x="1474" y="939"/>
                  </a:lnTo>
                  <a:lnTo>
                    <a:pt x="1464" y="935"/>
                  </a:lnTo>
                  <a:lnTo>
                    <a:pt x="1457" y="931"/>
                  </a:lnTo>
                  <a:lnTo>
                    <a:pt x="1449" y="927"/>
                  </a:lnTo>
                  <a:lnTo>
                    <a:pt x="1439" y="922"/>
                  </a:lnTo>
                  <a:lnTo>
                    <a:pt x="1429" y="918"/>
                  </a:lnTo>
                  <a:lnTo>
                    <a:pt x="1419" y="914"/>
                  </a:lnTo>
                  <a:lnTo>
                    <a:pt x="1411" y="910"/>
                  </a:lnTo>
                  <a:lnTo>
                    <a:pt x="1403" y="904"/>
                  </a:lnTo>
                  <a:lnTo>
                    <a:pt x="1393" y="900"/>
                  </a:lnTo>
                  <a:lnTo>
                    <a:pt x="1384" y="896"/>
                  </a:lnTo>
                  <a:lnTo>
                    <a:pt x="1374" y="890"/>
                  </a:lnTo>
                  <a:lnTo>
                    <a:pt x="1366" y="886"/>
                  </a:lnTo>
                  <a:lnTo>
                    <a:pt x="1358" y="882"/>
                  </a:lnTo>
                  <a:lnTo>
                    <a:pt x="1350" y="876"/>
                  </a:lnTo>
                  <a:lnTo>
                    <a:pt x="1344" y="872"/>
                  </a:lnTo>
                  <a:lnTo>
                    <a:pt x="1336" y="866"/>
                  </a:lnTo>
                  <a:lnTo>
                    <a:pt x="1328" y="862"/>
                  </a:lnTo>
                  <a:lnTo>
                    <a:pt x="1322" y="858"/>
                  </a:lnTo>
                  <a:lnTo>
                    <a:pt x="1318" y="856"/>
                  </a:lnTo>
                  <a:lnTo>
                    <a:pt x="1309" y="849"/>
                  </a:lnTo>
                  <a:lnTo>
                    <a:pt x="1303" y="841"/>
                  </a:lnTo>
                  <a:lnTo>
                    <a:pt x="1299" y="837"/>
                  </a:lnTo>
                  <a:lnTo>
                    <a:pt x="1295" y="833"/>
                  </a:lnTo>
                  <a:lnTo>
                    <a:pt x="1289" y="829"/>
                  </a:lnTo>
                  <a:lnTo>
                    <a:pt x="1285" y="825"/>
                  </a:lnTo>
                  <a:lnTo>
                    <a:pt x="1277" y="819"/>
                  </a:lnTo>
                  <a:lnTo>
                    <a:pt x="1271" y="815"/>
                  </a:lnTo>
                  <a:lnTo>
                    <a:pt x="1263" y="809"/>
                  </a:lnTo>
                  <a:lnTo>
                    <a:pt x="1255" y="803"/>
                  </a:lnTo>
                  <a:lnTo>
                    <a:pt x="1245" y="797"/>
                  </a:lnTo>
                  <a:lnTo>
                    <a:pt x="1237" y="791"/>
                  </a:lnTo>
                  <a:lnTo>
                    <a:pt x="1228" y="785"/>
                  </a:lnTo>
                  <a:lnTo>
                    <a:pt x="1218" y="779"/>
                  </a:lnTo>
                  <a:lnTo>
                    <a:pt x="1208" y="774"/>
                  </a:lnTo>
                  <a:lnTo>
                    <a:pt x="1198" y="770"/>
                  </a:lnTo>
                  <a:lnTo>
                    <a:pt x="1188" y="762"/>
                  </a:lnTo>
                  <a:lnTo>
                    <a:pt x="1178" y="758"/>
                  </a:lnTo>
                  <a:lnTo>
                    <a:pt x="1166" y="752"/>
                  </a:lnTo>
                  <a:lnTo>
                    <a:pt x="1157" y="746"/>
                  </a:lnTo>
                  <a:lnTo>
                    <a:pt x="1145" y="740"/>
                  </a:lnTo>
                  <a:lnTo>
                    <a:pt x="1135" y="734"/>
                  </a:lnTo>
                  <a:lnTo>
                    <a:pt x="1125" y="728"/>
                  </a:lnTo>
                  <a:lnTo>
                    <a:pt x="1115" y="724"/>
                  </a:lnTo>
                  <a:lnTo>
                    <a:pt x="1107" y="718"/>
                  </a:lnTo>
                  <a:lnTo>
                    <a:pt x="1099" y="714"/>
                  </a:lnTo>
                  <a:lnTo>
                    <a:pt x="1089" y="710"/>
                  </a:lnTo>
                  <a:lnTo>
                    <a:pt x="1082" y="706"/>
                  </a:lnTo>
                  <a:lnTo>
                    <a:pt x="1074" y="702"/>
                  </a:lnTo>
                  <a:lnTo>
                    <a:pt x="1068" y="699"/>
                  </a:lnTo>
                  <a:lnTo>
                    <a:pt x="1062" y="697"/>
                  </a:lnTo>
                  <a:lnTo>
                    <a:pt x="1056" y="693"/>
                  </a:lnTo>
                  <a:lnTo>
                    <a:pt x="1052" y="691"/>
                  </a:lnTo>
                  <a:lnTo>
                    <a:pt x="1048" y="691"/>
                  </a:lnTo>
                  <a:lnTo>
                    <a:pt x="1042" y="689"/>
                  </a:lnTo>
                  <a:lnTo>
                    <a:pt x="1036" y="687"/>
                  </a:lnTo>
                  <a:lnTo>
                    <a:pt x="1028" y="685"/>
                  </a:lnTo>
                  <a:lnTo>
                    <a:pt x="1024" y="685"/>
                  </a:lnTo>
                  <a:lnTo>
                    <a:pt x="1014" y="685"/>
                  </a:lnTo>
                  <a:lnTo>
                    <a:pt x="1007" y="687"/>
                  </a:lnTo>
                  <a:lnTo>
                    <a:pt x="1001" y="691"/>
                  </a:lnTo>
                  <a:lnTo>
                    <a:pt x="1001" y="695"/>
                  </a:lnTo>
                  <a:lnTo>
                    <a:pt x="1001" y="699"/>
                  </a:lnTo>
                  <a:lnTo>
                    <a:pt x="1005" y="702"/>
                  </a:lnTo>
                  <a:lnTo>
                    <a:pt x="1009" y="704"/>
                  </a:lnTo>
                  <a:lnTo>
                    <a:pt x="1014" y="708"/>
                  </a:lnTo>
                  <a:close/>
                </a:path>
              </a:pathLst>
            </a:custGeom>
            <a:solidFill>
              <a:srgbClr val="FF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3" name="Google Shape;943;p91"/>
            <p:cNvSpPr/>
            <p:nvPr/>
          </p:nvSpPr>
          <p:spPr>
            <a:xfrm>
              <a:off x="1596" y="1937"/>
              <a:ext cx="1660" cy="1050"/>
            </a:xfrm>
            <a:custGeom>
              <a:rect b="b" l="l" r="r" t="t"/>
              <a:pathLst>
                <a:path extrusionOk="0" h="1050" w="1660">
                  <a:moveTo>
                    <a:pt x="922" y="508"/>
                  </a:moveTo>
                  <a:lnTo>
                    <a:pt x="922" y="508"/>
                  </a:lnTo>
                  <a:lnTo>
                    <a:pt x="928" y="510"/>
                  </a:lnTo>
                  <a:lnTo>
                    <a:pt x="930" y="510"/>
                  </a:lnTo>
                  <a:lnTo>
                    <a:pt x="934" y="510"/>
                  </a:lnTo>
                  <a:lnTo>
                    <a:pt x="940" y="512"/>
                  </a:lnTo>
                  <a:lnTo>
                    <a:pt x="946" y="514"/>
                  </a:lnTo>
                  <a:lnTo>
                    <a:pt x="952" y="515"/>
                  </a:lnTo>
                  <a:lnTo>
                    <a:pt x="957" y="517"/>
                  </a:lnTo>
                  <a:lnTo>
                    <a:pt x="965" y="519"/>
                  </a:lnTo>
                  <a:lnTo>
                    <a:pt x="971" y="521"/>
                  </a:lnTo>
                  <a:lnTo>
                    <a:pt x="979" y="525"/>
                  </a:lnTo>
                  <a:lnTo>
                    <a:pt x="987" y="529"/>
                  </a:lnTo>
                  <a:lnTo>
                    <a:pt x="995" y="531"/>
                  </a:lnTo>
                  <a:lnTo>
                    <a:pt x="1005" y="537"/>
                  </a:lnTo>
                  <a:lnTo>
                    <a:pt x="1013" y="539"/>
                  </a:lnTo>
                  <a:lnTo>
                    <a:pt x="1021" y="545"/>
                  </a:lnTo>
                  <a:lnTo>
                    <a:pt x="1028" y="549"/>
                  </a:lnTo>
                  <a:lnTo>
                    <a:pt x="1036" y="555"/>
                  </a:lnTo>
                  <a:lnTo>
                    <a:pt x="1044" y="559"/>
                  </a:lnTo>
                  <a:lnTo>
                    <a:pt x="1052" y="567"/>
                  </a:lnTo>
                  <a:lnTo>
                    <a:pt x="1060" y="573"/>
                  </a:lnTo>
                  <a:lnTo>
                    <a:pt x="1068" y="579"/>
                  </a:lnTo>
                  <a:lnTo>
                    <a:pt x="1076" y="585"/>
                  </a:lnTo>
                  <a:lnTo>
                    <a:pt x="1082" y="592"/>
                  </a:lnTo>
                  <a:lnTo>
                    <a:pt x="1088" y="600"/>
                  </a:lnTo>
                  <a:lnTo>
                    <a:pt x="1096" y="610"/>
                  </a:lnTo>
                  <a:lnTo>
                    <a:pt x="1100" y="618"/>
                  </a:lnTo>
                  <a:lnTo>
                    <a:pt x="1104" y="626"/>
                  </a:lnTo>
                  <a:lnTo>
                    <a:pt x="1107" y="636"/>
                  </a:lnTo>
                  <a:lnTo>
                    <a:pt x="1111" y="646"/>
                  </a:lnTo>
                  <a:lnTo>
                    <a:pt x="1113" y="656"/>
                  </a:lnTo>
                  <a:lnTo>
                    <a:pt x="1117" y="664"/>
                  </a:lnTo>
                  <a:lnTo>
                    <a:pt x="1119" y="673"/>
                  </a:lnTo>
                  <a:lnTo>
                    <a:pt x="1121" y="683"/>
                  </a:lnTo>
                  <a:lnTo>
                    <a:pt x="1121" y="689"/>
                  </a:lnTo>
                  <a:lnTo>
                    <a:pt x="1123" y="699"/>
                  </a:lnTo>
                  <a:lnTo>
                    <a:pt x="1123" y="707"/>
                  </a:lnTo>
                  <a:lnTo>
                    <a:pt x="1125" y="715"/>
                  </a:lnTo>
                  <a:lnTo>
                    <a:pt x="1125" y="721"/>
                  </a:lnTo>
                  <a:lnTo>
                    <a:pt x="1127" y="729"/>
                  </a:lnTo>
                  <a:lnTo>
                    <a:pt x="1127" y="735"/>
                  </a:lnTo>
                  <a:lnTo>
                    <a:pt x="1129" y="742"/>
                  </a:lnTo>
                  <a:lnTo>
                    <a:pt x="1129" y="748"/>
                  </a:lnTo>
                  <a:lnTo>
                    <a:pt x="1129" y="754"/>
                  </a:lnTo>
                  <a:lnTo>
                    <a:pt x="1131" y="760"/>
                  </a:lnTo>
                  <a:lnTo>
                    <a:pt x="1133" y="766"/>
                  </a:lnTo>
                  <a:lnTo>
                    <a:pt x="1135" y="776"/>
                  </a:lnTo>
                  <a:lnTo>
                    <a:pt x="1137" y="788"/>
                  </a:lnTo>
                  <a:lnTo>
                    <a:pt x="1141" y="796"/>
                  </a:lnTo>
                  <a:lnTo>
                    <a:pt x="1147" y="808"/>
                  </a:lnTo>
                  <a:lnTo>
                    <a:pt x="1153" y="815"/>
                  </a:lnTo>
                  <a:lnTo>
                    <a:pt x="1163" y="825"/>
                  </a:lnTo>
                  <a:lnTo>
                    <a:pt x="1167" y="829"/>
                  </a:lnTo>
                  <a:lnTo>
                    <a:pt x="1171" y="833"/>
                  </a:lnTo>
                  <a:lnTo>
                    <a:pt x="1177" y="837"/>
                  </a:lnTo>
                  <a:lnTo>
                    <a:pt x="1184" y="843"/>
                  </a:lnTo>
                  <a:lnTo>
                    <a:pt x="1190" y="847"/>
                  </a:lnTo>
                  <a:lnTo>
                    <a:pt x="1196" y="851"/>
                  </a:lnTo>
                  <a:lnTo>
                    <a:pt x="1204" y="853"/>
                  </a:lnTo>
                  <a:lnTo>
                    <a:pt x="1210" y="857"/>
                  </a:lnTo>
                  <a:lnTo>
                    <a:pt x="1216" y="859"/>
                  </a:lnTo>
                  <a:lnTo>
                    <a:pt x="1222" y="863"/>
                  </a:lnTo>
                  <a:lnTo>
                    <a:pt x="1228" y="865"/>
                  </a:lnTo>
                  <a:lnTo>
                    <a:pt x="1234" y="867"/>
                  </a:lnTo>
                  <a:lnTo>
                    <a:pt x="1244" y="869"/>
                  </a:lnTo>
                  <a:lnTo>
                    <a:pt x="1255" y="871"/>
                  </a:lnTo>
                  <a:lnTo>
                    <a:pt x="1265" y="869"/>
                  </a:lnTo>
                  <a:lnTo>
                    <a:pt x="1277" y="869"/>
                  </a:lnTo>
                  <a:lnTo>
                    <a:pt x="1287" y="867"/>
                  </a:lnTo>
                  <a:lnTo>
                    <a:pt x="1297" y="863"/>
                  </a:lnTo>
                  <a:lnTo>
                    <a:pt x="1307" y="859"/>
                  </a:lnTo>
                  <a:lnTo>
                    <a:pt x="1317" y="853"/>
                  </a:lnTo>
                  <a:lnTo>
                    <a:pt x="1325" y="847"/>
                  </a:lnTo>
                  <a:lnTo>
                    <a:pt x="1334" y="841"/>
                  </a:lnTo>
                  <a:lnTo>
                    <a:pt x="1344" y="833"/>
                  </a:lnTo>
                  <a:lnTo>
                    <a:pt x="1352" y="825"/>
                  </a:lnTo>
                  <a:lnTo>
                    <a:pt x="1362" y="815"/>
                  </a:lnTo>
                  <a:lnTo>
                    <a:pt x="1372" y="808"/>
                  </a:lnTo>
                  <a:lnTo>
                    <a:pt x="1376" y="802"/>
                  </a:lnTo>
                  <a:lnTo>
                    <a:pt x="1382" y="796"/>
                  </a:lnTo>
                  <a:lnTo>
                    <a:pt x="1388" y="792"/>
                  </a:lnTo>
                  <a:lnTo>
                    <a:pt x="1394" y="788"/>
                  </a:lnTo>
                  <a:lnTo>
                    <a:pt x="1400" y="782"/>
                  </a:lnTo>
                  <a:lnTo>
                    <a:pt x="1406" y="776"/>
                  </a:lnTo>
                  <a:lnTo>
                    <a:pt x="1411" y="770"/>
                  </a:lnTo>
                  <a:lnTo>
                    <a:pt x="1417" y="766"/>
                  </a:lnTo>
                  <a:lnTo>
                    <a:pt x="1425" y="760"/>
                  </a:lnTo>
                  <a:lnTo>
                    <a:pt x="1431" y="754"/>
                  </a:lnTo>
                  <a:lnTo>
                    <a:pt x="1437" y="750"/>
                  </a:lnTo>
                  <a:lnTo>
                    <a:pt x="1445" y="746"/>
                  </a:lnTo>
                  <a:lnTo>
                    <a:pt x="1451" y="740"/>
                  </a:lnTo>
                  <a:lnTo>
                    <a:pt x="1457" y="735"/>
                  </a:lnTo>
                  <a:lnTo>
                    <a:pt x="1465" y="729"/>
                  </a:lnTo>
                  <a:lnTo>
                    <a:pt x="1473" y="725"/>
                  </a:lnTo>
                  <a:lnTo>
                    <a:pt x="1479" y="719"/>
                  </a:lnTo>
                  <a:lnTo>
                    <a:pt x="1484" y="715"/>
                  </a:lnTo>
                  <a:lnTo>
                    <a:pt x="1492" y="709"/>
                  </a:lnTo>
                  <a:lnTo>
                    <a:pt x="1500" y="707"/>
                  </a:lnTo>
                  <a:lnTo>
                    <a:pt x="1506" y="701"/>
                  </a:lnTo>
                  <a:lnTo>
                    <a:pt x="1516" y="697"/>
                  </a:lnTo>
                  <a:lnTo>
                    <a:pt x="1522" y="691"/>
                  </a:lnTo>
                  <a:lnTo>
                    <a:pt x="1530" y="689"/>
                  </a:lnTo>
                  <a:lnTo>
                    <a:pt x="1538" y="685"/>
                  </a:lnTo>
                  <a:lnTo>
                    <a:pt x="1546" y="681"/>
                  </a:lnTo>
                  <a:lnTo>
                    <a:pt x="1554" y="679"/>
                  </a:lnTo>
                  <a:lnTo>
                    <a:pt x="1563" y="677"/>
                  </a:lnTo>
                  <a:lnTo>
                    <a:pt x="1569" y="673"/>
                  </a:lnTo>
                  <a:lnTo>
                    <a:pt x="1575" y="669"/>
                  </a:lnTo>
                  <a:lnTo>
                    <a:pt x="1583" y="665"/>
                  </a:lnTo>
                  <a:lnTo>
                    <a:pt x="1589" y="664"/>
                  </a:lnTo>
                  <a:lnTo>
                    <a:pt x="1595" y="660"/>
                  </a:lnTo>
                  <a:lnTo>
                    <a:pt x="1601" y="656"/>
                  </a:lnTo>
                  <a:lnTo>
                    <a:pt x="1607" y="652"/>
                  </a:lnTo>
                  <a:lnTo>
                    <a:pt x="1611" y="648"/>
                  </a:lnTo>
                  <a:lnTo>
                    <a:pt x="1619" y="640"/>
                  </a:lnTo>
                  <a:lnTo>
                    <a:pt x="1629" y="632"/>
                  </a:lnTo>
                  <a:lnTo>
                    <a:pt x="1634" y="622"/>
                  </a:lnTo>
                  <a:lnTo>
                    <a:pt x="1642" y="614"/>
                  </a:lnTo>
                  <a:lnTo>
                    <a:pt x="1646" y="604"/>
                  </a:lnTo>
                  <a:lnTo>
                    <a:pt x="1650" y="594"/>
                  </a:lnTo>
                  <a:lnTo>
                    <a:pt x="1654" y="583"/>
                  </a:lnTo>
                  <a:lnTo>
                    <a:pt x="1656" y="573"/>
                  </a:lnTo>
                  <a:lnTo>
                    <a:pt x="1658" y="561"/>
                  </a:lnTo>
                  <a:lnTo>
                    <a:pt x="1660" y="551"/>
                  </a:lnTo>
                  <a:lnTo>
                    <a:pt x="1660" y="539"/>
                  </a:lnTo>
                  <a:lnTo>
                    <a:pt x="1660" y="529"/>
                  </a:lnTo>
                  <a:lnTo>
                    <a:pt x="1658" y="523"/>
                  </a:lnTo>
                  <a:lnTo>
                    <a:pt x="1658" y="517"/>
                  </a:lnTo>
                  <a:lnTo>
                    <a:pt x="1656" y="512"/>
                  </a:lnTo>
                  <a:lnTo>
                    <a:pt x="1656" y="508"/>
                  </a:lnTo>
                  <a:lnTo>
                    <a:pt x="1652" y="496"/>
                  </a:lnTo>
                  <a:lnTo>
                    <a:pt x="1648" y="486"/>
                  </a:lnTo>
                  <a:lnTo>
                    <a:pt x="1642" y="474"/>
                  </a:lnTo>
                  <a:lnTo>
                    <a:pt x="1636" y="464"/>
                  </a:lnTo>
                  <a:lnTo>
                    <a:pt x="1632" y="452"/>
                  </a:lnTo>
                  <a:lnTo>
                    <a:pt x="1627" y="442"/>
                  </a:lnTo>
                  <a:lnTo>
                    <a:pt x="1621" y="431"/>
                  </a:lnTo>
                  <a:lnTo>
                    <a:pt x="1617" y="421"/>
                  </a:lnTo>
                  <a:lnTo>
                    <a:pt x="1611" y="409"/>
                  </a:lnTo>
                  <a:lnTo>
                    <a:pt x="1609" y="401"/>
                  </a:lnTo>
                  <a:lnTo>
                    <a:pt x="1607" y="391"/>
                  </a:lnTo>
                  <a:lnTo>
                    <a:pt x="1607" y="381"/>
                  </a:lnTo>
                  <a:lnTo>
                    <a:pt x="1607" y="373"/>
                  </a:lnTo>
                  <a:lnTo>
                    <a:pt x="1609" y="363"/>
                  </a:lnTo>
                  <a:lnTo>
                    <a:pt x="1611" y="356"/>
                  </a:lnTo>
                  <a:lnTo>
                    <a:pt x="1613" y="346"/>
                  </a:lnTo>
                  <a:lnTo>
                    <a:pt x="1611" y="338"/>
                  </a:lnTo>
                  <a:lnTo>
                    <a:pt x="1611" y="330"/>
                  </a:lnTo>
                  <a:lnTo>
                    <a:pt x="1609" y="322"/>
                  </a:lnTo>
                  <a:lnTo>
                    <a:pt x="1607" y="316"/>
                  </a:lnTo>
                  <a:lnTo>
                    <a:pt x="1603" y="308"/>
                  </a:lnTo>
                  <a:lnTo>
                    <a:pt x="1601" y="302"/>
                  </a:lnTo>
                  <a:lnTo>
                    <a:pt x="1595" y="294"/>
                  </a:lnTo>
                  <a:lnTo>
                    <a:pt x="1589" y="287"/>
                  </a:lnTo>
                  <a:lnTo>
                    <a:pt x="1585" y="279"/>
                  </a:lnTo>
                  <a:lnTo>
                    <a:pt x="1581" y="271"/>
                  </a:lnTo>
                  <a:lnTo>
                    <a:pt x="1575" y="263"/>
                  </a:lnTo>
                  <a:lnTo>
                    <a:pt x="1571" y="255"/>
                  </a:lnTo>
                  <a:lnTo>
                    <a:pt x="1565" y="247"/>
                  </a:lnTo>
                  <a:lnTo>
                    <a:pt x="1563" y="237"/>
                  </a:lnTo>
                  <a:lnTo>
                    <a:pt x="1557" y="229"/>
                  </a:lnTo>
                  <a:lnTo>
                    <a:pt x="1554" y="219"/>
                  </a:lnTo>
                  <a:lnTo>
                    <a:pt x="1552" y="212"/>
                  </a:lnTo>
                  <a:lnTo>
                    <a:pt x="1548" y="204"/>
                  </a:lnTo>
                  <a:lnTo>
                    <a:pt x="1544" y="194"/>
                  </a:lnTo>
                  <a:lnTo>
                    <a:pt x="1542" y="186"/>
                  </a:lnTo>
                  <a:lnTo>
                    <a:pt x="1538" y="176"/>
                  </a:lnTo>
                  <a:lnTo>
                    <a:pt x="1536" y="168"/>
                  </a:lnTo>
                  <a:lnTo>
                    <a:pt x="1530" y="158"/>
                  </a:lnTo>
                  <a:lnTo>
                    <a:pt x="1526" y="148"/>
                  </a:lnTo>
                  <a:lnTo>
                    <a:pt x="1520" y="138"/>
                  </a:lnTo>
                  <a:lnTo>
                    <a:pt x="1514" y="129"/>
                  </a:lnTo>
                  <a:lnTo>
                    <a:pt x="1508" y="123"/>
                  </a:lnTo>
                  <a:lnTo>
                    <a:pt x="1504" y="117"/>
                  </a:lnTo>
                  <a:lnTo>
                    <a:pt x="1500" y="111"/>
                  </a:lnTo>
                  <a:lnTo>
                    <a:pt x="1496" y="105"/>
                  </a:lnTo>
                  <a:lnTo>
                    <a:pt x="1492" y="99"/>
                  </a:lnTo>
                  <a:lnTo>
                    <a:pt x="1486" y="91"/>
                  </a:lnTo>
                  <a:lnTo>
                    <a:pt x="1481" y="85"/>
                  </a:lnTo>
                  <a:lnTo>
                    <a:pt x="1477" y="79"/>
                  </a:lnTo>
                  <a:lnTo>
                    <a:pt x="1469" y="71"/>
                  </a:lnTo>
                  <a:lnTo>
                    <a:pt x="1461" y="65"/>
                  </a:lnTo>
                  <a:lnTo>
                    <a:pt x="1455" y="60"/>
                  </a:lnTo>
                  <a:lnTo>
                    <a:pt x="1447" y="54"/>
                  </a:lnTo>
                  <a:lnTo>
                    <a:pt x="1439" y="46"/>
                  </a:lnTo>
                  <a:lnTo>
                    <a:pt x="1431" y="42"/>
                  </a:lnTo>
                  <a:lnTo>
                    <a:pt x="1421" y="36"/>
                  </a:lnTo>
                  <a:lnTo>
                    <a:pt x="1413" y="32"/>
                  </a:lnTo>
                  <a:lnTo>
                    <a:pt x="1406" y="26"/>
                  </a:lnTo>
                  <a:lnTo>
                    <a:pt x="1396" y="22"/>
                  </a:lnTo>
                  <a:lnTo>
                    <a:pt x="1386" y="20"/>
                  </a:lnTo>
                  <a:lnTo>
                    <a:pt x="1376" y="16"/>
                  </a:lnTo>
                  <a:lnTo>
                    <a:pt x="1366" y="14"/>
                  </a:lnTo>
                  <a:lnTo>
                    <a:pt x="1356" y="10"/>
                  </a:lnTo>
                  <a:lnTo>
                    <a:pt x="1346" y="8"/>
                  </a:lnTo>
                  <a:lnTo>
                    <a:pt x="1336" y="6"/>
                  </a:lnTo>
                  <a:lnTo>
                    <a:pt x="1325" y="4"/>
                  </a:lnTo>
                  <a:lnTo>
                    <a:pt x="1315" y="2"/>
                  </a:lnTo>
                  <a:lnTo>
                    <a:pt x="1303" y="2"/>
                  </a:lnTo>
                  <a:lnTo>
                    <a:pt x="1293" y="2"/>
                  </a:lnTo>
                  <a:lnTo>
                    <a:pt x="1287" y="0"/>
                  </a:lnTo>
                  <a:lnTo>
                    <a:pt x="1281" y="0"/>
                  </a:lnTo>
                  <a:lnTo>
                    <a:pt x="1275" y="0"/>
                  </a:lnTo>
                  <a:lnTo>
                    <a:pt x="1271" y="0"/>
                  </a:lnTo>
                  <a:lnTo>
                    <a:pt x="1263" y="0"/>
                  </a:lnTo>
                  <a:lnTo>
                    <a:pt x="1257" y="2"/>
                  </a:lnTo>
                  <a:lnTo>
                    <a:pt x="1254" y="2"/>
                  </a:lnTo>
                  <a:lnTo>
                    <a:pt x="1248" y="2"/>
                  </a:lnTo>
                  <a:lnTo>
                    <a:pt x="1242" y="2"/>
                  </a:lnTo>
                  <a:lnTo>
                    <a:pt x="1236" y="2"/>
                  </a:lnTo>
                  <a:lnTo>
                    <a:pt x="1230" y="2"/>
                  </a:lnTo>
                  <a:lnTo>
                    <a:pt x="1224" y="4"/>
                  </a:lnTo>
                  <a:lnTo>
                    <a:pt x="1218" y="4"/>
                  </a:lnTo>
                  <a:lnTo>
                    <a:pt x="1212" y="4"/>
                  </a:lnTo>
                  <a:lnTo>
                    <a:pt x="1206" y="6"/>
                  </a:lnTo>
                  <a:lnTo>
                    <a:pt x="1200" y="8"/>
                  </a:lnTo>
                  <a:lnTo>
                    <a:pt x="1194" y="8"/>
                  </a:lnTo>
                  <a:lnTo>
                    <a:pt x="1190" y="10"/>
                  </a:lnTo>
                  <a:lnTo>
                    <a:pt x="1184" y="10"/>
                  </a:lnTo>
                  <a:lnTo>
                    <a:pt x="1179" y="12"/>
                  </a:lnTo>
                  <a:lnTo>
                    <a:pt x="1173" y="14"/>
                  </a:lnTo>
                  <a:lnTo>
                    <a:pt x="1167" y="16"/>
                  </a:lnTo>
                  <a:lnTo>
                    <a:pt x="1161" y="16"/>
                  </a:lnTo>
                  <a:lnTo>
                    <a:pt x="1155" y="20"/>
                  </a:lnTo>
                  <a:lnTo>
                    <a:pt x="1149" y="20"/>
                  </a:lnTo>
                  <a:lnTo>
                    <a:pt x="1143" y="22"/>
                  </a:lnTo>
                  <a:lnTo>
                    <a:pt x="1137" y="24"/>
                  </a:lnTo>
                  <a:lnTo>
                    <a:pt x="1133" y="26"/>
                  </a:lnTo>
                  <a:lnTo>
                    <a:pt x="1123" y="28"/>
                  </a:lnTo>
                  <a:lnTo>
                    <a:pt x="1113" y="34"/>
                  </a:lnTo>
                  <a:lnTo>
                    <a:pt x="1105" y="36"/>
                  </a:lnTo>
                  <a:lnTo>
                    <a:pt x="1098" y="40"/>
                  </a:lnTo>
                  <a:lnTo>
                    <a:pt x="1090" y="44"/>
                  </a:lnTo>
                  <a:lnTo>
                    <a:pt x="1084" y="48"/>
                  </a:lnTo>
                  <a:lnTo>
                    <a:pt x="1076" y="50"/>
                  </a:lnTo>
                  <a:lnTo>
                    <a:pt x="1070" y="54"/>
                  </a:lnTo>
                  <a:lnTo>
                    <a:pt x="1064" y="58"/>
                  </a:lnTo>
                  <a:lnTo>
                    <a:pt x="1058" y="60"/>
                  </a:lnTo>
                  <a:lnTo>
                    <a:pt x="1048" y="65"/>
                  </a:lnTo>
                  <a:lnTo>
                    <a:pt x="1040" y="71"/>
                  </a:lnTo>
                  <a:lnTo>
                    <a:pt x="1030" y="77"/>
                  </a:lnTo>
                  <a:lnTo>
                    <a:pt x="1023" y="81"/>
                  </a:lnTo>
                  <a:lnTo>
                    <a:pt x="1013" y="83"/>
                  </a:lnTo>
                  <a:lnTo>
                    <a:pt x="1007" y="85"/>
                  </a:lnTo>
                  <a:lnTo>
                    <a:pt x="997" y="85"/>
                  </a:lnTo>
                  <a:lnTo>
                    <a:pt x="987" y="85"/>
                  </a:lnTo>
                  <a:lnTo>
                    <a:pt x="981" y="85"/>
                  </a:lnTo>
                  <a:lnTo>
                    <a:pt x="977" y="83"/>
                  </a:lnTo>
                  <a:lnTo>
                    <a:pt x="971" y="83"/>
                  </a:lnTo>
                  <a:lnTo>
                    <a:pt x="965" y="81"/>
                  </a:lnTo>
                  <a:lnTo>
                    <a:pt x="957" y="79"/>
                  </a:lnTo>
                  <a:lnTo>
                    <a:pt x="952" y="77"/>
                  </a:lnTo>
                  <a:lnTo>
                    <a:pt x="946" y="75"/>
                  </a:lnTo>
                  <a:lnTo>
                    <a:pt x="940" y="71"/>
                  </a:lnTo>
                  <a:lnTo>
                    <a:pt x="932" y="69"/>
                  </a:lnTo>
                  <a:lnTo>
                    <a:pt x="926" y="67"/>
                  </a:lnTo>
                  <a:lnTo>
                    <a:pt x="920" y="65"/>
                  </a:lnTo>
                  <a:lnTo>
                    <a:pt x="914" y="63"/>
                  </a:lnTo>
                  <a:lnTo>
                    <a:pt x="906" y="60"/>
                  </a:lnTo>
                  <a:lnTo>
                    <a:pt x="900" y="58"/>
                  </a:lnTo>
                  <a:lnTo>
                    <a:pt x="894" y="56"/>
                  </a:lnTo>
                  <a:lnTo>
                    <a:pt x="888" y="54"/>
                  </a:lnTo>
                  <a:lnTo>
                    <a:pt x="882" y="50"/>
                  </a:lnTo>
                  <a:lnTo>
                    <a:pt x="877" y="48"/>
                  </a:lnTo>
                  <a:lnTo>
                    <a:pt x="869" y="46"/>
                  </a:lnTo>
                  <a:lnTo>
                    <a:pt x="863" y="46"/>
                  </a:lnTo>
                  <a:lnTo>
                    <a:pt x="857" y="42"/>
                  </a:lnTo>
                  <a:lnTo>
                    <a:pt x="849" y="40"/>
                  </a:lnTo>
                  <a:lnTo>
                    <a:pt x="843" y="38"/>
                  </a:lnTo>
                  <a:lnTo>
                    <a:pt x="837" y="38"/>
                  </a:lnTo>
                  <a:lnTo>
                    <a:pt x="829" y="36"/>
                  </a:lnTo>
                  <a:lnTo>
                    <a:pt x="823" y="34"/>
                  </a:lnTo>
                  <a:lnTo>
                    <a:pt x="815" y="34"/>
                  </a:lnTo>
                  <a:lnTo>
                    <a:pt x="809" y="34"/>
                  </a:lnTo>
                  <a:lnTo>
                    <a:pt x="802" y="34"/>
                  </a:lnTo>
                  <a:lnTo>
                    <a:pt x="796" y="34"/>
                  </a:lnTo>
                  <a:lnTo>
                    <a:pt x="790" y="34"/>
                  </a:lnTo>
                  <a:lnTo>
                    <a:pt x="782" y="34"/>
                  </a:lnTo>
                  <a:lnTo>
                    <a:pt x="776" y="34"/>
                  </a:lnTo>
                  <a:lnTo>
                    <a:pt x="770" y="36"/>
                  </a:lnTo>
                  <a:lnTo>
                    <a:pt x="762" y="38"/>
                  </a:lnTo>
                  <a:lnTo>
                    <a:pt x="756" y="40"/>
                  </a:lnTo>
                  <a:lnTo>
                    <a:pt x="748" y="42"/>
                  </a:lnTo>
                  <a:lnTo>
                    <a:pt x="740" y="44"/>
                  </a:lnTo>
                  <a:lnTo>
                    <a:pt x="732" y="46"/>
                  </a:lnTo>
                  <a:lnTo>
                    <a:pt x="726" y="48"/>
                  </a:lnTo>
                  <a:lnTo>
                    <a:pt x="719" y="50"/>
                  </a:lnTo>
                  <a:lnTo>
                    <a:pt x="713" y="54"/>
                  </a:lnTo>
                  <a:lnTo>
                    <a:pt x="707" y="56"/>
                  </a:lnTo>
                  <a:lnTo>
                    <a:pt x="701" y="58"/>
                  </a:lnTo>
                  <a:lnTo>
                    <a:pt x="693" y="60"/>
                  </a:lnTo>
                  <a:lnTo>
                    <a:pt x="687" y="62"/>
                  </a:lnTo>
                  <a:lnTo>
                    <a:pt x="681" y="63"/>
                  </a:lnTo>
                  <a:lnTo>
                    <a:pt x="673" y="67"/>
                  </a:lnTo>
                  <a:lnTo>
                    <a:pt x="667" y="69"/>
                  </a:lnTo>
                  <a:lnTo>
                    <a:pt x="661" y="71"/>
                  </a:lnTo>
                  <a:lnTo>
                    <a:pt x="655" y="73"/>
                  </a:lnTo>
                  <a:lnTo>
                    <a:pt x="650" y="77"/>
                  </a:lnTo>
                  <a:lnTo>
                    <a:pt x="644" y="77"/>
                  </a:lnTo>
                  <a:lnTo>
                    <a:pt x="638" y="79"/>
                  </a:lnTo>
                  <a:lnTo>
                    <a:pt x="632" y="81"/>
                  </a:lnTo>
                  <a:lnTo>
                    <a:pt x="628" y="83"/>
                  </a:lnTo>
                  <a:lnTo>
                    <a:pt x="616" y="85"/>
                  </a:lnTo>
                  <a:lnTo>
                    <a:pt x="606" y="87"/>
                  </a:lnTo>
                  <a:lnTo>
                    <a:pt x="596" y="89"/>
                  </a:lnTo>
                  <a:lnTo>
                    <a:pt x="586" y="91"/>
                  </a:lnTo>
                  <a:lnTo>
                    <a:pt x="578" y="91"/>
                  </a:lnTo>
                  <a:lnTo>
                    <a:pt x="571" y="91"/>
                  </a:lnTo>
                  <a:lnTo>
                    <a:pt x="565" y="89"/>
                  </a:lnTo>
                  <a:lnTo>
                    <a:pt x="561" y="89"/>
                  </a:lnTo>
                  <a:lnTo>
                    <a:pt x="555" y="87"/>
                  </a:lnTo>
                  <a:lnTo>
                    <a:pt x="549" y="87"/>
                  </a:lnTo>
                  <a:lnTo>
                    <a:pt x="541" y="87"/>
                  </a:lnTo>
                  <a:lnTo>
                    <a:pt x="535" y="87"/>
                  </a:lnTo>
                  <a:lnTo>
                    <a:pt x="527" y="87"/>
                  </a:lnTo>
                  <a:lnTo>
                    <a:pt x="519" y="87"/>
                  </a:lnTo>
                  <a:lnTo>
                    <a:pt x="511" y="85"/>
                  </a:lnTo>
                  <a:lnTo>
                    <a:pt x="501" y="85"/>
                  </a:lnTo>
                  <a:lnTo>
                    <a:pt x="492" y="85"/>
                  </a:lnTo>
                  <a:lnTo>
                    <a:pt x="484" y="85"/>
                  </a:lnTo>
                  <a:lnTo>
                    <a:pt x="472" y="85"/>
                  </a:lnTo>
                  <a:lnTo>
                    <a:pt x="462" y="85"/>
                  </a:lnTo>
                  <a:lnTo>
                    <a:pt x="452" y="87"/>
                  </a:lnTo>
                  <a:lnTo>
                    <a:pt x="442" y="87"/>
                  </a:lnTo>
                  <a:lnTo>
                    <a:pt x="436" y="87"/>
                  </a:lnTo>
                  <a:lnTo>
                    <a:pt x="430" y="87"/>
                  </a:lnTo>
                  <a:lnTo>
                    <a:pt x="424" y="87"/>
                  </a:lnTo>
                  <a:lnTo>
                    <a:pt x="421" y="87"/>
                  </a:lnTo>
                  <a:lnTo>
                    <a:pt x="409" y="89"/>
                  </a:lnTo>
                  <a:lnTo>
                    <a:pt x="399" y="91"/>
                  </a:lnTo>
                  <a:lnTo>
                    <a:pt x="387" y="91"/>
                  </a:lnTo>
                  <a:lnTo>
                    <a:pt x="377" y="93"/>
                  </a:lnTo>
                  <a:lnTo>
                    <a:pt x="365" y="93"/>
                  </a:lnTo>
                  <a:lnTo>
                    <a:pt x="355" y="97"/>
                  </a:lnTo>
                  <a:lnTo>
                    <a:pt x="344" y="99"/>
                  </a:lnTo>
                  <a:lnTo>
                    <a:pt x="334" y="101"/>
                  </a:lnTo>
                  <a:lnTo>
                    <a:pt x="322" y="103"/>
                  </a:lnTo>
                  <a:lnTo>
                    <a:pt x="312" y="107"/>
                  </a:lnTo>
                  <a:lnTo>
                    <a:pt x="302" y="109"/>
                  </a:lnTo>
                  <a:lnTo>
                    <a:pt x="292" y="111"/>
                  </a:lnTo>
                  <a:lnTo>
                    <a:pt x="284" y="117"/>
                  </a:lnTo>
                  <a:lnTo>
                    <a:pt x="274" y="121"/>
                  </a:lnTo>
                  <a:lnTo>
                    <a:pt x="267" y="123"/>
                  </a:lnTo>
                  <a:lnTo>
                    <a:pt x="257" y="127"/>
                  </a:lnTo>
                  <a:lnTo>
                    <a:pt x="249" y="131"/>
                  </a:lnTo>
                  <a:lnTo>
                    <a:pt x="243" y="135"/>
                  </a:lnTo>
                  <a:lnTo>
                    <a:pt x="235" y="137"/>
                  </a:lnTo>
                  <a:lnTo>
                    <a:pt x="229" y="142"/>
                  </a:lnTo>
                  <a:lnTo>
                    <a:pt x="223" y="146"/>
                  </a:lnTo>
                  <a:lnTo>
                    <a:pt x="217" y="150"/>
                  </a:lnTo>
                  <a:lnTo>
                    <a:pt x="209" y="152"/>
                  </a:lnTo>
                  <a:lnTo>
                    <a:pt x="203" y="158"/>
                  </a:lnTo>
                  <a:lnTo>
                    <a:pt x="198" y="162"/>
                  </a:lnTo>
                  <a:lnTo>
                    <a:pt x="194" y="166"/>
                  </a:lnTo>
                  <a:lnTo>
                    <a:pt x="184" y="176"/>
                  </a:lnTo>
                  <a:lnTo>
                    <a:pt x="174" y="186"/>
                  </a:lnTo>
                  <a:lnTo>
                    <a:pt x="164" y="194"/>
                  </a:lnTo>
                  <a:lnTo>
                    <a:pt x="154" y="204"/>
                  </a:lnTo>
                  <a:lnTo>
                    <a:pt x="144" y="213"/>
                  </a:lnTo>
                  <a:lnTo>
                    <a:pt x="136" y="223"/>
                  </a:lnTo>
                  <a:lnTo>
                    <a:pt x="126" y="233"/>
                  </a:lnTo>
                  <a:lnTo>
                    <a:pt x="119" y="245"/>
                  </a:lnTo>
                  <a:lnTo>
                    <a:pt x="115" y="249"/>
                  </a:lnTo>
                  <a:lnTo>
                    <a:pt x="111" y="255"/>
                  </a:lnTo>
                  <a:lnTo>
                    <a:pt x="105" y="261"/>
                  </a:lnTo>
                  <a:lnTo>
                    <a:pt x="101" y="269"/>
                  </a:lnTo>
                  <a:lnTo>
                    <a:pt x="95" y="273"/>
                  </a:lnTo>
                  <a:lnTo>
                    <a:pt x="91" y="279"/>
                  </a:lnTo>
                  <a:lnTo>
                    <a:pt x="83" y="285"/>
                  </a:lnTo>
                  <a:lnTo>
                    <a:pt x="79" y="292"/>
                  </a:lnTo>
                  <a:lnTo>
                    <a:pt x="75" y="298"/>
                  </a:lnTo>
                  <a:lnTo>
                    <a:pt x="71" y="304"/>
                  </a:lnTo>
                  <a:lnTo>
                    <a:pt x="65" y="312"/>
                  </a:lnTo>
                  <a:lnTo>
                    <a:pt x="61" y="318"/>
                  </a:lnTo>
                  <a:lnTo>
                    <a:pt x="57" y="324"/>
                  </a:lnTo>
                  <a:lnTo>
                    <a:pt x="53" y="332"/>
                  </a:lnTo>
                  <a:lnTo>
                    <a:pt x="47" y="340"/>
                  </a:lnTo>
                  <a:lnTo>
                    <a:pt x="46" y="348"/>
                  </a:lnTo>
                  <a:lnTo>
                    <a:pt x="42" y="356"/>
                  </a:lnTo>
                  <a:lnTo>
                    <a:pt x="38" y="363"/>
                  </a:lnTo>
                  <a:lnTo>
                    <a:pt x="34" y="371"/>
                  </a:lnTo>
                  <a:lnTo>
                    <a:pt x="32" y="381"/>
                  </a:lnTo>
                  <a:lnTo>
                    <a:pt x="28" y="387"/>
                  </a:lnTo>
                  <a:lnTo>
                    <a:pt x="24" y="397"/>
                  </a:lnTo>
                  <a:lnTo>
                    <a:pt x="22" y="405"/>
                  </a:lnTo>
                  <a:lnTo>
                    <a:pt x="18" y="415"/>
                  </a:lnTo>
                  <a:lnTo>
                    <a:pt x="14" y="423"/>
                  </a:lnTo>
                  <a:lnTo>
                    <a:pt x="12" y="433"/>
                  </a:lnTo>
                  <a:lnTo>
                    <a:pt x="10" y="442"/>
                  </a:lnTo>
                  <a:lnTo>
                    <a:pt x="8" y="452"/>
                  </a:lnTo>
                  <a:lnTo>
                    <a:pt x="6" y="462"/>
                  </a:lnTo>
                  <a:lnTo>
                    <a:pt x="4" y="470"/>
                  </a:lnTo>
                  <a:lnTo>
                    <a:pt x="2" y="482"/>
                  </a:lnTo>
                  <a:lnTo>
                    <a:pt x="2" y="492"/>
                  </a:lnTo>
                  <a:lnTo>
                    <a:pt x="2" y="502"/>
                  </a:lnTo>
                  <a:lnTo>
                    <a:pt x="2" y="514"/>
                  </a:lnTo>
                  <a:lnTo>
                    <a:pt x="2" y="517"/>
                  </a:lnTo>
                  <a:lnTo>
                    <a:pt x="2" y="523"/>
                  </a:lnTo>
                  <a:lnTo>
                    <a:pt x="2" y="529"/>
                  </a:lnTo>
                  <a:lnTo>
                    <a:pt x="2" y="535"/>
                  </a:lnTo>
                  <a:lnTo>
                    <a:pt x="0" y="547"/>
                  </a:lnTo>
                  <a:lnTo>
                    <a:pt x="0" y="557"/>
                  </a:lnTo>
                  <a:lnTo>
                    <a:pt x="0" y="567"/>
                  </a:lnTo>
                  <a:lnTo>
                    <a:pt x="2" y="577"/>
                  </a:lnTo>
                  <a:lnTo>
                    <a:pt x="2" y="585"/>
                  </a:lnTo>
                  <a:lnTo>
                    <a:pt x="4" y="594"/>
                  </a:lnTo>
                  <a:lnTo>
                    <a:pt x="6" y="602"/>
                  </a:lnTo>
                  <a:lnTo>
                    <a:pt x="8" y="612"/>
                  </a:lnTo>
                  <a:lnTo>
                    <a:pt x="10" y="618"/>
                  </a:lnTo>
                  <a:lnTo>
                    <a:pt x="12" y="626"/>
                  </a:lnTo>
                  <a:lnTo>
                    <a:pt x="14" y="634"/>
                  </a:lnTo>
                  <a:lnTo>
                    <a:pt x="18" y="640"/>
                  </a:lnTo>
                  <a:lnTo>
                    <a:pt x="22" y="646"/>
                  </a:lnTo>
                  <a:lnTo>
                    <a:pt x="24" y="654"/>
                  </a:lnTo>
                  <a:lnTo>
                    <a:pt x="28" y="660"/>
                  </a:lnTo>
                  <a:lnTo>
                    <a:pt x="32" y="665"/>
                  </a:lnTo>
                  <a:lnTo>
                    <a:pt x="40" y="677"/>
                  </a:lnTo>
                  <a:lnTo>
                    <a:pt x="47" y="687"/>
                  </a:lnTo>
                  <a:lnTo>
                    <a:pt x="55" y="697"/>
                  </a:lnTo>
                  <a:lnTo>
                    <a:pt x="65" y="705"/>
                  </a:lnTo>
                  <a:lnTo>
                    <a:pt x="73" y="713"/>
                  </a:lnTo>
                  <a:lnTo>
                    <a:pt x="83" y="723"/>
                  </a:lnTo>
                  <a:lnTo>
                    <a:pt x="91" y="731"/>
                  </a:lnTo>
                  <a:lnTo>
                    <a:pt x="101" y="740"/>
                  </a:lnTo>
                  <a:lnTo>
                    <a:pt x="107" y="746"/>
                  </a:lnTo>
                  <a:lnTo>
                    <a:pt x="115" y="756"/>
                  </a:lnTo>
                  <a:lnTo>
                    <a:pt x="117" y="762"/>
                  </a:lnTo>
                  <a:lnTo>
                    <a:pt x="119" y="766"/>
                  </a:lnTo>
                  <a:lnTo>
                    <a:pt x="121" y="772"/>
                  </a:lnTo>
                  <a:lnTo>
                    <a:pt x="124" y="778"/>
                  </a:lnTo>
                  <a:lnTo>
                    <a:pt x="124" y="786"/>
                  </a:lnTo>
                  <a:lnTo>
                    <a:pt x="126" y="792"/>
                  </a:lnTo>
                  <a:lnTo>
                    <a:pt x="128" y="798"/>
                  </a:lnTo>
                  <a:lnTo>
                    <a:pt x="132" y="804"/>
                  </a:lnTo>
                  <a:lnTo>
                    <a:pt x="132" y="810"/>
                  </a:lnTo>
                  <a:lnTo>
                    <a:pt x="134" y="817"/>
                  </a:lnTo>
                  <a:lnTo>
                    <a:pt x="136" y="823"/>
                  </a:lnTo>
                  <a:lnTo>
                    <a:pt x="138" y="831"/>
                  </a:lnTo>
                  <a:lnTo>
                    <a:pt x="140" y="837"/>
                  </a:lnTo>
                  <a:lnTo>
                    <a:pt x="142" y="843"/>
                  </a:lnTo>
                  <a:lnTo>
                    <a:pt x="144" y="849"/>
                  </a:lnTo>
                  <a:lnTo>
                    <a:pt x="146" y="855"/>
                  </a:lnTo>
                  <a:lnTo>
                    <a:pt x="150" y="861"/>
                  </a:lnTo>
                  <a:lnTo>
                    <a:pt x="154" y="867"/>
                  </a:lnTo>
                  <a:lnTo>
                    <a:pt x="156" y="873"/>
                  </a:lnTo>
                  <a:lnTo>
                    <a:pt x="160" y="879"/>
                  </a:lnTo>
                  <a:lnTo>
                    <a:pt x="168" y="891"/>
                  </a:lnTo>
                  <a:lnTo>
                    <a:pt x="180" y="900"/>
                  </a:lnTo>
                  <a:lnTo>
                    <a:pt x="184" y="904"/>
                  </a:lnTo>
                  <a:lnTo>
                    <a:pt x="190" y="908"/>
                  </a:lnTo>
                  <a:lnTo>
                    <a:pt x="198" y="912"/>
                  </a:lnTo>
                  <a:lnTo>
                    <a:pt x="205" y="916"/>
                  </a:lnTo>
                  <a:lnTo>
                    <a:pt x="211" y="918"/>
                  </a:lnTo>
                  <a:lnTo>
                    <a:pt x="221" y="922"/>
                  </a:lnTo>
                  <a:lnTo>
                    <a:pt x="227" y="924"/>
                  </a:lnTo>
                  <a:lnTo>
                    <a:pt x="235" y="926"/>
                  </a:lnTo>
                  <a:lnTo>
                    <a:pt x="243" y="928"/>
                  </a:lnTo>
                  <a:lnTo>
                    <a:pt x="249" y="930"/>
                  </a:lnTo>
                  <a:lnTo>
                    <a:pt x="257" y="932"/>
                  </a:lnTo>
                  <a:lnTo>
                    <a:pt x="265" y="934"/>
                  </a:lnTo>
                  <a:lnTo>
                    <a:pt x="271" y="936"/>
                  </a:lnTo>
                  <a:lnTo>
                    <a:pt x="278" y="936"/>
                  </a:lnTo>
                  <a:lnTo>
                    <a:pt x="286" y="938"/>
                  </a:lnTo>
                  <a:lnTo>
                    <a:pt x="294" y="940"/>
                  </a:lnTo>
                  <a:lnTo>
                    <a:pt x="300" y="940"/>
                  </a:lnTo>
                  <a:lnTo>
                    <a:pt x="308" y="942"/>
                  </a:lnTo>
                  <a:lnTo>
                    <a:pt x="316" y="942"/>
                  </a:lnTo>
                  <a:lnTo>
                    <a:pt x="324" y="944"/>
                  </a:lnTo>
                  <a:lnTo>
                    <a:pt x="330" y="944"/>
                  </a:lnTo>
                  <a:lnTo>
                    <a:pt x="338" y="944"/>
                  </a:lnTo>
                  <a:lnTo>
                    <a:pt x="344" y="944"/>
                  </a:lnTo>
                  <a:lnTo>
                    <a:pt x="351" y="946"/>
                  </a:lnTo>
                  <a:lnTo>
                    <a:pt x="359" y="946"/>
                  </a:lnTo>
                  <a:lnTo>
                    <a:pt x="367" y="946"/>
                  </a:lnTo>
                  <a:lnTo>
                    <a:pt x="375" y="946"/>
                  </a:lnTo>
                  <a:lnTo>
                    <a:pt x="383" y="948"/>
                  </a:lnTo>
                  <a:lnTo>
                    <a:pt x="389" y="948"/>
                  </a:lnTo>
                  <a:lnTo>
                    <a:pt x="397" y="948"/>
                  </a:lnTo>
                  <a:lnTo>
                    <a:pt x="405" y="948"/>
                  </a:lnTo>
                  <a:lnTo>
                    <a:pt x="413" y="950"/>
                  </a:lnTo>
                  <a:lnTo>
                    <a:pt x="421" y="950"/>
                  </a:lnTo>
                  <a:lnTo>
                    <a:pt x="428" y="950"/>
                  </a:lnTo>
                  <a:lnTo>
                    <a:pt x="436" y="952"/>
                  </a:lnTo>
                  <a:lnTo>
                    <a:pt x="444" y="954"/>
                  </a:lnTo>
                  <a:lnTo>
                    <a:pt x="452" y="954"/>
                  </a:lnTo>
                  <a:lnTo>
                    <a:pt x="460" y="956"/>
                  </a:lnTo>
                  <a:lnTo>
                    <a:pt x="466" y="956"/>
                  </a:lnTo>
                  <a:lnTo>
                    <a:pt x="474" y="958"/>
                  </a:lnTo>
                  <a:lnTo>
                    <a:pt x="482" y="960"/>
                  </a:lnTo>
                  <a:lnTo>
                    <a:pt x="490" y="962"/>
                  </a:lnTo>
                  <a:lnTo>
                    <a:pt x="496" y="964"/>
                  </a:lnTo>
                  <a:lnTo>
                    <a:pt x="503" y="967"/>
                  </a:lnTo>
                  <a:lnTo>
                    <a:pt x="509" y="969"/>
                  </a:lnTo>
                  <a:lnTo>
                    <a:pt x="517" y="973"/>
                  </a:lnTo>
                  <a:lnTo>
                    <a:pt x="523" y="975"/>
                  </a:lnTo>
                  <a:lnTo>
                    <a:pt x="531" y="979"/>
                  </a:lnTo>
                  <a:lnTo>
                    <a:pt x="537" y="981"/>
                  </a:lnTo>
                  <a:lnTo>
                    <a:pt x="543" y="985"/>
                  </a:lnTo>
                  <a:lnTo>
                    <a:pt x="551" y="987"/>
                  </a:lnTo>
                  <a:lnTo>
                    <a:pt x="559" y="991"/>
                  </a:lnTo>
                  <a:lnTo>
                    <a:pt x="565" y="995"/>
                  </a:lnTo>
                  <a:lnTo>
                    <a:pt x="575" y="999"/>
                  </a:lnTo>
                  <a:lnTo>
                    <a:pt x="580" y="1001"/>
                  </a:lnTo>
                  <a:lnTo>
                    <a:pt x="590" y="1005"/>
                  </a:lnTo>
                  <a:lnTo>
                    <a:pt x="596" y="1009"/>
                  </a:lnTo>
                  <a:lnTo>
                    <a:pt x="604" y="1011"/>
                  </a:lnTo>
                  <a:lnTo>
                    <a:pt x="614" y="1015"/>
                  </a:lnTo>
                  <a:lnTo>
                    <a:pt x="622" y="1019"/>
                  </a:lnTo>
                  <a:lnTo>
                    <a:pt x="630" y="1021"/>
                  </a:lnTo>
                  <a:lnTo>
                    <a:pt x="640" y="1025"/>
                  </a:lnTo>
                  <a:lnTo>
                    <a:pt x="648" y="1027"/>
                  </a:lnTo>
                  <a:lnTo>
                    <a:pt x="659" y="1031"/>
                  </a:lnTo>
                  <a:lnTo>
                    <a:pt x="667" y="1033"/>
                  </a:lnTo>
                  <a:lnTo>
                    <a:pt x="679" y="1035"/>
                  </a:lnTo>
                  <a:lnTo>
                    <a:pt x="683" y="1035"/>
                  </a:lnTo>
                  <a:lnTo>
                    <a:pt x="689" y="1037"/>
                  </a:lnTo>
                  <a:lnTo>
                    <a:pt x="695" y="1037"/>
                  </a:lnTo>
                  <a:lnTo>
                    <a:pt x="701" y="1039"/>
                  </a:lnTo>
                  <a:lnTo>
                    <a:pt x="711" y="1041"/>
                  </a:lnTo>
                  <a:lnTo>
                    <a:pt x="723" y="1041"/>
                  </a:lnTo>
                  <a:lnTo>
                    <a:pt x="732" y="1042"/>
                  </a:lnTo>
                  <a:lnTo>
                    <a:pt x="742" y="1044"/>
                  </a:lnTo>
                  <a:lnTo>
                    <a:pt x="752" y="1044"/>
                  </a:lnTo>
                  <a:lnTo>
                    <a:pt x="760" y="1046"/>
                  </a:lnTo>
                  <a:lnTo>
                    <a:pt x="770" y="1046"/>
                  </a:lnTo>
                  <a:lnTo>
                    <a:pt x="780" y="1048"/>
                  </a:lnTo>
                  <a:lnTo>
                    <a:pt x="790" y="1048"/>
                  </a:lnTo>
                  <a:lnTo>
                    <a:pt x="798" y="1048"/>
                  </a:lnTo>
                  <a:lnTo>
                    <a:pt x="805" y="1048"/>
                  </a:lnTo>
                  <a:lnTo>
                    <a:pt x="813" y="1050"/>
                  </a:lnTo>
                  <a:lnTo>
                    <a:pt x="821" y="1048"/>
                  </a:lnTo>
                  <a:lnTo>
                    <a:pt x="827" y="1048"/>
                  </a:lnTo>
                  <a:lnTo>
                    <a:pt x="835" y="1048"/>
                  </a:lnTo>
                  <a:lnTo>
                    <a:pt x="843" y="1048"/>
                  </a:lnTo>
                  <a:lnTo>
                    <a:pt x="847" y="1046"/>
                  </a:lnTo>
                  <a:lnTo>
                    <a:pt x="855" y="1046"/>
                  </a:lnTo>
                  <a:lnTo>
                    <a:pt x="859" y="1044"/>
                  </a:lnTo>
                  <a:lnTo>
                    <a:pt x="865" y="1042"/>
                  </a:lnTo>
                  <a:lnTo>
                    <a:pt x="875" y="1039"/>
                  </a:lnTo>
                  <a:lnTo>
                    <a:pt x="884" y="1035"/>
                  </a:lnTo>
                  <a:lnTo>
                    <a:pt x="890" y="1027"/>
                  </a:lnTo>
                  <a:lnTo>
                    <a:pt x="896" y="1019"/>
                  </a:lnTo>
                  <a:lnTo>
                    <a:pt x="900" y="1009"/>
                  </a:lnTo>
                  <a:lnTo>
                    <a:pt x="904" y="999"/>
                  </a:lnTo>
                  <a:lnTo>
                    <a:pt x="904" y="991"/>
                  </a:lnTo>
                  <a:lnTo>
                    <a:pt x="904" y="985"/>
                  </a:lnTo>
                  <a:lnTo>
                    <a:pt x="904" y="979"/>
                  </a:lnTo>
                  <a:lnTo>
                    <a:pt x="904" y="973"/>
                  </a:lnTo>
                  <a:lnTo>
                    <a:pt x="902" y="966"/>
                  </a:lnTo>
                  <a:lnTo>
                    <a:pt x="902" y="960"/>
                  </a:lnTo>
                  <a:lnTo>
                    <a:pt x="902" y="952"/>
                  </a:lnTo>
                  <a:lnTo>
                    <a:pt x="902" y="946"/>
                  </a:lnTo>
                  <a:lnTo>
                    <a:pt x="900" y="938"/>
                  </a:lnTo>
                  <a:lnTo>
                    <a:pt x="898" y="930"/>
                  </a:lnTo>
                  <a:lnTo>
                    <a:pt x="896" y="922"/>
                  </a:lnTo>
                  <a:lnTo>
                    <a:pt x="894" y="916"/>
                  </a:lnTo>
                  <a:lnTo>
                    <a:pt x="892" y="908"/>
                  </a:lnTo>
                  <a:lnTo>
                    <a:pt x="890" y="900"/>
                  </a:lnTo>
                  <a:lnTo>
                    <a:pt x="888" y="892"/>
                  </a:lnTo>
                  <a:lnTo>
                    <a:pt x="886" y="885"/>
                  </a:lnTo>
                  <a:lnTo>
                    <a:pt x="882" y="875"/>
                  </a:lnTo>
                  <a:lnTo>
                    <a:pt x="880" y="867"/>
                  </a:lnTo>
                  <a:lnTo>
                    <a:pt x="877" y="857"/>
                  </a:lnTo>
                  <a:lnTo>
                    <a:pt x="873" y="849"/>
                  </a:lnTo>
                  <a:lnTo>
                    <a:pt x="869" y="839"/>
                  </a:lnTo>
                  <a:lnTo>
                    <a:pt x="867" y="831"/>
                  </a:lnTo>
                  <a:lnTo>
                    <a:pt x="863" y="821"/>
                  </a:lnTo>
                  <a:lnTo>
                    <a:pt x="859" y="814"/>
                  </a:lnTo>
                  <a:lnTo>
                    <a:pt x="855" y="804"/>
                  </a:lnTo>
                  <a:lnTo>
                    <a:pt x="851" y="794"/>
                  </a:lnTo>
                  <a:lnTo>
                    <a:pt x="845" y="784"/>
                  </a:lnTo>
                  <a:lnTo>
                    <a:pt x="843" y="774"/>
                  </a:lnTo>
                  <a:lnTo>
                    <a:pt x="837" y="764"/>
                  </a:lnTo>
                  <a:lnTo>
                    <a:pt x="833" y="752"/>
                  </a:lnTo>
                  <a:lnTo>
                    <a:pt x="829" y="742"/>
                  </a:lnTo>
                  <a:lnTo>
                    <a:pt x="825" y="733"/>
                  </a:lnTo>
                  <a:lnTo>
                    <a:pt x="821" y="727"/>
                  </a:lnTo>
                  <a:lnTo>
                    <a:pt x="819" y="723"/>
                  </a:lnTo>
                  <a:lnTo>
                    <a:pt x="817" y="717"/>
                  </a:lnTo>
                  <a:lnTo>
                    <a:pt x="815" y="711"/>
                  </a:lnTo>
                  <a:lnTo>
                    <a:pt x="811" y="699"/>
                  </a:lnTo>
                  <a:lnTo>
                    <a:pt x="807" y="689"/>
                  </a:lnTo>
                  <a:lnTo>
                    <a:pt x="803" y="677"/>
                  </a:lnTo>
                  <a:lnTo>
                    <a:pt x="802" y="667"/>
                  </a:lnTo>
                  <a:lnTo>
                    <a:pt x="800" y="656"/>
                  </a:lnTo>
                  <a:lnTo>
                    <a:pt x="798" y="646"/>
                  </a:lnTo>
                  <a:lnTo>
                    <a:pt x="794" y="634"/>
                  </a:lnTo>
                  <a:lnTo>
                    <a:pt x="794" y="624"/>
                  </a:lnTo>
                  <a:lnTo>
                    <a:pt x="792" y="614"/>
                  </a:lnTo>
                  <a:lnTo>
                    <a:pt x="792" y="604"/>
                  </a:lnTo>
                  <a:lnTo>
                    <a:pt x="790" y="594"/>
                  </a:lnTo>
                  <a:lnTo>
                    <a:pt x="790" y="585"/>
                  </a:lnTo>
                  <a:lnTo>
                    <a:pt x="790" y="575"/>
                  </a:lnTo>
                  <a:lnTo>
                    <a:pt x="790" y="567"/>
                  </a:lnTo>
                  <a:lnTo>
                    <a:pt x="790" y="557"/>
                  </a:lnTo>
                  <a:lnTo>
                    <a:pt x="790" y="549"/>
                  </a:lnTo>
                  <a:lnTo>
                    <a:pt x="790" y="539"/>
                  </a:lnTo>
                  <a:lnTo>
                    <a:pt x="792" y="533"/>
                  </a:lnTo>
                  <a:lnTo>
                    <a:pt x="792" y="525"/>
                  </a:lnTo>
                  <a:lnTo>
                    <a:pt x="794" y="519"/>
                  </a:lnTo>
                  <a:lnTo>
                    <a:pt x="796" y="514"/>
                  </a:lnTo>
                  <a:lnTo>
                    <a:pt x="798" y="508"/>
                  </a:lnTo>
                  <a:lnTo>
                    <a:pt x="802" y="498"/>
                  </a:lnTo>
                  <a:lnTo>
                    <a:pt x="807" y="490"/>
                  </a:lnTo>
                  <a:lnTo>
                    <a:pt x="813" y="486"/>
                  </a:lnTo>
                  <a:lnTo>
                    <a:pt x="819" y="486"/>
                  </a:lnTo>
                  <a:lnTo>
                    <a:pt x="825" y="484"/>
                  </a:lnTo>
                  <a:lnTo>
                    <a:pt x="833" y="484"/>
                  </a:lnTo>
                  <a:lnTo>
                    <a:pt x="841" y="486"/>
                  </a:lnTo>
                  <a:lnTo>
                    <a:pt x="849" y="488"/>
                  </a:lnTo>
                  <a:lnTo>
                    <a:pt x="857" y="488"/>
                  </a:lnTo>
                  <a:lnTo>
                    <a:pt x="865" y="490"/>
                  </a:lnTo>
                  <a:lnTo>
                    <a:pt x="873" y="492"/>
                  </a:lnTo>
                  <a:lnTo>
                    <a:pt x="882" y="496"/>
                  </a:lnTo>
                  <a:lnTo>
                    <a:pt x="890" y="498"/>
                  </a:lnTo>
                  <a:lnTo>
                    <a:pt x="896" y="500"/>
                  </a:lnTo>
                  <a:lnTo>
                    <a:pt x="904" y="502"/>
                  </a:lnTo>
                  <a:lnTo>
                    <a:pt x="910" y="504"/>
                  </a:lnTo>
                  <a:lnTo>
                    <a:pt x="916" y="506"/>
                  </a:lnTo>
                  <a:lnTo>
                    <a:pt x="922" y="508"/>
                  </a:lnTo>
                  <a:close/>
                </a:path>
              </a:pathLst>
            </a:custGeom>
            <a:solidFill>
              <a:srgbClr val="FFFF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4" name="Google Shape;944;p91"/>
            <p:cNvSpPr/>
            <p:nvPr/>
          </p:nvSpPr>
          <p:spPr>
            <a:xfrm>
              <a:off x="2384" y="2070"/>
              <a:ext cx="760" cy="493"/>
            </a:xfrm>
            <a:custGeom>
              <a:rect b="b" l="l" r="r" t="t"/>
              <a:pathLst>
                <a:path extrusionOk="0" h="493" w="760">
                  <a:moveTo>
                    <a:pt x="525" y="11"/>
                  </a:moveTo>
                  <a:lnTo>
                    <a:pt x="527" y="9"/>
                  </a:lnTo>
                  <a:lnTo>
                    <a:pt x="531" y="5"/>
                  </a:lnTo>
                  <a:lnTo>
                    <a:pt x="537" y="2"/>
                  </a:lnTo>
                  <a:lnTo>
                    <a:pt x="548" y="0"/>
                  </a:lnTo>
                  <a:lnTo>
                    <a:pt x="552" y="0"/>
                  </a:lnTo>
                  <a:lnTo>
                    <a:pt x="560" y="2"/>
                  </a:lnTo>
                  <a:lnTo>
                    <a:pt x="566" y="4"/>
                  </a:lnTo>
                  <a:lnTo>
                    <a:pt x="576" y="7"/>
                  </a:lnTo>
                  <a:lnTo>
                    <a:pt x="586" y="11"/>
                  </a:lnTo>
                  <a:lnTo>
                    <a:pt x="596" y="19"/>
                  </a:lnTo>
                  <a:lnTo>
                    <a:pt x="602" y="21"/>
                  </a:lnTo>
                  <a:lnTo>
                    <a:pt x="608" y="27"/>
                  </a:lnTo>
                  <a:lnTo>
                    <a:pt x="614" y="33"/>
                  </a:lnTo>
                  <a:lnTo>
                    <a:pt x="619" y="39"/>
                  </a:lnTo>
                  <a:lnTo>
                    <a:pt x="629" y="51"/>
                  </a:lnTo>
                  <a:lnTo>
                    <a:pt x="639" y="61"/>
                  </a:lnTo>
                  <a:lnTo>
                    <a:pt x="645" y="69"/>
                  </a:lnTo>
                  <a:lnTo>
                    <a:pt x="651" y="79"/>
                  </a:lnTo>
                  <a:lnTo>
                    <a:pt x="653" y="84"/>
                  </a:lnTo>
                  <a:lnTo>
                    <a:pt x="655" y="90"/>
                  </a:lnTo>
                  <a:lnTo>
                    <a:pt x="655" y="96"/>
                  </a:lnTo>
                  <a:lnTo>
                    <a:pt x="657" y="104"/>
                  </a:lnTo>
                  <a:lnTo>
                    <a:pt x="653" y="108"/>
                  </a:lnTo>
                  <a:lnTo>
                    <a:pt x="651" y="114"/>
                  </a:lnTo>
                  <a:lnTo>
                    <a:pt x="647" y="120"/>
                  </a:lnTo>
                  <a:lnTo>
                    <a:pt x="645" y="128"/>
                  </a:lnTo>
                  <a:lnTo>
                    <a:pt x="641" y="134"/>
                  </a:lnTo>
                  <a:lnTo>
                    <a:pt x="639" y="142"/>
                  </a:lnTo>
                  <a:lnTo>
                    <a:pt x="635" y="152"/>
                  </a:lnTo>
                  <a:lnTo>
                    <a:pt x="633" y="161"/>
                  </a:lnTo>
                  <a:lnTo>
                    <a:pt x="629" y="169"/>
                  </a:lnTo>
                  <a:lnTo>
                    <a:pt x="627" y="179"/>
                  </a:lnTo>
                  <a:lnTo>
                    <a:pt x="623" y="185"/>
                  </a:lnTo>
                  <a:lnTo>
                    <a:pt x="623" y="191"/>
                  </a:lnTo>
                  <a:lnTo>
                    <a:pt x="619" y="197"/>
                  </a:lnTo>
                  <a:lnTo>
                    <a:pt x="619" y="203"/>
                  </a:lnTo>
                  <a:lnTo>
                    <a:pt x="618" y="209"/>
                  </a:lnTo>
                  <a:lnTo>
                    <a:pt x="619" y="213"/>
                  </a:lnTo>
                  <a:lnTo>
                    <a:pt x="621" y="223"/>
                  </a:lnTo>
                  <a:lnTo>
                    <a:pt x="627" y="232"/>
                  </a:lnTo>
                  <a:lnTo>
                    <a:pt x="633" y="236"/>
                  </a:lnTo>
                  <a:lnTo>
                    <a:pt x="641" y="244"/>
                  </a:lnTo>
                  <a:lnTo>
                    <a:pt x="645" y="248"/>
                  </a:lnTo>
                  <a:lnTo>
                    <a:pt x="649" y="250"/>
                  </a:lnTo>
                  <a:lnTo>
                    <a:pt x="655" y="254"/>
                  </a:lnTo>
                  <a:lnTo>
                    <a:pt x="661" y="260"/>
                  </a:lnTo>
                  <a:lnTo>
                    <a:pt x="667" y="264"/>
                  </a:lnTo>
                  <a:lnTo>
                    <a:pt x="673" y="268"/>
                  </a:lnTo>
                  <a:lnTo>
                    <a:pt x="677" y="272"/>
                  </a:lnTo>
                  <a:lnTo>
                    <a:pt x="685" y="278"/>
                  </a:lnTo>
                  <a:lnTo>
                    <a:pt x="689" y="284"/>
                  </a:lnTo>
                  <a:lnTo>
                    <a:pt x="694" y="288"/>
                  </a:lnTo>
                  <a:lnTo>
                    <a:pt x="700" y="294"/>
                  </a:lnTo>
                  <a:lnTo>
                    <a:pt x="706" y="300"/>
                  </a:lnTo>
                  <a:lnTo>
                    <a:pt x="710" y="306"/>
                  </a:lnTo>
                  <a:lnTo>
                    <a:pt x="716" y="311"/>
                  </a:lnTo>
                  <a:lnTo>
                    <a:pt x="720" y="317"/>
                  </a:lnTo>
                  <a:lnTo>
                    <a:pt x="726" y="323"/>
                  </a:lnTo>
                  <a:lnTo>
                    <a:pt x="730" y="331"/>
                  </a:lnTo>
                  <a:lnTo>
                    <a:pt x="736" y="337"/>
                  </a:lnTo>
                  <a:lnTo>
                    <a:pt x="740" y="343"/>
                  </a:lnTo>
                  <a:lnTo>
                    <a:pt x="744" y="351"/>
                  </a:lnTo>
                  <a:lnTo>
                    <a:pt x="746" y="355"/>
                  </a:lnTo>
                  <a:lnTo>
                    <a:pt x="750" y="361"/>
                  </a:lnTo>
                  <a:lnTo>
                    <a:pt x="752" y="367"/>
                  </a:lnTo>
                  <a:lnTo>
                    <a:pt x="756" y="375"/>
                  </a:lnTo>
                  <a:lnTo>
                    <a:pt x="756" y="381"/>
                  </a:lnTo>
                  <a:lnTo>
                    <a:pt x="758" y="386"/>
                  </a:lnTo>
                  <a:lnTo>
                    <a:pt x="758" y="392"/>
                  </a:lnTo>
                  <a:lnTo>
                    <a:pt x="760" y="398"/>
                  </a:lnTo>
                  <a:lnTo>
                    <a:pt x="760" y="408"/>
                  </a:lnTo>
                  <a:lnTo>
                    <a:pt x="758" y="420"/>
                  </a:lnTo>
                  <a:lnTo>
                    <a:pt x="752" y="430"/>
                  </a:lnTo>
                  <a:lnTo>
                    <a:pt x="746" y="440"/>
                  </a:lnTo>
                  <a:lnTo>
                    <a:pt x="736" y="448"/>
                  </a:lnTo>
                  <a:lnTo>
                    <a:pt x="728" y="454"/>
                  </a:lnTo>
                  <a:lnTo>
                    <a:pt x="720" y="461"/>
                  </a:lnTo>
                  <a:lnTo>
                    <a:pt x="714" y="467"/>
                  </a:lnTo>
                  <a:lnTo>
                    <a:pt x="708" y="471"/>
                  </a:lnTo>
                  <a:lnTo>
                    <a:pt x="700" y="475"/>
                  </a:lnTo>
                  <a:lnTo>
                    <a:pt x="694" y="479"/>
                  </a:lnTo>
                  <a:lnTo>
                    <a:pt x="689" y="483"/>
                  </a:lnTo>
                  <a:lnTo>
                    <a:pt x="683" y="483"/>
                  </a:lnTo>
                  <a:lnTo>
                    <a:pt x="675" y="485"/>
                  </a:lnTo>
                  <a:lnTo>
                    <a:pt x="669" y="487"/>
                  </a:lnTo>
                  <a:lnTo>
                    <a:pt x="661" y="489"/>
                  </a:lnTo>
                  <a:lnTo>
                    <a:pt x="651" y="489"/>
                  </a:lnTo>
                  <a:lnTo>
                    <a:pt x="643" y="491"/>
                  </a:lnTo>
                  <a:lnTo>
                    <a:pt x="631" y="491"/>
                  </a:lnTo>
                  <a:lnTo>
                    <a:pt x="621" y="493"/>
                  </a:lnTo>
                  <a:lnTo>
                    <a:pt x="616" y="491"/>
                  </a:lnTo>
                  <a:lnTo>
                    <a:pt x="610" y="491"/>
                  </a:lnTo>
                  <a:lnTo>
                    <a:pt x="604" y="489"/>
                  </a:lnTo>
                  <a:lnTo>
                    <a:pt x="600" y="487"/>
                  </a:lnTo>
                  <a:lnTo>
                    <a:pt x="590" y="481"/>
                  </a:lnTo>
                  <a:lnTo>
                    <a:pt x="584" y="473"/>
                  </a:lnTo>
                  <a:lnTo>
                    <a:pt x="578" y="463"/>
                  </a:lnTo>
                  <a:lnTo>
                    <a:pt x="574" y="452"/>
                  </a:lnTo>
                  <a:lnTo>
                    <a:pt x="570" y="446"/>
                  </a:lnTo>
                  <a:lnTo>
                    <a:pt x="570" y="440"/>
                  </a:lnTo>
                  <a:lnTo>
                    <a:pt x="566" y="434"/>
                  </a:lnTo>
                  <a:lnTo>
                    <a:pt x="566" y="428"/>
                  </a:lnTo>
                  <a:lnTo>
                    <a:pt x="564" y="422"/>
                  </a:lnTo>
                  <a:lnTo>
                    <a:pt x="562" y="416"/>
                  </a:lnTo>
                  <a:lnTo>
                    <a:pt x="560" y="408"/>
                  </a:lnTo>
                  <a:lnTo>
                    <a:pt x="560" y="402"/>
                  </a:lnTo>
                  <a:lnTo>
                    <a:pt x="560" y="392"/>
                  </a:lnTo>
                  <a:lnTo>
                    <a:pt x="560" y="382"/>
                  </a:lnTo>
                  <a:lnTo>
                    <a:pt x="558" y="373"/>
                  </a:lnTo>
                  <a:lnTo>
                    <a:pt x="558" y="367"/>
                  </a:lnTo>
                  <a:lnTo>
                    <a:pt x="558" y="363"/>
                  </a:lnTo>
                  <a:lnTo>
                    <a:pt x="560" y="361"/>
                  </a:lnTo>
                  <a:lnTo>
                    <a:pt x="560" y="359"/>
                  </a:lnTo>
                  <a:lnTo>
                    <a:pt x="560" y="355"/>
                  </a:lnTo>
                  <a:lnTo>
                    <a:pt x="562" y="345"/>
                  </a:lnTo>
                  <a:lnTo>
                    <a:pt x="564" y="335"/>
                  </a:lnTo>
                  <a:lnTo>
                    <a:pt x="564" y="329"/>
                  </a:lnTo>
                  <a:lnTo>
                    <a:pt x="566" y="321"/>
                  </a:lnTo>
                  <a:lnTo>
                    <a:pt x="566" y="315"/>
                  </a:lnTo>
                  <a:lnTo>
                    <a:pt x="568" y="309"/>
                  </a:lnTo>
                  <a:lnTo>
                    <a:pt x="570" y="302"/>
                  </a:lnTo>
                  <a:lnTo>
                    <a:pt x="570" y="294"/>
                  </a:lnTo>
                  <a:lnTo>
                    <a:pt x="572" y="288"/>
                  </a:lnTo>
                  <a:lnTo>
                    <a:pt x="574" y="280"/>
                  </a:lnTo>
                  <a:lnTo>
                    <a:pt x="574" y="272"/>
                  </a:lnTo>
                  <a:lnTo>
                    <a:pt x="574" y="264"/>
                  </a:lnTo>
                  <a:lnTo>
                    <a:pt x="574" y="254"/>
                  </a:lnTo>
                  <a:lnTo>
                    <a:pt x="576" y="248"/>
                  </a:lnTo>
                  <a:lnTo>
                    <a:pt x="576" y="240"/>
                  </a:lnTo>
                  <a:lnTo>
                    <a:pt x="576" y="232"/>
                  </a:lnTo>
                  <a:lnTo>
                    <a:pt x="576" y="227"/>
                  </a:lnTo>
                  <a:lnTo>
                    <a:pt x="576" y="221"/>
                  </a:lnTo>
                  <a:lnTo>
                    <a:pt x="574" y="213"/>
                  </a:lnTo>
                  <a:lnTo>
                    <a:pt x="574" y="207"/>
                  </a:lnTo>
                  <a:lnTo>
                    <a:pt x="574" y="203"/>
                  </a:lnTo>
                  <a:lnTo>
                    <a:pt x="572" y="197"/>
                  </a:lnTo>
                  <a:lnTo>
                    <a:pt x="570" y="191"/>
                  </a:lnTo>
                  <a:lnTo>
                    <a:pt x="564" y="187"/>
                  </a:lnTo>
                  <a:lnTo>
                    <a:pt x="554" y="181"/>
                  </a:lnTo>
                  <a:lnTo>
                    <a:pt x="544" y="179"/>
                  </a:lnTo>
                  <a:lnTo>
                    <a:pt x="535" y="181"/>
                  </a:lnTo>
                  <a:lnTo>
                    <a:pt x="525" y="187"/>
                  </a:lnTo>
                  <a:lnTo>
                    <a:pt x="517" y="193"/>
                  </a:lnTo>
                  <a:lnTo>
                    <a:pt x="509" y="205"/>
                  </a:lnTo>
                  <a:lnTo>
                    <a:pt x="503" y="211"/>
                  </a:lnTo>
                  <a:lnTo>
                    <a:pt x="499" y="217"/>
                  </a:lnTo>
                  <a:lnTo>
                    <a:pt x="495" y="225"/>
                  </a:lnTo>
                  <a:lnTo>
                    <a:pt x="491" y="232"/>
                  </a:lnTo>
                  <a:lnTo>
                    <a:pt x="487" y="240"/>
                  </a:lnTo>
                  <a:lnTo>
                    <a:pt x="483" y="248"/>
                  </a:lnTo>
                  <a:lnTo>
                    <a:pt x="477" y="254"/>
                  </a:lnTo>
                  <a:lnTo>
                    <a:pt x="473" y="262"/>
                  </a:lnTo>
                  <a:lnTo>
                    <a:pt x="469" y="268"/>
                  </a:lnTo>
                  <a:lnTo>
                    <a:pt x="466" y="272"/>
                  </a:lnTo>
                  <a:lnTo>
                    <a:pt x="460" y="276"/>
                  </a:lnTo>
                  <a:lnTo>
                    <a:pt x="456" y="280"/>
                  </a:lnTo>
                  <a:lnTo>
                    <a:pt x="446" y="284"/>
                  </a:lnTo>
                  <a:lnTo>
                    <a:pt x="434" y="280"/>
                  </a:lnTo>
                  <a:lnTo>
                    <a:pt x="428" y="276"/>
                  </a:lnTo>
                  <a:lnTo>
                    <a:pt x="424" y="274"/>
                  </a:lnTo>
                  <a:lnTo>
                    <a:pt x="418" y="266"/>
                  </a:lnTo>
                  <a:lnTo>
                    <a:pt x="412" y="260"/>
                  </a:lnTo>
                  <a:lnTo>
                    <a:pt x="406" y="250"/>
                  </a:lnTo>
                  <a:lnTo>
                    <a:pt x="400" y="242"/>
                  </a:lnTo>
                  <a:lnTo>
                    <a:pt x="394" y="232"/>
                  </a:lnTo>
                  <a:lnTo>
                    <a:pt x="389" y="227"/>
                  </a:lnTo>
                  <a:lnTo>
                    <a:pt x="381" y="221"/>
                  </a:lnTo>
                  <a:lnTo>
                    <a:pt x="375" y="215"/>
                  </a:lnTo>
                  <a:lnTo>
                    <a:pt x="369" y="211"/>
                  </a:lnTo>
                  <a:lnTo>
                    <a:pt x="363" y="207"/>
                  </a:lnTo>
                  <a:lnTo>
                    <a:pt x="353" y="203"/>
                  </a:lnTo>
                  <a:lnTo>
                    <a:pt x="345" y="207"/>
                  </a:lnTo>
                  <a:lnTo>
                    <a:pt x="341" y="209"/>
                  </a:lnTo>
                  <a:lnTo>
                    <a:pt x="339" y="215"/>
                  </a:lnTo>
                  <a:lnTo>
                    <a:pt x="337" y="223"/>
                  </a:lnTo>
                  <a:lnTo>
                    <a:pt x="337" y="232"/>
                  </a:lnTo>
                  <a:lnTo>
                    <a:pt x="337" y="242"/>
                  </a:lnTo>
                  <a:lnTo>
                    <a:pt x="335" y="252"/>
                  </a:lnTo>
                  <a:lnTo>
                    <a:pt x="333" y="260"/>
                  </a:lnTo>
                  <a:lnTo>
                    <a:pt x="331" y="270"/>
                  </a:lnTo>
                  <a:lnTo>
                    <a:pt x="325" y="278"/>
                  </a:lnTo>
                  <a:lnTo>
                    <a:pt x="321" y="286"/>
                  </a:lnTo>
                  <a:lnTo>
                    <a:pt x="317" y="292"/>
                  </a:lnTo>
                  <a:lnTo>
                    <a:pt x="316" y="298"/>
                  </a:lnTo>
                  <a:lnTo>
                    <a:pt x="306" y="307"/>
                  </a:lnTo>
                  <a:lnTo>
                    <a:pt x="300" y="315"/>
                  </a:lnTo>
                  <a:lnTo>
                    <a:pt x="294" y="319"/>
                  </a:lnTo>
                  <a:lnTo>
                    <a:pt x="294" y="321"/>
                  </a:lnTo>
                  <a:lnTo>
                    <a:pt x="252" y="189"/>
                  </a:lnTo>
                  <a:lnTo>
                    <a:pt x="250" y="187"/>
                  </a:lnTo>
                  <a:lnTo>
                    <a:pt x="246" y="181"/>
                  </a:lnTo>
                  <a:lnTo>
                    <a:pt x="237" y="173"/>
                  </a:lnTo>
                  <a:lnTo>
                    <a:pt x="229" y="167"/>
                  </a:lnTo>
                  <a:lnTo>
                    <a:pt x="219" y="159"/>
                  </a:lnTo>
                  <a:lnTo>
                    <a:pt x="207" y="155"/>
                  </a:lnTo>
                  <a:lnTo>
                    <a:pt x="201" y="154"/>
                  </a:lnTo>
                  <a:lnTo>
                    <a:pt x="195" y="155"/>
                  </a:lnTo>
                  <a:lnTo>
                    <a:pt x="189" y="157"/>
                  </a:lnTo>
                  <a:lnTo>
                    <a:pt x="185" y="161"/>
                  </a:lnTo>
                  <a:lnTo>
                    <a:pt x="179" y="165"/>
                  </a:lnTo>
                  <a:lnTo>
                    <a:pt x="177" y="171"/>
                  </a:lnTo>
                  <a:lnTo>
                    <a:pt x="173" y="179"/>
                  </a:lnTo>
                  <a:lnTo>
                    <a:pt x="169" y="189"/>
                  </a:lnTo>
                  <a:lnTo>
                    <a:pt x="167" y="197"/>
                  </a:lnTo>
                  <a:lnTo>
                    <a:pt x="165" y="207"/>
                  </a:lnTo>
                  <a:lnTo>
                    <a:pt x="164" y="217"/>
                  </a:lnTo>
                  <a:lnTo>
                    <a:pt x="162" y="229"/>
                  </a:lnTo>
                  <a:lnTo>
                    <a:pt x="158" y="236"/>
                  </a:lnTo>
                  <a:lnTo>
                    <a:pt x="154" y="246"/>
                  </a:lnTo>
                  <a:lnTo>
                    <a:pt x="148" y="254"/>
                  </a:lnTo>
                  <a:lnTo>
                    <a:pt x="144" y="262"/>
                  </a:lnTo>
                  <a:lnTo>
                    <a:pt x="136" y="268"/>
                  </a:lnTo>
                  <a:lnTo>
                    <a:pt x="128" y="274"/>
                  </a:lnTo>
                  <a:lnTo>
                    <a:pt x="122" y="274"/>
                  </a:lnTo>
                  <a:lnTo>
                    <a:pt x="118" y="276"/>
                  </a:lnTo>
                  <a:lnTo>
                    <a:pt x="112" y="276"/>
                  </a:lnTo>
                  <a:lnTo>
                    <a:pt x="106" y="278"/>
                  </a:lnTo>
                  <a:lnTo>
                    <a:pt x="98" y="278"/>
                  </a:lnTo>
                  <a:lnTo>
                    <a:pt x="92" y="278"/>
                  </a:lnTo>
                  <a:lnTo>
                    <a:pt x="85" y="278"/>
                  </a:lnTo>
                  <a:lnTo>
                    <a:pt x="79" y="278"/>
                  </a:lnTo>
                  <a:lnTo>
                    <a:pt x="73" y="276"/>
                  </a:lnTo>
                  <a:lnTo>
                    <a:pt x="67" y="276"/>
                  </a:lnTo>
                  <a:lnTo>
                    <a:pt x="61" y="276"/>
                  </a:lnTo>
                  <a:lnTo>
                    <a:pt x="55" y="276"/>
                  </a:lnTo>
                  <a:lnTo>
                    <a:pt x="49" y="274"/>
                  </a:lnTo>
                  <a:lnTo>
                    <a:pt x="43" y="274"/>
                  </a:lnTo>
                  <a:lnTo>
                    <a:pt x="37" y="272"/>
                  </a:lnTo>
                  <a:lnTo>
                    <a:pt x="33" y="272"/>
                  </a:lnTo>
                  <a:lnTo>
                    <a:pt x="23" y="270"/>
                  </a:lnTo>
                  <a:lnTo>
                    <a:pt x="15" y="268"/>
                  </a:lnTo>
                  <a:lnTo>
                    <a:pt x="10" y="264"/>
                  </a:lnTo>
                  <a:lnTo>
                    <a:pt x="4" y="260"/>
                  </a:lnTo>
                  <a:lnTo>
                    <a:pt x="0" y="258"/>
                  </a:lnTo>
                  <a:lnTo>
                    <a:pt x="0" y="256"/>
                  </a:lnTo>
                  <a:lnTo>
                    <a:pt x="0" y="252"/>
                  </a:lnTo>
                  <a:lnTo>
                    <a:pt x="2" y="250"/>
                  </a:lnTo>
                  <a:lnTo>
                    <a:pt x="6" y="248"/>
                  </a:lnTo>
                  <a:lnTo>
                    <a:pt x="14" y="248"/>
                  </a:lnTo>
                  <a:lnTo>
                    <a:pt x="21" y="244"/>
                  </a:lnTo>
                  <a:lnTo>
                    <a:pt x="29" y="242"/>
                  </a:lnTo>
                  <a:lnTo>
                    <a:pt x="35" y="236"/>
                  </a:lnTo>
                  <a:lnTo>
                    <a:pt x="41" y="230"/>
                  </a:lnTo>
                  <a:lnTo>
                    <a:pt x="47" y="225"/>
                  </a:lnTo>
                  <a:lnTo>
                    <a:pt x="51" y="217"/>
                  </a:lnTo>
                  <a:lnTo>
                    <a:pt x="55" y="209"/>
                  </a:lnTo>
                  <a:lnTo>
                    <a:pt x="59" y="203"/>
                  </a:lnTo>
                  <a:lnTo>
                    <a:pt x="61" y="193"/>
                  </a:lnTo>
                  <a:lnTo>
                    <a:pt x="65" y="187"/>
                  </a:lnTo>
                  <a:lnTo>
                    <a:pt x="67" y="181"/>
                  </a:lnTo>
                  <a:lnTo>
                    <a:pt x="69" y="175"/>
                  </a:lnTo>
                  <a:lnTo>
                    <a:pt x="71" y="165"/>
                  </a:lnTo>
                  <a:lnTo>
                    <a:pt x="71" y="163"/>
                  </a:lnTo>
                  <a:lnTo>
                    <a:pt x="100" y="73"/>
                  </a:lnTo>
                  <a:lnTo>
                    <a:pt x="100" y="71"/>
                  </a:lnTo>
                  <a:lnTo>
                    <a:pt x="100" y="65"/>
                  </a:lnTo>
                  <a:lnTo>
                    <a:pt x="102" y="57"/>
                  </a:lnTo>
                  <a:lnTo>
                    <a:pt x="106" y="51"/>
                  </a:lnTo>
                  <a:lnTo>
                    <a:pt x="112" y="43"/>
                  </a:lnTo>
                  <a:lnTo>
                    <a:pt x="120" y="41"/>
                  </a:lnTo>
                  <a:lnTo>
                    <a:pt x="126" y="39"/>
                  </a:lnTo>
                  <a:lnTo>
                    <a:pt x="134" y="39"/>
                  </a:lnTo>
                  <a:lnTo>
                    <a:pt x="140" y="41"/>
                  </a:lnTo>
                  <a:lnTo>
                    <a:pt x="150" y="45"/>
                  </a:lnTo>
                  <a:lnTo>
                    <a:pt x="158" y="49"/>
                  </a:lnTo>
                  <a:lnTo>
                    <a:pt x="164" y="53"/>
                  </a:lnTo>
                  <a:lnTo>
                    <a:pt x="167" y="59"/>
                  </a:lnTo>
                  <a:lnTo>
                    <a:pt x="173" y="65"/>
                  </a:lnTo>
                  <a:lnTo>
                    <a:pt x="177" y="71"/>
                  </a:lnTo>
                  <a:lnTo>
                    <a:pt x="181" y="77"/>
                  </a:lnTo>
                  <a:lnTo>
                    <a:pt x="183" y="82"/>
                  </a:lnTo>
                  <a:lnTo>
                    <a:pt x="185" y="88"/>
                  </a:lnTo>
                  <a:lnTo>
                    <a:pt x="189" y="98"/>
                  </a:lnTo>
                  <a:lnTo>
                    <a:pt x="195" y="104"/>
                  </a:lnTo>
                  <a:lnTo>
                    <a:pt x="199" y="106"/>
                  </a:lnTo>
                  <a:lnTo>
                    <a:pt x="205" y="106"/>
                  </a:lnTo>
                  <a:lnTo>
                    <a:pt x="209" y="106"/>
                  </a:lnTo>
                  <a:lnTo>
                    <a:pt x="219" y="104"/>
                  </a:lnTo>
                  <a:lnTo>
                    <a:pt x="225" y="100"/>
                  </a:lnTo>
                  <a:lnTo>
                    <a:pt x="231" y="98"/>
                  </a:lnTo>
                  <a:lnTo>
                    <a:pt x="237" y="94"/>
                  </a:lnTo>
                  <a:lnTo>
                    <a:pt x="242" y="90"/>
                  </a:lnTo>
                  <a:lnTo>
                    <a:pt x="252" y="82"/>
                  </a:lnTo>
                  <a:lnTo>
                    <a:pt x="260" y="77"/>
                  </a:lnTo>
                  <a:lnTo>
                    <a:pt x="270" y="73"/>
                  </a:lnTo>
                  <a:lnTo>
                    <a:pt x="278" y="73"/>
                  </a:lnTo>
                  <a:lnTo>
                    <a:pt x="286" y="75"/>
                  </a:lnTo>
                  <a:lnTo>
                    <a:pt x="296" y="82"/>
                  </a:lnTo>
                  <a:lnTo>
                    <a:pt x="304" y="92"/>
                  </a:lnTo>
                  <a:lnTo>
                    <a:pt x="308" y="100"/>
                  </a:lnTo>
                  <a:lnTo>
                    <a:pt x="312" y="110"/>
                  </a:lnTo>
                  <a:lnTo>
                    <a:pt x="314" y="120"/>
                  </a:lnTo>
                  <a:lnTo>
                    <a:pt x="317" y="128"/>
                  </a:lnTo>
                  <a:lnTo>
                    <a:pt x="321" y="138"/>
                  </a:lnTo>
                  <a:lnTo>
                    <a:pt x="325" y="140"/>
                  </a:lnTo>
                  <a:lnTo>
                    <a:pt x="331" y="144"/>
                  </a:lnTo>
                  <a:lnTo>
                    <a:pt x="335" y="148"/>
                  </a:lnTo>
                  <a:lnTo>
                    <a:pt x="343" y="152"/>
                  </a:lnTo>
                  <a:lnTo>
                    <a:pt x="351" y="154"/>
                  </a:lnTo>
                  <a:lnTo>
                    <a:pt x="361" y="154"/>
                  </a:lnTo>
                  <a:lnTo>
                    <a:pt x="369" y="152"/>
                  </a:lnTo>
                  <a:lnTo>
                    <a:pt x="381" y="150"/>
                  </a:lnTo>
                  <a:lnTo>
                    <a:pt x="391" y="144"/>
                  </a:lnTo>
                  <a:lnTo>
                    <a:pt x="402" y="140"/>
                  </a:lnTo>
                  <a:lnTo>
                    <a:pt x="408" y="136"/>
                  </a:lnTo>
                  <a:lnTo>
                    <a:pt x="414" y="132"/>
                  </a:lnTo>
                  <a:lnTo>
                    <a:pt x="420" y="128"/>
                  </a:lnTo>
                  <a:lnTo>
                    <a:pt x="426" y="126"/>
                  </a:lnTo>
                  <a:lnTo>
                    <a:pt x="434" y="118"/>
                  </a:lnTo>
                  <a:lnTo>
                    <a:pt x="446" y="110"/>
                  </a:lnTo>
                  <a:lnTo>
                    <a:pt x="454" y="102"/>
                  </a:lnTo>
                  <a:lnTo>
                    <a:pt x="464" y="96"/>
                  </a:lnTo>
                  <a:lnTo>
                    <a:pt x="469" y="90"/>
                  </a:lnTo>
                  <a:lnTo>
                    <a:pt x="473" y="86"/>
                  </a:lnTo>
                  <a:lnTo>
                    <a:pt x="477" y="84"/>
                  </a:lnTo>
                  <a:lnTo>
                    <a:pt x="479" y="84"/>
                  </a:lnTo>
                  <a:lnTo>
                    <a:pt x="525" y="11"/>
                  </a:lnTo>
                  <a:close/>
                </a:path>
              </a:pathLst>
            </a:custGeom>
            <a:solidFill>
              <a:srgbClr val="E6E6B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5" name="Google Shape;945;p91"/>
            <p:cNvSpPr/>
            <p:nvPr/>
          </p:nvSpPr>
          <p:spPr>
            <a:xfrm>
              <a:off x="1888" y="2164"/>
              <a:ext cx="490" cy="703"/>
            </a:xfrm>
            <a:custGeom>
              <a:rect b="b" l="l" r="r" t="t"/>
              <a:pathLst>
                <a:path extrusionOk="0" h="703" w="490">
                  <a:moveTo>
                    <a:pt x="24" y="166"/>
                  </a:moveTo>
                  <a:lnTo>
                    <a:pt x="22" y="170"/>
                  </a:lnTo>
                  <a:lnTo>
                    <a:pt x="22" y="174"/>
                  </a:lnTo>
                  <a:lnTo>
                    <a:pt x="20" y="182"/>
                  </a:lnTo>
                  <a:lnTo>
                    <a:pt x="20" y="194"/>
                  </a:lnTo>
                  <a:lnTo>
                    <a:pt x="22" y="204"/>
                  </a:lnTo>
                  <a:lnTo>
                    <a:pt x="26" y="213"/>
                  </a:lnTo>
                  <a:lnTo>
                    <a:pt x="30" y="217"/>
                  </a:lnTo>
                  <a:lnTo>
                    <a:pt x="34" y="221"/>
                  </a:lnTo>
                  <a:lnTo>
                    <a:pt x="40" y="225"/>
                  </a:lnTo>
                  <a:lnTo>
                    <a:pt x="46" y="227"/>
                  </a:lnTo>
                  <a:lnTo>
                    <a:pt x="52" y="229"/>
                  </a:lnTo>
                  <a:lnTo>
                    <a:pt x="57" y="233"/>
                  </a:lnTo>
                  <a:lnTo>
                    <a:pt x="63" y="237"/>
                  </a:lnTo>
                  <a:lnTo>
                    <a:pt x="67" y="245"/>
                  </a:lnTo>
                  <a:lnTo>
                    <a:pt x="69" y="251"/>
                  </a:lnTo>
                  <a:lnTo>
                    <a:pt x="73" y="259"/>
                  </a:lnTo>
                  <a:lnTo>
                    <a:pt x="73" y="267"/>
                  </a:lnTo>
                  <a:lnTo>
                    <a:pt x="75" y="277"/>
                  </a:lnTo>
                  <a:lnTo>
                    <a:pt x="75" y="283"/>
                  </a:lnTo>
                  <a:lnTo>
                    <a:pt x="73" y="290"/>
                  </a:lnTo>
                  <a:lnTo>
                    <a:pt x="71" y="298"/>
                  </a:lnTo>
                  <a:lnTo>
                    <a:pt x="69" y="306"/>
                  </a:lnTo>
                  <a:lnTo>
                    <a:pt x="65" y="312"/>
                  </a:lnTo>
                  <a:lnTo>
                    <a:pt x="61" y="318"/>
                  </a:lnTo>
                  <a:lnTo>
                    <a:pt x="56" y="320"/>
                  </a:lnTo>
                  <a:lnTo>
                    <a:pt x="50" y="324"/>
                  </a:lnTo>
                  <a:lnTo>
                    <a:pt x="42" y="324"/>
                  </a:lnTo>
                  <a:lnTo>
                    <a:pt x="34" y="328"/>
                  </a:lnTo>
                  <a:lnTo>
                    <a:pt x="26" y="330"/>
                  </a:lnTo>
                  <a:lnTo>
                    <a:pt x="20" y="336"/>
                  </a:lnTo>
                  <a:lnTo>
                    <a:pt x="14" y="340"/>
                  </a:lnTo>
                  <a:lnTo>
                    <a:pt x="8" y="346"/>
                  </a:lnTo>
                  <a:lnTo>
                    <a:pt x="4" y="352"/>
                  </a:lnTo>
                  <a:lnTo>
                    <a:pt x="2" y="358"/>
                  </a:lnTo>
                  <a:lnTo>
                    <a:pt x="0" y="363"/>
                  </a:lnTo>
                  <a:lnTo>
                    <a:pt x="0" y="367"/>
                  </a:lnTo>
                  <a:lnTo>
                    <a:pt x="2" y="373"/>
                  </a:lnTo>
                  <a:lnTo>
                    <a:pt x="6" y="379"/>
                  </a:lnTo>
                  <a:lnTo>
                    <a:pt x="10" y="383"/>
                  </a:lnTo>
                  <a:lnTo>
                    <a:pt x="20" y="387"/>
                  </a:lnTo>
                  <a:lnTo>
                    <a:pt x="24" y="387"/>
                  </a:lnTo>
                  <a:lnTo>
                    <a:pt x="30" y="389"/>
                  </a:lnTo>
                  <a:lnTo>
                    <a:pt x="36" y="389"/>
                  </a:lnTo>
                  <a:lnTo>
                    <a:pt x="44" y="391"/>
                  </a:lnTo>
                  <a:lnTo>
                    <a:pt x="50" y="391"/>
                  </a:lnTo>
                  <a:lnTo>
                    <a:pt x="57" y="391"/>
                  </a:lnTo>
                  <a:lnTo>
                    <a:pt x="63" y="389"/>
                  </a:lnTo>
                  <a:lnTo>
                    <a:pt x="69" y="389"/>
                  </a:lnTo>
                  <a:lnTo>
                    <a:pt x="73" y="387"/>
                  </a:lnTo>
                  <a:lnTo>
                    <a:pt x="81" y="387"/>
                  </a:lnTo>
                  <a:lnTo>
                    <a:pt x="85" y="385"/>
                  </a:lnTo>
                  <a:lnTo>
                    <a:pt x="91" y="385"/>
                  </a:lnTo>
                  <a:lnTo>
                    <a:pt x="101" y="379"/>
                  </a:lnTo>
                  <a:lnTo>
                    <a:pt x="111" y="375"/>
                  </a:lnTo>
                  <a:lnTo>
                    <a:pt x="119" y="369"/>
                  </a:lnTo>
                  <a:lnTo>
                    <a:pt x="129" y="365"/>
                  </a:lnTo>
                  <a:lnTo>
                    <a:pt x="134" y="358"/>
                  </a:lnTo>
                  <a:lnTo>
                    <a:pt x="142" y="354"/>
                  </a:lnTo>
                  <a:lnTo>
                    <a:pt x="148" y="348"/>
                  </a:lnTo>
                  <a:lnTo>
                    <a:pt x="156" y="344"/>
                  </a:lnTo>
                  <a:lnTo>
                    <a:pt x="162" y="340"/>
                  </a:lnTo>
                  <a:lnTo>
                    <a:pt x="170" y="338"/>
                  </a:lnTo>
                  <a:lnTo>
                    <a:pt x="176" y="336"/>
                  </a:lnTo>
                  <a:lnTo>
                    <a:pt x="182" y="336"/>
                  </a:lnTo>
                  <a:lnTo>
                    <a:pt x="188" y="340"/>
                  </a:lnTo>
                  <a:lnTo>
                    <a:pt x="194" y="344"/>
                  </a:lnTo>
                  <a:lnTo>
                    <a:pt x="196" y="350"/>
                  </a:lnTo>
                  <a:lnTo>
                    <a:pt x="200" y="360"/>
                  </a:lnTo>
                  <a:lnTo>
                    <a:pt x="202" y="365"/>
                  </a:lnTo>
                  <a:lnTo>
                    <a:pt x="202" y="371"/>
                  </a:lnTo>
                  <a:lnTo>
                    <a:pt x="204" y="377"/>
                  </a:lnTo>
                  <a:lnTo>
                    <a:pt x="204" y="383"/>
                  </a:lnTo>
                  <a:lnTo>
                    <a:pt x="204" y="389"/>
                  </a:lnTo>
                  <a:lnTo>
                    <a:pt x="204" y="395"/>
                  </a:lnTo>
                  <a:lnTo>
                    <a:pt x="204" y="401"/>
                  </a:lnTo>
                  <a:lnTo>
                    <a:pt x="206" y="409"/>
                  </a:lnTo>
                  <a:lnTo>
                    <a:pt x="204" y="415"/>
                  </a:lnTo>
                  <a:lnTo>
                    <a:pt x="204" y="421"/>
                  </a:lnTo>
                  <a:lnTo>
                    <a:pt x="204" y="429"/>
                  </a:lnTo>
                  <a:lnTo>
                    <a:pt x="204" y="435"/>
                  </a:lnTo>
                  <a:lnTo>
                    <a:pt x="202" y="438"/>
                  </a:lnTo>
                  <a:lnTo>
                    <a:pt x="202" y="444"/>
                  </a:lnTo>
                  <a:lnTo>
                    <a:pt x="202" y="450"/>
                  </a:lnTo>
                  <a:lnTo>
                    <a:pt x="202" y="456"/>
                  </a:lnTo>
                  <a:lnTo>
                    <a:pt x="202" y="464"/>
                  </a:lnTo>
                  <a:lnTo>
                    <a:pt x="200" y="472"/>
                  </a:lnTo>
                  <a:lnTo>
                    <a:pt x="200" y="476"/>
                  </a:lnTo>
                  <a:lnTo>
                    <a:pt x="200" y="478"/>
                  </a:lnTo>
                  <a:lnTo>
                    <a:pt x="251" y="551"/>
                  </a:lnTo>
                  <a:lnTo>
                    <a:pt x="251" y="553"/>
                  </a:lnTo>
                  <a:lnTo>
                    <a:pt x="257" y="557"/>
                  </a:lnTo>
                  <a:lnTo>
                    <a:pt x="263" y="561"/>
                  </a:lnTo>
                  <a:lnTo>
                    <a:pt x="271" y="565"/>
                  </a:lnTo>
                  <a:lnTo>
                    <a:pt x="281" y="563"/>
                  </a:lnTo>
                  <a:lnTo>
                    <a:pt x="290" y="557"/>
                  </a:lnTo>
                  <a:lnTo>
                    <a:pt x="294" y="549"/>
                  </a:lnTo>
                  <a:lnTo>
                    <a:pt x="300" y="543"/>
                  </a:lnTo>
                  <a:lnTo>
                    <a:pt x="302" y="537"/>
                  </a:lnTo>
                  <a:lnTo>
                    <a:pt x="306" y="533"/>
                  </a:lnTo>
                  <a:lnTo>
                    <a:pt x="308" y="525"/>
                  </a:lnTo>
                  <a:lnTo>
                    <a:pt x="310" y="519"/>
                  </a:lnTo>
                  <a:lnTo>
                    <a:pt x="312" y="512"/>
                  </a:lnTo>
                  <a:lnTo>
                    <a:pt x="314" y="504"/>
                  </a:lnTo>
                  <a:lnTo>
                    <a:pt x="316" y="498"/>
                  </a:lnTo>
                  <a:lnTo>
                    <a:pt x="318" y="492"/>
                  </a:lnTo>
                  <a:lnTo>
                    <a:pt x="320" y="486"/>
                  </a:lnTo>
                  <a:lnTo>
                    <a:pt x="322" y="480"/>
                  </a:lnTo>
                  <a:lnTo>
                    <a:pt x="324" y="474"/>
                  </a:lnTo>
                  <a:lnTo>
                    <a:pt x="328" y="470"/>
                  </a:lnTo>
                  <a:lnTo>
                    <a:pt x="330" y="460"/>
                  </a:lnTo>
                  <a:lnTo>
                    <a:pt x="334" y="452"/>
                  </a:lnTo>
                  <a:lnTo>
                    <a:pt x="338" y="446"/>
                  </a:lnTo>
                  <a:lnTo>
                    <a:pt x="344" y="440"/>
                  </a:lnTo>
                  <a:lnTo>
                    <a:pt x="352" y="433"/>
                  </a:lnTo>
                  <a:lnTo>
                    <a:pt x="361" y="431"/>
                  </a:lnTo>
                  <a:lnTo>
                    <a:pt x="367" y="431"/>
                  </a:lnTo>
                  <a:lnTo>
                    <a:pt x="371" y="435"/>
                  </a:lnTo>
                  <a:lnTo>
                    <a:pt x="377" y="437"/>
                  </a:lnTo>
                  <a:lnTo>
                    <a:pt x="385" y="444"/>
                  </a:lnTo>
                  <a:lnTo>
                    <a:pt x="387" y="448"/>
                  </a:lnTo>
                  <a:lnTo>
                    <a:pt x="389" y="452"/>
                  </a:lnTo>
                  <a:lnTo>
                    <a:pt x="391" y="456"/>
                  </a:lnTo>
                  <a:lnTo>
                    <a:pt x="393" y="462"/>
                  </a:lnTo>
                  <a:lnTo>
                    <a:pt x="395" y="470"/>
                  </a:lnTo>
                  <a:lnTo>
                    <a:pt x="397" y="476"/>
                  </a:lnTo>
                  <a:lnTo>
                    <a:pt x="399" y="484"/>
                  </a:lnTo>
                  <a:lnTo>
                    <a:pt x="401" y="494"/>
                  </a:lnTo>
                  <a:lnTo>
                    <a:pt x="401" y="502"/>
                  </a:lnTo>
                  <a:lnTo>
                    <a:pt x="403" y="512"/>
                  </a:lnTo>
                  <a:lnTo>
                    <a:pt x="403" y="519"/>
                  </a:lnTo>
                  <a:lnTo>
                    <a:pt x="405" y="529"/>
                  </a:lnTo>
                  <a:lnTo>
                    <a:pt x="407" y="539"/>
                  </a:lnTo>
                  <a:lnTo>
                    <a:pt x="407" y="549"/>
                  </a:lnTo>
                  <a:lnTo>
                    <a:pt x="409" y="559"/>
                  </a:lnTo>
                  <a:lnTo>
                    <a:pt x="409" y="569"/>
                  </a:lnTo>
                  <a:lnTo>
                    <a:pt x="409" y="579"/>
                  </a:lnTo>
                  <a:lnTo>
                    <a:pt x="409" y="588"/>
                  </a:lnTo>
                  <a:lnTo>
                    <a:pt x="409" y="598"/>
                  </a:lnTo>
                  <a:lnTo>
                    <a:pt x="411" y="606"/>
                  </a:lnTo>
                  <a:lnTo>
                    <a:pt x="411" y="614"/>
                  </a:lnTo>
                  <a:lnTo>
                    <a:pt x="411" y="624"/>
                  </a:lnTo>
                  <a:lnTo>
                    <a:pt x="411" y="630"/>
                  </a:lnTo>
                  <a:lnTo>
                    <a:pt x="411" y="640"/>
                  </a:lnTo>
                  <a:lnTo>
                    <a:pt x="411" y="646"/>
                  </a:lnTo>
                  <a:lnTo>
                    <a:pt x="411" y="652"/>
                  </a:lnTo>
                  <a:lnTo>
                    <a:pt x="411" y="656"/>
                  </a:lnTo>
                  <a:lnTo>
                    <a:pt x="411" y="660"/>
                  </a:lnTo>
                  <a:lnTo>
                    <a:pt x="411" y="667"/>
                  </a:lnTo>
                  <a:lnTo>
                    <a:pt x="413" y="669"/>
                  </a:lnTo>
                  <a:lnTo>
                    <a:pt x="411" y="671"/>
                  </a:lnTo>
                  <a:lnTo>
                    <a:pt x="411" y="677"/>
                  </a:lnTo>
                  <a:lnTo>
                    <a:pt x="409" y="685"/>
                  </a:lnTo>
                  <a:lnTo>
                    <a:pt x="409" y="693"/>
                  </a:lnTo>
                  <a:lnTo>
                    <a:pt x="411" y="699"/>
                  </a:lnTo>
                  <a:lnTo>
                    <a:pt x="417" y="703"/>
                  </a:lnTo>
                  <a:lnTo>
                    <a:pt x="421" y="703"/>
                  </a:lnTo>
                  <a:lnTo>
                    <a:pt x="427" y="703"/>
                  </a:lnTo>
                  <a:lnTo>
                    <a:pt x="434" y="701"/>
                  </a:lnTo>
                  <a:lnTo>
                    <a:pt x="442" y="699"/>
                  </a:lnTo>
                  <a:lnTo>
                    <a:pt x="450" y="693"/>
                  </a:lnTo>
                  <a:lnTo>
                    <a:pt x="458" y="687"/>
                  </a:lnTo>
                  <a:lnTo>
                    <a:pt x="464" y="681"/>
                  </a:lnTo>
                  <a:lnTo>
                    <a:pt x="470" y="671"/>
                  </a:lnTo>
                  <a:lnTo>
                    <a:pt x="476" y="662"/>
                  </a:lnTo>
                  <a:lnTo>
                    <a:pt x="480" y="652"/>
                  </a:lnTo>
                  <a:lnTo>
                    <a:pt x="482" y="646"/>
                  </a:lnTo>
                  <a:lnTo>
                    <a:pt x="484" y="642"/>
                  </a:lnTo>
                  <a:lnTo>
                    <a:pt x="486" y="634"/>
                  </a:lnTo>
                  <a:lnTo>
                    <a:pt x="488" y="630"/>
                  </a:lnTo>
                  <a:lnTo>
                    <a:pt x="488" y="622"/>
                  </a:lnTo>
                  <a:lnTo>
                    <a:pt x="488" y="616"/>
                  </a:lnTo>
                  <a:lnTo>
                    <a:pt x="488" y="608"/>
                  </a:lnTo>
                  <a:lnTo>
                    <a:pt x="490" y="602"/>
                  </a:lnTo>
                  <a:lnTo>
                    <a:pt x="490" y="592"/>
                  </a:lnTo>
                  <a:lnTo>
                    <a:pt x="490" y="587"/>
                  </a:lnTo>
                  <a:lnTo>
                    <a:pt x="490" y="579"/>
                  </a:lnTo>
                  <a:lnTo>
                    <a:pt x="490" y="571"/>
                  </a:lnTo>
                  <a:lnTo>
                    <a:pt x="488" y="563"/>
                  </a:lnTo>
                  <a:lnTo>
                    <a:pt x="486" y="555"/>
                  </a:lnTo>
                  <a:lnTo>
                    <a:pt x="486" y="545"/>
                  </a:lnTo>
                  <a:lnTo>
                    <a:pt x="484" y="537"/>
                  </a:lnTo>
                  <a:lnTo>
                    <a:pt x="482" y="527"/>
                  </a:lnTo>
                  <a:lnTo>
                    <a:pt x="480" y="519"/>
                  </a:lnTo>
                  <a:lnTo>
                    <a:pt x="478" y="510"/>
                  </a:lnTo>
                  <a:lnTo>
                    <a:pt x="476" y="502"/>
                  </a:lnTo>
                  <a:lnTo>
                    <a:pt x="474" y="492"/>
                  </a:lnTo>
                  <a:lnTo>
                    <a:pt x="470" y="482"/>
                  </a:lnTo>
                  <a:lnTo>
                    <a:pt x="466" y="472"/>
                  </a:lnTo>
                  <a:lnTo>
                    <a:pt x="464" y="464"/>
                  </a:lnTo>
                  <a:lnTo>
                    <a:pt x="460" y="458"/>
                  </a:lnTo>
                  <a:lnTo>
                    <a:pt x="458" y="450"/>
                  </a:lnTo>
                  <a:lnTo>
                    <a:pt x="454" y="444"/>
                  </a:lnTo>
                  <a:lnTo>
                    <a:pt x="452" y="438"/>
                  </a:lnTo>
                  <a:lnTo>
                    <a:pt x="448" y="433"/>
                  </a:lnTo>
                  <a:lnTo>
                    <a:pt x="444" y="429"/>
                  </a:lnTo>
                  <a:lnTo>
                    <a:pt x="442" y="423"/>
                  </a:lnTo>
                  <a:lnTo>
                    <a:pt x="438" y="419"/>
                  </a:lnTo>
                  <a:lnTo>
                    <a:pt x="433" y="411"/>
                  </a:lnTo>
                  <a:lnTo>
                    <a:pt x="425" y="405"/>
                  </a:lnTo>
                  <a:lnTo>
                    <a:pt x="417" y="397"/>
                  </a:lnTo>
                  <a:lnTo>
                    <a:pt x="409" y="391"/>
                  </a:lnTo>
                  <a:lnTo>
                    <a:pt x="399" y="385"/>
                  </a:lnTo>
                  <a:lnTo>
                    <a:pt x="391" y="379"/>
                  </a:lnTo>
                  <a:lnTo>
                    <a:pt x="379" y="371"/>
                  </a:lnTo>
                  <a:lnTo>
                    <a:pt x="369" y="365"/>
                  </a:lnTo>
                  <a:lnTo>
                    <a:pt x="363" y="362"/>
                  </a:lnTo>
                  <a:lnTo>
                    <a:pt x="358" y="358"/>
                  </a:lnTo>
                  <a:lnTo>
                    <a:pt x="352" y="356"/>
                  </a:lnTo>
                  <a:lnTo>
                    <a:pt x="348" y="352"/>
                  </a:lnTo>
                  <a:lnTo>
                    <a:pt x="340" y="348"/>
                  </a:lnTo>
                  <a:lnTo>
                    <a:pt x="334" y="344"/>
                  </a:lnTo>
                  <a:lnTo>
                    <a:pt x="328" y="342"/>
                  </a:lnTo>
                  <a:lnTo>
                    <a:pt x="322" y="340"/>
                  </a:lnTo>
                  <a:lnTo>
                    <a:pt x="310" y="336"/>
                  </a:lnTo>
                  <a:lnTo>
                    <a:pt x="302" y="336"/>
                  </a:lnTo>
                  <a:lnTo>
                    <a:pt x="290" y="336"/>
                  </a:lnTo>
                  <a:lnTo>
                    <a:pt x="283" y="338"/>
                  </a:lnTo>
                  <a:lnTo>
                    <a:pt x="273" y="340"/>
                  </a:lnTo>
                  <a:lnTo>
                    <a:pt x="267" y="344"/>
                  </a:lnTo>
                  <a:lnTo>
                    <a:pt x="261" y="346"/>
                  </a:lnTo>
                  <a:lnTo>
                    <a:pt x="255" y="348"/>
                  </a:lnTo>
                  <a:lnTo>
                    <a:pt x="247" y="348"/>
                  </a:lnTo>
                  <a:lnTo>
                    <a:pt x="243" y="348"/>
                  </a:lnTo>
                  <a:lnTo>
                    <a:pt x="239" y="346"/>
                  </a:lnTo>
                  <a:lnTo>
                    <a:pt x="235" y="344"/>
                  </a:lnTo>
                  <a:lnTo>
                    <a:pt x="231" y="336"/>
                  </a:lnTo>
                  <a:lnTo>
                    <a:pt x="227" y="330"/>
                  </a:lnTo>
                  <a:lnTo>
                    <a:pt x="223" y="318"/>
                  </a:lnTo>
                  <a:lnTo>
                    <a:pt x="217" y="308"/>
                  </a:lnTo>
                  <a:lnTo>
                    <a:pt x="209" y="300"/>
                  </a:lnTo>
                  <a:lnTo>
                    <a:pt x="202" y="292"/>
                  </a:lnTo>
                  <a:lnTo>
                    <a:pt x="192" y="285"/>
                  </a:lnTo>
                  <a:lnTo>
                    <a:pt x="182" y="277"/>
                  </a:lnTo>
                  <a:lnTo>
                    <a:pt x="172" y="271"/>
                  </a:lnTo>
                  <a:lnTo>
                    <a:pt x="162" y="265"/>
                  </a:lnTo>
                  <a:lnTo>
                    <a:pt x="154" y="259"/>
                  </a:lnTo>
                  <a:lnTo>
                    <a:pt x="146" y="253"/>
                  </a:lnTo>
                  <a:lnTo>
                    <a:pt x="138" y="247"/>
                  </a:lnTo>
                  <a:lnTo>
                    <a:pt x="134" y="243"/>
                  </a:lnTo>
                  <a:lnTo>
                    <a:pt x="132" y="239"/>
                  </a:lnTo>
                  <a:lnTo>
                    <a:pt x="132" y="235"/>
                  </a:lnTo>
                  <a:lnTo>
                    <a:pt x="134" y="231"/>
                  </a:lnTo>
                  <a:lnTo>
                    <a:pt x="140" y="229"/>
                  </a:lnTo>
                  <a:lnTo>
                    <a:pt x="148" y="225"/>
                  </a:lnTo>
                  <a:lnTo>
                    <a:pt x="154" y="221"/>
                  </a:lnTo>
                  <a:lnTo>
                    <a:pt x="158" y="215"/>
                  </a:lnTo>
                  <a:lnTo>
                    <a:pt x="162" y="212"/>
                  </a:lnTo>
                  <a:lnTo>
                    <a:pt x="166" y="204"/>
                  </a:lnTo>
                  <a:lnTo>
                    <a:pt x="170" y="198"/>
                  </a:lnTo>
                  <a:lnTo>
                    <a:pt x="172" y="190"/>
                  </a:lnTo>
                  <a:lnTo>
                    <a:pt x="176" y="184"/>
                  </a:lnTo>
                  <a:lnTo>
                    <a:pt x="180" y="176"/>
                  </a:lnTo>
                  <a:lnTo>
                    <a:pt x="182" y="166"/>
                  </a:lnTo>
                  <a:lnTo>
                    <a:pt x="186" y="158"/>
                  </a:lnTo>
                  <a:lnTo>
                    <a:pt x="190" y="150"/>
                  </a:lnTo>
                  <a:lnTo>
                    <a:pt x="194" y="142"/>
                  </a:lnTo>
                  <a:lnTo>
                    <a:pt x="200" y="135"/>
                  </a:lnTo>
                  <a:lnTo>
                    <a:pt x="206" y="127"/>
                  </a:lnTo>
                  <a:lnTo>
                    <a:pt x="215" y="119"/>
                  </a:lnTo>
                  <a:lnTo>
                    <a:pt x="221" y="111"/>
                  </a:lnTo>
                  <a:lnTo>
                    <a:pt x="233" y="105"/>
                  </a:lnTo>
                  <a:lnTo>
                    <a:pt x="241" y="101"/>
                  </a:lnTo>
                  <a:lnTo>
                    <a:pt x="253" y="99"/>
                  </a:lnTo>
                  <a:lnTo>
                    <a:pt x="263" y="97"/>
                  </a:lnTo>
                  <a:lnTo>
                    <a:pt x="275" y="97"/>
                  </a:lnTo>
                  <a:lnTo>
                    <a:pt x="281" y="97"/>
                  </a:lnTo>
                  <a:lnTo>
                    <a:pt x="286" y="97"/>
                  </a:lnTo>
                  <a:lnTo>
                    <a:pt x="290" y="99"/>
                  </a:lnTo>
                  <a:lnTo>
                    <a:pt x="298" y="99"/>
                  </a:lnTo>
                  <a:lnTo>
                    <a:pt x="306" y="99"/>
                  </a:lnTo>
                  <a:lnTo>
                    <a:pt x="316" y="101"/>
                  </a:lnTo>
                  <a:lnTo>
                    <a:pt x="326" y="101"/>
                  </a:lnTo>
                  <a:lnTo>
                    <a:pt x="332" y="103"/>
                  </a:lnTo>
                  <a:lnTo>
                    <a:pt x="338" y="101"/>
                  </a:lnTo>
                  <a:lnTo>
                    <a:pt x="342" y="99"/>
                  </a:lnTo>
                  <a:lnTo>
                    <a:pt x="344" y="95"/>
                  </a:lnTo>
                  <a:lnTo>
                    <a:pt x="346" y="91"/>
                  </a:lnTo>
                  <a:lnTo>
                    <a:pt x="342" y="83"/>
                  </a:lnTo>
                  <a:lnTo>
                    <a:pt x="338" y="79"/>
                  </a:lnTo>
                  <a:lnTo>
                    <a:pt x="334" y="75"/>
                  </a:lnTo>
                  <a:lnTo>
                    <a:pt x="330" y="75"/>
                  </a:lnTo>
                  <a:lnTo>
                    <a:pt x="324" y="73"/>
                  </a:lnTo>
                  <a:lnTo>
                    <a:pt x="318" y="73"/>
                  </a:lnTo>
                  <a:lnTo>
                    <a:pt x="312" y="73"/>
                  </a:lnTo>
                  <a:lnTo>
                    <a:pt x="306" y="75"/>
                  </a:lnTo>
                  <a:lnTo>
                    <a:pt x="298" y="75"/>
                  </a:lnTo>
                  <a:lnTo>
                    <a:pt x="288" y="77"/>
                  </a:lnTo>
                  <a:lnTo>
                    <a:pt x="281" y="77"/>
                  </a:lnTo>
                  <a:lnTo>
                    <a:pt x="273" y="77"/>
                  </a:lnTo>
                  <a:lnTo>
                    <a:pt x="265" y="73"/>
                  </a:lnTo>
                  <a:lnTo>
                    <a:pt x="257" y="71"/>
                  </a:lnTo>
                  <a:lnTo>
                    <a:pt x="247" y="67"/>
                  </a:lnTo>
                  <a:lnTo>
                    <a:pt x="239" y="61"/>
                  </a:lnTo>
                  <a:lnTo>
                    <a:pt x="231" y="54"/>
                  </a:lnTo>
                  <a:lnTo>
                    <a:pt x="221" y="46"/>
                  </a:lnTo>
                  <a:lnTo>
                    <a:pt x="211" y="40"/>
                  </a:lnTo>
                  <a:lnTo>
                    <a:pt x="204" y="34"/>
                  </a:lnTo>
                  <a:lnTo>
                    <a:pt x="194" y="28"/>
                  </a:lnTo>
                  <a:lnTo>
                    <a:pt x="184" y="22"/>
                  </a:lnTo>
                  <a:lnTo>
                    <a:pt x="176" y="18"/>
                  </a:lnTo>
                  <a:lnTo>
                    <a:pt x="168" y="14"/>
                  </a:lnTo>
                  <a:lnTo>
                    <a:pt x="158" y="8"/>
                  </a:lnTo>
                  <a:lnTo>
                    <a:pt x="148" y="6"/>
                  </a:lnTo>
                  <a:lnTo>
                    <a:pt x="138" y="2"/>
                  </a:lnTo>
                  <a:lnTo>
                    <a:pt x="131" y="2"/>
                  </a:lnTo>
                  <a:lnTo>
                    <a:pt x="123" y="0"/>
                  </a:lnTo>
                  <a:lnTo>
                    <a:pt x="115" y="0"/>
                  </a:lnTo>
                  <a:lnTo>
                    <a:pt x="109" y="0"/>
                  </a:lnTo>
                  <a:lnTo>
                    <a:pt x="103" y="2"/>
                  </a:lnTo>
                  <a:lnTo>
                    <a:pt x="95" y="4"/>
                  </a:lnTo>
                  <a:lnTo>
                    <a:pt x="89" y="6"/>
                  </a:lnTo>
                  <a:lnTo>
                    <a:pt x="85" y="12"/>
                  </a:lnTo>
                  <a:lnTo>
                    <a:pt x="83" y="20"/>
                  </a:lnTo>
                  <a:lnTo>
                    <a:pt x="79" y="26"/>
                  </a:lnTo>
                  <a:lnTo>
                    <a:pt x="79" y="32"/>
                  </a:lnTo>
                  <a:lnTo>
                    <a:pt x="75" y="42"/>
                  </a:lnTo>
                  <a:lnTo>
                    <a:pt x="75" y="50"/>
                  </a:lnTo>
                  <a:lnTo>
                    <a:pt x="75" y="58"/>
                  </a:lnTo>
                  <a:lnTo>
                    <a:pt x="75" y="65"/>
                  </a:lnTo>
                  <a:lnTo>
                    <a:pt x="75" y="71"/>
                  </a:lnTo>
                  <a:lnTo>
                    <a:pt x="75" y="79"/>
                  </a:lnTo>
                  <a:lnTo>
                    <a:pt x="75" y="85"/>
                  </a:lnTo>
                  <a:lnTo>
                    <a:pt x="75" y="89"/>
                  </a:lnTo>
                  <a:lnTo>
                    <a:pt x="75" y="91"/>
                  </a:lnTo>
                  <a:lnTo>
                    <a:pt x="77" y="93"/>
                  </a:lnTo>
                  <a:lnTo>
                    <a:pt x="24" y="166"/>
                  </a:lnTo>
                  <a:close/>
                </a:path>
              </a:pathLst>
            </a:custGeom>
            <a:solidFill>
              <a:srgbClr val="E6E6B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6" name="Google Shape;946;p91"/>
            <p:cNvSpPr/>
            <p:nvPr/>
          </p:nvSpPr>
          <p:spPr>
            <a:xfrm>
              <a:off x="1604" y="1939"/>
              <a:ext cx="1668" cy="1064"/>
            </a:xfrm>
            <a:custGeom>
              <a:rect b="b" l="l" r="r" t="t"/>
              <a:pathLst>
                <a:path extrusionOk="0" h="1064" w="1668">
                  <a:moveTo>
                    <a:pt x="829" y="1042"/>
                  </a:moveTo>
                  <a:lnTo>
                    <a:pt x="821" y="1042"/>
                  </a:lnTo>
                  <a:lnTo>
                    <a:pt x="815" y="1044"/>
                  </a:lnTo>
                  <a:lnTo>
                    <a:pt x="811" y="1046"/>
                  </a:lnTo>
                  <a:lnTo>
                    <a:pt x="805" y="1048"/>
                  </a:lnTo>
                  <a:lnTo>
                    <a:pt x="794" y="1050"/>
                  </a:lnTo>
                  <a:lnTo>
                    <a:pt x="786" y="1054"/>
                  </a:lnTo>
                  <a:lnTo>
                    <a:pt x="774" y="1058"/>
                  </a:lnTo>
                  <a:lnTo>
                    <a:pt x="764" y="1060"/>
                  </a:lnTo>
                  <a:lnTo>
                    <a:pt x="754" y="1062"/>
                  </a:lnTo>
                  <a:lnTo>
                    <a:pt x="744" y="1064"/>
                  </a:lnTo>
                  <a:lnTo>
                    <a:pt x="738" y="1062"/>
                  </a:lnTo>
                  <a:lnTo>
                    <a:pt x="732" y="1062"/>
                  </a:lnTo>
                  <a:lnTo>
                    <a:pt x="726" y="1062"/>
                  </a:lnTo>
                  <a:lnTo>
                    <a:pt x="722" y="1062"/>
                  </a:lnTo>
                  <a:lnTo>
                    <a:pt x="717" y="1060"/>
                  </a:lnTo>
                  <a:lnTo>
                    <a:pt x="709" y="1060"/>
                  </a:lnTo>
                  <a:lnTo>
                    <a:pt x="703" y="1058"/>
                  </a:lnTo>
                  <a:lnTo>
                    <a:pt x="697" y="1058"/>
                  </a:lnTo>
                  <a:lnTo>
                    <a:pt x="691" y="1054"/>
                  </a:lnTo>
                  <a:lnTo>
                    <a:pt x="683" y="1052"/>
                  </a:lnTo>
                  <a:lnTo>
                    <a:pt x="675" y="1048"/>
                  </a:lnTo>
                  <a:lnTo>
                    <a:pt x="669" y="1046"/>
                  </a:lnTo>
                  <a:lnTo>
                    <a:pt x="659" y="1042"/>
                  </a:lnTo>
                  <a:lnTo>
                    <a:pt x="653" y="1040"/>
                  </a:lnTo>
                  <a:lnTo>
                    <a:pt x="643" y="1037"/>
                  </a:lnTo>
                  <a:lnTo>
                    <a:pt x="636" y="1033"/>
                  </a:lnTo>
                  <a:lnTo>
                    <a:pt x="628" y="1027"/>
                  </a:lnTo>
                  <a:lnTo>
                    <a:pt x="618" y="1023"/>
                  </a:lnTo>
                  <a:lnTo>
                    <a:pt x="610" y="1017"/>
                  </a:lnTo>
                  <a:lnTo>
                    <a:pt x="604" y="1013"/>
                  </a:lnTo>
                  <a:lnTo>
                    <a:pt x="594" y="1007"/>
                  </a:lnTo>
                  <a:lnTo>
                    <a:pt x="588" y="1005"/>
                  </a:lnTo>
                  <a:lnTo>
                    <a:pt x="582" y="999"/>
                  </a:lnTo>
                  <a:lnTo>
                    <a:pt x="576" y="997"/>
                  </a:lnTo>
                  <a:lnTo>
                    <a:pt x="570" y="993"/>
                  </a:lnTo>
                  <a:lnTo>
                    <a:pt x="565" y="987"/>
                  </a:lnTo>
                  <a:lnTo>
                    <a:pt x="559" y="983"/>
                  </a:lnTo>
                  <a:lnTo>
                    <a:pt x="553" y="981"/>
                  </a:lnTo>
                  <a:lnTo>
                    <a:pt x="545" y="975"/>
                  </a:lnTo>
                  <a:lnTo>
                    <a:pt x="535" y="969"/>
                  </a:lnTo>
                  <a:lnTo>
                    <a:pt x="525" y="964"/>
                  </a:lnTo>
                  <a:lnTo>
                    <a:pt x="515" y="958"/>
                  </a:lnTo>
                  <a:lnTo>
                    <a:pt x="503" y="954"/>
                  </a:lnTo>
                  <a:lnTo>
                    <a:pt x="493" y="952"/>
                  </a:lnTo>
                  <a:lnTo>
                    <a:pt x="486" y="948"/>
                  </a:lnTo>
                  <a:lnTo>
                    <a:pt x="480" y="946"/>
                  </a:lnTo>
                  <a:lnTo>
                    <a:pt x="474" y="944"/>
                  </a:lnTo>
                  <a:lnTo>
                    <a:pt x="468" y="944"/>
                  </a:lnTo>
                  <a:lnTo>
                    <a:pt x="460" y="944"/>
                  </a:lnTo>
                  <a:lnTo>
                    <a:pt x="454" y="942"/>
                  </a:lnTo>
                  <a:lnTo>
                    <a:pt x="446" y="942"/>
                  </a:lnTo>
                  <a:lnTo>
                    <a:pt x="438" y="942"/>
                  </a:lnTo>
                  <a:lnTo>
                    <a:pt x="430" y="942"/>
                  </a:lnTo>
                  <a:lnTo>
                    <a:pt x="422" y="942"/>
                  </a:lnTo>
                  <a:lnTo>
                    <a:pt x="415" y="942"/>
                  </a:lnTo>
                  <a:lnTo>
                    <a:pt x="407" y="942"/>
                  </a:lnTo>
                  <a:lnTo>
                    <a:pt x="399" y="942"/>
                  </a:lnTo>
                  <a:lnTo>
                    <a:pt x="393" y="942"/>
                  </a:lnTo>
                  <a:lnTo>
                    <a:pt x="387" y="942"/>
                  </a:lnTo>
                  <a:lnTo>
                    <a:pt x="381" y="944"/>
                  </a:lnTo>
                  <a:lnTo>
                    <a:pt x="373" y="944"/>
                  </a:lnTo>
                  <a:lnTo>
                    <a:pt x="367" y="944"/>
                  </a:lnTo>
                  <a:lnTo>
                    <a:pt x="361" y="944"/>
                  </a:lnTo>
                  <a:lnTo>
                    <a:pt x="355" y="944"/>
                  </a:lnTo>
                  <a:lnTo>
                    <a:pt x="349" y="944"/>
                  </a:lnTo>
                  <a:lnTo>
                    <a:pt x="343" y="944"/>
                  </a:lnTo>
                  <a:lnTo>
                    <a:pt x="338" y="944"/>
                  </a:lnTo>
                  <a:lnTo>
                    <a:pt x="332" y="946"/>
                  </a:lnTo>
                  <a:lnTo>
                    <a:pt x="326" y="944"/>
                  </a:lnTo>
                  <a:lnTo>
                    <a:pt x="320" y="944"/>
                  </a:lnTo>
                  <a:lnTo>
                    <a:pt x="314" y="942"/>
                  </a:lnTo>
                  <a:lnTo>
                    <a:pt x="308" y="942"/>
                  </a:lnTo>
                  <a:lnTo>
                    <a:pt x="302" y="940"/>
                  </a:lnTo>
                  <a:lnTo>
                    <a:pt x="294" y="940"/>
                  </a:lnTo>
                  <a:lnTo>
                    <a:pt x="288" y="938"/>
                  </a:lnTo>
                  <a:lnTo>
                    <a:pt x="282" y="936"/>
                  </a:lnTo>
                  <a:lnTo>
                    <a:pt x="274" y="934"/>
                  </a:lnTo>
                  <a:lnTo>
                    <a:pt x="266" y="932"/>
                  </a:lnTo>
                  <a:lnTo>
                    <a:pt x="261" y="928"/>
                  </a:lnTo>
                  <a:lnTo>
                    <a:pt x="253" y="924"/>
                  </a:lnTo>
                  <a:lnTo>
                    <a:pt x="245" y="920"/>
                  </a:lnTo>
                  <a:lnTo>
                    <a:pt x="237" y="916"/>
                  </a:lnTo>
                  <a:lnTo>
                    <a:pt x="229" y="912"/>
                  </a:lnTo>
                  <a:lnTo>
                    <a:pt x="221" y="908"/>
                  </a:lnTo>
                  <a:lnTo>
                    <a:pt x="211" y="902"/>
                  </a:lnTo>
                  <a:lnTo>
                    <a:pt x="203" y="896"/>
                  </a:lnTo>
                  <a:lnTo>
                    <a:pt x="195" y="892"/>
                  </a:lnTo>
                  <a:lnTo>
                    <a:pt x="190" y="887"/>
                  </a:lnTo>
                  <a:lnTo>
                    <a:pt x="184" y="881"/>
                  </a:lnTo>
                  <a:lnTo>
                    <a:pt x="178" y="875"/>
                  </a:lnTo>
                  <a:lnTo>
                    <a:pt x="172" y="871"/>
                  </a:lnTo>
                  <a:lnTo>
                    <a:pt x="170" y="865"/>
                  </a:lnTo>
                  <a:lnTo>
                    <a:pt x="162" y="853"/>
                  </a:lnTo>
                  <a:lnTo>
                    <a:pt x="156" y="843"/>
                  </a:lnTo>
                  <a:lnTo>
                    <a:pt x="152" y="833"/>
                  </a:lnTo>
                  <a:lnTo>
                    <a:pt x="148" y="823"/>
                  </a:lnTo>
                  <a:lnTo>
                    <a:pt x="146" y="815"/>
                  </a:lnTo>
                  <a:lnTo>
                    <a:pt x="146" y="810"/>
                  </a:lnTo>
                  <a:lnTo>
                    <a:pt x="144" y="806"/>
                  </a:lnTo>
                  <a:lnTo>
                    <a:pt x="142" y="800"/>
                  </a:lnTo>
                  <a:lnTo>
                    <a:pt x="138" y="788"/>
                  </a:lnTo>
                  <a:lnTo>
                    <a:pt x="134" y="778"/>
                  </a:lnTo>
                  <a:lnTo>
                    <a:pt x="132" y="772"/>
                  </a:lnTo>
                  <a:lnTo>
                    <a:pt x="130" y="766"/>
                  </a:lnTo>
                  <a:lnTo>
                    <a:pt x="126" y="760"/>
                  </a:lnTo>
                  <a:lnTo>
                    <a:pt x="124" y="754"/>
                  </a:lnTo>
                  <a:lnTo>
                    <a:pt x="116" y="744"/>
                  </a:lnTo>
                  <a:lnTo>
                    <a:pt x="109" y="735"/>
                  </a:lnTo>
                  <a:lnTo>
                    <a:pt x="103" y="727"/>
                  </a:lnTo>
                  <a:lnTo>
                    <a:pt x="97" y="723"/>
                  </a:lnTo>
                  <a:lnTo>
                    <a:pt x="91" y="717"/>
                  </a:lnTo>
                  <a:lnTo>
                    <a:pt x="87" y="713"/>
                  </a:lnTo>
                  <a:lnTo>
                    <a:pt x="75" y="705"/>
                  </a:lnTo>
                  <a:lnTo>
                    <a:pt x="67" y="697"/>
                  </a:lnTo>
                  <a:lnTo>
                    <a:pt x="57" y="689"/>
                  </a:lnTo>
                  <a:lnTo>
                    <a:pt x="47" y="683"/>
                  </a:lnTo>
                  <a:lnTo>
                    <a:pt x="39" y="675"/>
                  </a:lnTo>
                  <a:lnTo>
                    <a:pt x="34" y="669"/>
                  </a:lnTo>
                  <a:lnTo>
                    <a:pt x="26" y="660"/>
                  </a:lnTo>
                  <a:lnTo>
                    <a:pt x="20" y="652"/>
                  </a:lnTo>
                  <a:lnTo>
                    <a:pt x="18" y="646"/>
                  </a:lnTo>
                  <a:lnTo>
                    <a:pt x="14" y="640"/>
                  </a:lnTo>
                  <a:lnTo>
                    <a:pt x="12" y="634"/>
                  </a:lnTo>
                  <a:lnTo>
                    <a:pt x="12" y="630"/>
                  </a:lnTo>
                  <a:lnTo>
                    <a:pt x="8" y="622"/>
                  </a:lnTo>
                  <a:lnTo>
                    <a:pt x="6" y="614"/>
                  </a:lnTo>
                  <a:lnTo>
                    <a:pt x="4" y="608"/>
                  </a:lnTo>
                  <a:lnTo>
                    <a:pt x="4" y="600"/>
                  </a:lnTo>
                  <a:lnTo>
                    <a:pt x="2" y="590"/>
                  </a:lnTo>
                  <a:lnTo>
                    <a:pt x="0" y="581"/>
                  </a:lnTo>
                  <a:lnTo>
                    <a:pt x="0" y="571"/>
                  </a:lnTo>
                  <a:lnTo>
                    <a:pt x="0" y="561"/>
                  </a:lnTo>
                  <a:lnTo>
                    <a:pt x="0" y="555"/>
                  </a:lnTo>
                  <a:lnTo>
                    <a:pt x="0" y="549"/>
                  </a:lnTo>
                  <a:lnTo>
                    <a:pt x="0" y="545"/>
                  </a:lnTo>
                  <a:lnTo>
                    <a:pt x="0" y="539"/>
                  </a:lnTo>
                  <a:lnTo>
                    <a:pt x="0" y="527"/>
                  </a:lnTo>
                  <a:lnTo>
                    <a:pt x="0" y="517"/>
                  </a:lnTo>
                  <a:lnTo>
                    <a:pt x="0" y="508"/>
                  </a:lnTo>
                  <a:lnTo>
                    <a:pt x="0" y="498"/>
                  </a:lnTo>
                  <a:lnTo>
                    <a:pt x="2" y="488"/>
                  </a:lnTo>
                  <a:lnTo>
                    <a:pt x="4" y="480"/>
                  </a:lnTo>
                  <a:lnTo>
                    <a:pt x="4" y="470"/>
                  </a:lnTo>
                  <a:lnTo>
                    <a:pt x="4" y="460"/>
                  </a:lnTo>
                  <a:lnTo>
                    <a:pt x="6" y="450"/>
                  </a:lnTo>
                  <a:lnTo>
                    <a:pt x="8" y="442"/>
                  </a:lnTo>
                  <a:lnTo>
                    <a:pt x="10" y="433"/>
                  </a:lnTo>
                  <a:lnTo>
                    <a:pt x="12" y="425"/>
                  </a:lnTo>
                  <a:lnTo>
                    <a:pt x="14" y="417"/>
                  </a:lnTo>
                  <a:lnTo>
                    <a:pt x="16" y="409"/>
                  </a:lnTo>
                  <a:lnTo>
                    <a:pt x="18" y="401"/>
                  </a:lnTo>
                  <a:lnTo>
                    <a:pt x="20" y="393"/>
                  </a:lnTo>
                  <a:lnTo>
                    <a:pt x="22" y="385"/>
                  </a:lnTo>
                  <a:lnTo>
                    <a:pt x="26" y="379"/>
                  </a:lnTo>
                  <a:lnTo>
                    <a:pt x="28" y="371"/>
                  </a:lnTo>
                  <a:lnTo>
                    <a:pt x="30" y="363"/>
                  </a:lnTo>
                  <a:lnTo>
                    <a:pt x="34" y="358"/>
                  </a:lnTo>
                  <a:lnTo>
                    <a:pt x="38" y="352"/>
                  </a:lnTo>
                  <a:lnTo>
                    <a:pt x="41" y="344"/>
                  </a:lnTo>
                  <a:lnTo>
                    <a:pt x="43" y="338"/>
                  </a:lnTo>
                  <a:lnTo>
                    <a:pt x="47" y="332"/>
                  </a:lnTo>
                  <a:lnTo>
                    <a:pt x="51" y="326"/>
                  </a:lnTo>
                  <a:lnTo>
                    <a:pt x="61" y="314"/>
                  </a:lnTo>
                  <a:lnTo>
                    <a:pt x="69" y="304"/>
                  </a:lnTo>
                  <a:lnTo>
                    <a:pt x="73" y="298"/>
                  </a:lnTo>
                  <a:lnTo>
                    <a:pt x="79" y="292"/>
                  </a:lnTo>
                  <a:lnTo>
                    <a:pt x="83" y="286"/>
                  </a:lnTo>
                  <a:lnTo>
                    <a:pt x="89" y="281"/>
                  </a:lnTo>
                  <a:lnTo>
                    <a:pt x="99" y="271"/>
                  </a:lnTo>
                  <a:lnTo>
                    <a:pt x="109" y="261"/>
                  </a:lnTo>
                  <a:lnTo>
                    <a:pt x="118" y="251"/>
                  </a:lnTo>
                  <a:lnTo>
                    <a:pt x="130" y="243"/>
                  </a:lnTo>
                  <a:lnTo>
                    <a:pt x="140" y="233"/>
                  </a:lnTo>
                  <a:lnTo>
                    <a:pt x="152" y="223"/>
                  </a:lnTo>
                  <a:lnTo>
                    <a:pt x="160" y="213"/>
                  </a:lnTo>
                  <a:lnTo>
                    <a:pt x="172" y="204"/>
                  </a:lnTo>
                  <a:lnTo>
                    <a:pt x="182" y="194"/>
                  </a:lnTo>
                  <a:lnTo>
                    <a:pt x="193" y="186"/>
                  </a:lnTo>
                  <a:lnTo>
                    <a:pt x="203" y="174"/>
                  </a:lnTo>
                  <a:lnTo>
                    <a:pt x="215" y="166"/>
                  </a:lnTo>
                  <a:lnTo>
                    <a:pt x="225" y="154"/>
                  </a:lnTo>
                  <a:lnTo>
                    <a:pt x="237" y="146"/>
                  </a:lnTo>
                  <a:lnTo>
                    <a:pt x="241" y="140"/>
                  </a:lnTo>
                  <a:lnTo>
                    <a:pt x="249" y="135"/>
                  </a:lnTo>
                  <a:lnTo>
                    <a:pt x="255" y="131"/>
                  </a:lnTo>
                  <a:lnTo>
                    <a:pt x="265" y="127"/>
                  </a:lnTo>
                  <a:lnTo>
                    <a:pt x="272" y="123"/>
                  </a:lnTo>
                  <a:lnTo>
                    <a:pt x="282" y="121"/>
                  </a:lnTo>
                  <a:lnTo>
                    <a:pt x="290" y="117"/>
                  </a:lnTo>
                  <a:lnTo>
                    <a:pt x="302" y="115"/>
                  </a:lnTo>
                  <a:lnTo>
                    <a:pt x="312" y="111"/>
                  </a:lnTo>
                  <a:lnTo>
                    <a:pt x="324" y="109"/>
                  </a:lnTo>
                  <a:lnTo>
                    <a:pt x="328" y="109"/>
                  </a:lnTo>
                  <a:lnTo>
                    <a:pt x="334" y="107"/>
                  </a:lnTo>
                  <a:lnTo>
                    <a:pt x="341" y="107"/>
                  </a:lnTo>
                  <a:lnTo>
                    <a:pt x="347" y="107"/>
                  </a:lnTo>
                  <a:lnTo>
                    <a:pt x="353" y="107"/>
                  </a:lnTo>
                  <a:lnTo>
                    <a:pt x="359" y="105"/>
                  </a:lnTo>
                  <a:lnTo>
                    <a:pt x="365" y="105"/>
                  </a:lnTo>
                  <a:lnTo>
                    <a:pt x="371" y="105"/>
                  </a:lnTo>
                  <a:lnTo>
                    <a:pt x="377" y="105"/>
                  </a:lnTo>
                  <a:lnTo>
                    <a:pt x="383" y="105"/>
                  </a:lnTo>
                  <a:lnTo>
                    <a:pt x="391" y="105"/>
                  </a:lnTo>
                  <a:lnTo>
                    <a:pt x="397" y="105"/>
                  </a:lnTo>
                  <a:lnTo>
                    <a:pt x="403" y="103"/>
                  </a:lnTo>
                  <a:lnTo>
                    <a:pt x="411" y="103"/>
                  </a:lnTo>
                  <a:lnTo>
                    <a:pt x="416" y="103"/>
                  </a:lnTo>
                  <a:lnTo>
                    <a:pt x="422" y="103"/>
                  </a:lnTo>
                  <a:lnTo>
                    <a:pt x="428" y="103"/>
                  </a:lnTo>
                  <a:lnTo>
                    <a:pt x="434" y="103"/>
                  </a:lnTo>
                  <a:lnTo>
                    <a:pt x="440" y="103"/>
                  </a:lnTo>
                  <a:lnTo>
                    <a:pt x="446" y="103"/>
                  </a:lnTo>
                  <a:lnTo>
                    <a:pt x="452" y="103"/>
                  </a:lnTo>
                  <a:lnTo>
                    <a:pt x="458" y="103"/>
                  </a:lnTo>
                  <a:lnTo>
                    <a:pt x="464" y="103"/>
                  </a:lnTo>
                  <a:lnTo>
                    <a:pt x="470" y="103"/>
                  </a:lnTo>
                  <a:lnTo>
                    <a:pt x="478" y="103"/>
                  </a:lnTo>
                  <a:lnTo>
                    <a:pt x="484" y="103"/>
                  </a:lnTo>
                  <a:lnTo>
                    <a:pt x="490" y="103"/>
                  </a:lnTo>
                  <a:lnTo>
                    <a:pt x="495" y="103"/>
                  </a:lnTo>
                  <a:lnTo>
                    <a:pt x="505" y="103"/>
                  </a:lnTo>
                  <a:lnTo>
                    <a:pt x="517" y="103"/>
                  </a:lnTo>
                  <a:lnTo>
                    <a:pt x="527" y="103"/>
                  </a:lnTo>
                  <a:lnTo>
                    <a:pt x="539" y="103"/>
                  </a:lnTo>
                  <a:lnTo>
                    <a:pt x="549" y="103"/>
                  </a:lnTo>
                  <a:lnTo>
                    <a:pt x="557" y="103"/>
                  </a:lnTo>
                  <a:lnTo>
                    <a:pt x="567" y="103"/>
                  </a:lnTo>
                  <a:lnTo>
                    <a:pt x="574" y="103"/>
                  </a:lnTo>
                  <a:lnTo>
                    <a:pt x="580" y="101"/>
                  </a:lnTo>
                  <a:lnTo>
                    <a:pt x="588" y="99"/>
                  </a:lnTo>
                  <a:lnTo>
                    <a:pt x="594" y="99"/>
                  </a:lnTo>
                  <a:lnTo>
                    <a:pt x="600" y="97"/>
                  </a:lnTo>
                  <a:lnTo>
                    <a:pt x="608" y="95"/>
                  </a:lnTo>
                  <a:lnTo>
                    <a:pt x="614" y="93"/>
                  </a:lnTo>
                  <a:lnTo>
                    <a:pt x="620" y="91"/>
                  </a:lnTo>
                  <a:lnTo>
                    <a:pt x="628" y="89"/>
                  </a:lnTo>
                  <a:lnTo>
                    <a:pt x="634" y="87"/>
                  </a:lnTo>
                  <a:lnTo>
                    <a:pt x="640" y="85"/>
                  </a:lnTo>
                  <a:lnTo>
                    <a:pt x="645" y="83"/>
                  </a:lnTo>
                  <a:lnTo>
                    <a:pt x="651" y="81"/>
                  </a:lnTo>
                  <a:lnTo>
                    <a:pt x="657" y="79"/>
                  </a:lnTo>
                  <a:lnTo>
                    <a:pt x="663" y="77"/>
                  </a:lnTo>
                  <a:lnTo>
                    <a:pt x="671" y="75"/>
                  </a:lnTo>
                  <a:lnTo>
                    <a:pt x="677" y="73"/>
                  </a:lnTo>
                  <a:lnTo>
                    <a:pt x="683" y="69"/>
                  </a:lnTo>
                  <a:lnTo>
                    <a:pt x="689" y="67"/>
                  </a:lnTo>
                  <a:lnTo>
                    <a:pt x="695" y="65"/>
                  </a:lnTo>
                  <a:lnTo>
                    <a:pt x="701" y="63"/>
                  </a:lnTo>
                  <a:lnTo>
                    <a:pt x="707" y="60"/>
                  </a:lnTo>
                  <a:lnTo>
                    <a:pt x="715" y="60"/>
                  </a:lnTo>
                  <a:lnTo>
                    <a:pt x="722" y="58"/>
                  </a:lnTo>
                  <a:lnTo>
                    <a:pt x="730" y="58"/>
                  </a:lnTo>
                  <a:lnTo>
                    <a:pt x="738" y="56"/>
                  </a:lnTo>
                  <a:lnTo>
                    <a:pt x="746" y="54"/>
                  </a:lnTo>
                  <a:lnTo>
                    <a:pt x="752" y="54"/>
                  </a:lnTo>
                  <a:lnTo>
                    <a:pt x="762" y="54"/>
                  </a:lnTo>
                  <a:lnTo>
                    <a:pt x="772" y="54"/>
                  </a:lnTo>
                  <a:lnTo>
                    <a:pt x="782" y="54"/>
                  </a:lnTo>
                  <a:lnTo>
                    <a:pt x="790" y="54"/>
                  </a:lnTo>
                  <a:lnTo>
                    <a:pt x="799" y="56"/>
                  </a:lnTo>
                  <a:lnTo>
                    <a:pt x="809" y="56"/>
                  </a:lnTo>
                  <a:lnTo>
                    <a:pt x="817" y="58"/>
                  </a:lnTo>
                  <a:lnTo>
                    <a:pt x="827" y="58"/>
                  </a:lnTo>
                  <a:lnTo>
                    <a:pt x="837" y="60"/>
                  </a:lnTo>
                  <a:lnTo>
                    <a:pt x="845" y="61"/>
                  </a:lnTo>
                  <a:lnTo>
                    <a:pt x="853" y="63"/>
                  </a:lnTo>
                  <a:lnTo>
                    <a:pt x="859" y="63"/>
                  </a:lnTo>
                  <a:lnTo>
                    <a:pt x="869" y="67"/>
                  </a:lnTo>
                  <a:lnTo>
                    <a:pt x="874" y="67"/>
                  </a:lnTo>
                  <a:lnTo>
                    <a:pt x="880" y="69"/>
                  </a:lnTo>
                  <a:lnTo>
                    <a:pt x="888" y="71"/>
                  </a:lnTo>
                  <a:lnTo>
                    <a:pt x="896" y="73"/>
                  </a:lnTo>
                  <a:lnTo>
                    <a:pt x="902" y="75"/>
                  </a:lnTo>
                  <a:lnTo>
                    <a:pt x="908" y="77"/>
                  </a:lnTo>
                  <a:lnTo>
                    <a:pt x="914" y="79"/>
                  </a:lnTo>
                  <a:lnTo>
                    <a:pt x="920" y="81"/>
                  </a:lnTo>
                  <a:lnTo>
                    <a:pt x="926" y="81"/>
                  </a:lnTo>
                  <a:lnTo>
                    <a:pt x="932" y="83"/>
                  </a:lnTo>
                  <a:lnTo>
                    <a:pt x="938" y="83"/>
                  </a:lnTo>
                  <a:lnTo>
                    <a:pt x="944" y="85"/>
                  </a:lnTo>
                  <a:lnTo>
                    <a:pt x="947" y="85"/>
                  </a:lnTo>
                  <a:lnTo>
                    <a:pt x="953" y="85"/>
                  </a:lnTo>
                  <a:lnTo>
                    <a:pt x="959" y="85"/>
                  </a:lnTo>
                  <a:lnTo>
                    <a:pt x="965" y="85"/>
                  </a:lnTo>
                  <a:lnTo>
                    <a:pt x="971" y="85"/>
                  </a:lnTo>
                  <a:lnTo>
                    <a:pt x="977" y="83"/>
                  </a:lnTo>
                  <a:lnTo>
                    <a:pt x="983" y="83"/>
                  </a:lnTo>
                  <a:lnTo>
                    <a:pt x="989" y="81"/>
                  </a:lnTo>
                  <a:lnTo>
                    <a:pt x="995" y="79"/>
                  </a:lnTo>
                  <a:lnTo>
                    <a:pt x="1003" y="77"/>
                  </a:lnTo>
                  <a:lnTo>
                    <a:pt x="1009" y="75"/>
                  </a:lnTo>
                  <a:lnTo>
                    <a:pt x="1017" y="73"/>
                  </a:lnTo>
                  <a:lnTo>
                    <a:pt x="1022" y="67"/>
                  </a:lnTo>
                  <a:lnTo>
                    <a:pt x="1030" y="63"/>
                  </a:lnTo>
                  <a:lnTo>
                    <a:pt x="1036" y="60"/>
                  </a:lnTo>
                  <a:lnTo>
                    <a:pt x="1046" y="56"/>
                  </a:lnTo>
                  <a:lnTo>
                    <a:pt x="1054" y="52"/>
                  </a:lnTo>
                  <a:lnTo>
                    <a:pt x="1062" y="48"/>
                  </a:lnTo>
                  <a:lnTo>
                    <a:pt x="1072" y="44"/>
                  </a:lnTo>
                  <a:lnTo>
                    <a:pt x="1082" y="40"/>
                  </a:lnTo>
                  <a:lnTo>
                    <a:pt x="1092" y="36"/>
                  </a:lnTo>
                  <a:lnTo>
                    <a:pt x="1101" y="32"/>
                  </a:lnTo>
                  <a:lnTo>
                    <a:pt x="1111" y="26"/>
                  </a:lnTo>
                  <a:lnTo>
                    <a:pt x="1123" y="24"/>
                  </a:lnTo>
                  <a:lnTo>
                    <a:pt x="1133" y="20"/>
                  </a:lnTo>
                  <a:lnTo>
                    <a:pt x="1145" y="16"/>
                  </a:lnTo>
                  <a:lnTo>
                    <a:pt x="1151" y="14"/>
                  </a:lnTo>
                  <a:lnTo>
                    <a:pt x="1157" y="14"/>
                  </a:lnTo>
                  <a:lnTo>
                    <a:pt x="1163" y="12"/>
                  </a:lnTo>
                  <a:lnTo>
                    <a:pt x="1169" y="12"/>
                  </a:lnTo>
                  <a:lnTo>
                    <a:pt x="1174" y="10"/>
                  </a:lnTo>
                  <a:lnTo>
                    <a:pt x="1180" y="8"/>
                  </a:lnTo>
                  <a:lnTo>
                    <a:pt x="1186" y="6"/>
                  </a:lnTo>
                  <a:lnTo>
                    <a:pt x="1192" y="4"/>
                  </a:lnTo>
                  <a:lnTo>
                    <a:pt x="1200" y="4"/>
                  </a:lnTo>
                  <a:lnTo>
                    <a:pt x="1206" y="2"/>
                  </a:lnTo>
                  <a:lnTo>
                    <a:pt x="1212" y="2"/>
                  </a:lnTo>
                  <a:lnTo>
                    <a:pt x="1220" y="2"/>
                  </a:lnTo>
                  <a:lnTo>
                    <a:pt x="1226" y="2"/>
                  </a:lnTo>
                  <a:lnTo>
                    <a:pt x="1232" y="0"/>
                  </a:lnTo>
                  <a:lnTo>
                    <a:pt x="1238" y="0"/>
                  </a:lnTo>
                  <a:lnTo>
                    <a:pt x="1244" y="0"/>
                  </a:lnTo>
                  <a:lnTo>
                    <a:pt x="1249" y="0"/>
                  </a:lnTo>
                  <a:lnTo>
                    <a:pt x="1257" y="0"/>
                  </a:lnTo>
                  <a:lnTo>
                    <a:pt x="1265" y="0"/>
                  </a:lnTo>
                  <a:lnTo>
                    <a:pt x="1271" y="2"/>
                  </a:lnTo>
                  <a:lnTo>
                    <a:pt x="1277" y="2"/>
                  </a:lnTo>
                  <a:lnTo>
                    <a:pt x="1285" y="2"/>
                  </a:lnTo>
                  <a:lnTo>
                    <a:pt x="1291" y="2"/>
                  </a:lnTo>
                  <a:lnTo>
                    <a:pt x="1297" y="4"/>
                  </a:lnTo>
                  <a:lnTo>
                    <a:pt x="1303" y="4"/>
                  </a:lnTo>
                  <a:lnTo>
                    <a:pt x="1311" y="6"/>
                  </a:lnTo>
                  <a:lnTo>
                    <a:pt x="1319" y="8"/>
                  </a:lnTo>
                  <a:lnTo>
                    <a:pt x="1324" y="10"/>
                  </a:lnTo>
                  <a:lnTo>
                    <a:pt x="1332" y="10"/>
                  </a:lnTo>
                  <a:lnTo>
                    <a:pt x="1338" y="12"/>
                  </a:lnTo>
                  <a:lnTo>
                    <a:pt x="1346" y="14"/>
                  </a:lnTo>
                  <a:lnTo>
                    <a:pt x="1354" y="18"/>
                  </a:lnTo>
                  <a:lnTo>
                    <a:pt x="1360" y="20"/>
                  </a:lnTo>
                  <a:lnTo>
                    <a:pt x="1368" y="22"/>
                  </a:lnTo>
                  <a:lnTo>
                    <a:pt x="1376" y="26"/>
                  </a:lnTo>
                  <a:lnTo>
                    <a:pt x="1384" y="28"/>
                  </a:lnTo>
                  <a:lnTo>
                    <a:pt x="1390" y="32"/>
                  </a:lnTo>
                  <a:lnTo>
                    <a:pt x="1396" y="34"/>
                  </a:lnTo>
                  <a:lnTo>
                    <a:pt x="1401" y="38"/>
                  </a:lnTo>
                  <a:lnTo>
                    <a:pt x="1409" y="40"/>
                  </a:lnTo>
                  <a:lnTo>
                    <a:pt x="1413" y="44"/>
                  </a:lnTo>
                  <a:lnTo>
                    <a:pt x="1421" y="46"/>
                  </a:lnTo>
                  <a:lnTo>
                    <a:pt x="1425" y="50"/>
                  </a:lnTo>
                  <a:lnTo>
                    <a:pt x="1431" y="54"/>
                  </a:lnTo>
                  <a:lnTo>
                    <a:pt x="1441" y="60"/>
                  </a:lnTo>
                  <a:lnTo>
                    <a:pt x="1451" y="65"/>
                  </a:lnTo>
                  <a:lnTo>
                    <a:pt x="1461" y="71"/>
                  </a:lnTo>
                  <a:lnTo>
                    <a:pt x="1469" y="77"/>
                  </a:lnTo>
                  <a:lnTo>
                    <a:pt x="1474" y="83"/>
                  </a:lnTo>
                  <a:lnTo>
                    <a:pt x="1480" y="89"/>
                  </a:lnTo>
                  <a:lnTo>
                    <a:pt x="1488" y="93"/>
                  </a:lnTo>
                  <a:lnTo>
                    <a:pt x="1494" y="101"/>
                  </a:lnTo>
                  <a:lnTo>
                    <a:pt x="1498" y="105"/>
                  </a:lnTo>
                  <a:lnTo>
                    <a:pt x="1504" y="111"/>
                  </a:lnTo>
                  <a:lnTo>
                    <a:pt x="1508" y="119"/>
                  </a:lnTo>
                  <a:lnTo>
                    <a:pt x="1512" y="125"/>
                  </a:lnTo>
                  <a:lnTo>
                    <a:pt x="1514" y="129"/>
                  </a:lnTo>
                  <a:lnTo>
                    <a:pt x="1518" y="135"/>
                  </a:lnTo>
                  <a:lnTo>
                    <a:pt x="1520" y="140"/>
                  </a:lnTo>
                  <a:lnTo>
                    <a:pt x="1524" y="146"/>
                  </a:lnTo>
                  <a:lnTo>
                    <a:pt x="1526" y="152"/>
                  </a:lnTo>
                  <a:lnTo>
                    <a:pt x="1528" y="158"/>
                  </a:lnTo>
                  <a:lnTo>
                    <a:pt x="1530" y="164"/>
                  </a:lnTo>
                  <a:lnTo>
                    <a:pt x="1532" y="170"/>
                  </a:lnTo>
                  <a:lnTo>
                    <a:pt x="1534" y="176"/>
                  </a:lnTo>
                  <a:lnTo>
                    <a:pt x="1536" y="182"/>
                  </a:lnTo>
                  <a:lnTo>
                    <a:pt x="1536" y="188"/>
                  </a:lnTo>
                  <a:lnTo>
                    <a:pt x="1540" y="194"/>
                  </a:lnTo>
                  <a:lnTo>
                    <a:pt x="1540" y="202"/>
                  </a:lnTo>
                  <a:lnTo>
                    <a:pt x="1542" y="208"/>
                  </a:lnTo>
                  <a:lnTo>
                    <a:pt x="1546" y="213"/>
                  </a:lnTo>
                  <a:lnTo>
                    <a:pt x="1549" y="219"/>
                  </a:lnTo>
                  <a:lnTo>
                    <a:pt x="1553" y="229"/>
                  </a:lnTo>
                  <a:lnTo>
                    <a:pt x="1557" y="239"/>
                  </a:lnTo>
                  <a:lnTo>
                    <a:pt x="1561" y="247"/>
                  </a:lnTo>
                  <a:lnTo>
                    <a:pt x="1567" y="255"/>
                  </a:lnTo>
                  <a:lnTo>
                    <a:pt x="1573" y="261"/>
                  </a:lnTo>
                  <a:lnTo>
                    <a:pt x="1579" y="267"/>
                  </a:lnTo>
                  <a:lnTo>
                    <a:pt x="1583" y="273"/>
                  </a:lnTo>
                  <a:lnTo>
                    <a:pt x="1591" y="279"/>
                  </a:lnTo>
                  <a:lnTo>
                    <a:pt x="1595" y="283"/>
                  </a:lnTo>
                  <a:lnTo>
                    <a:pt x="1599" y="288"/>
                  </a:lnTo>
                  <a:lnTo>
                    <a:pt x="1603" y="294"/>
                  </a:lnTo>
                  <a:lnTo>
                    <a:pt x="1607" y="302"/>
                  </a:lnTo>
                  <a:lnTo>
                    <a:pt x="1611" y="310"/>
                  </a:lnTo>
                  <a:lnTo>
                    <a:pt x="1615" y="320"/>
                  </a:lnTo>
                  <a:lnTo>
                    <a:pt x="1615" y="324"/>
                  </a:lnTo>
                  <a:lnTo>
                    <a:pt x="1617" y="330"/>
                  </a:lnTo>
                  <a:lnTo>
                    <a:pt x="1617" y="336"/>
                  </a:lnTo>
                  <a:lnTo>
                    <a:pt x="1619" y="344"/>
                  </a:lnTo>
                  <a:lnTo>
                    <a:pt x="1619" y="348"/>
                  </a:lnTo>
                  <a:lnTo>
                    <a:pt x="1619" y="356"/>
                  </a:lnTo>
                  <a:lnTo>
                    <a:pt x="1619" y="360"/>
                  </a:lnTo>
                  <a:lnTo>
                    <a:pt x="1619" y="365"/>
                  </a:lnTo>
                  <a:lnTo>
                    <a:pt x="1619" y="375"/>
                  </a:lnTo>
                  <a:lnTo>
                    <a:pt x="1619" y="383"/>
                  </a:lnTo>
                  <a:lnTo>
                    <a:pt x="1617" y="389"/>
                  </a:lnTo>
                  <a:lnTo>
                    <a:pt x="1617" y="397"/>
                  </a:lnTo>
                  <a:lnTo>
                    <a:pt x="1617" y="403"/>
                  </a:lnTo>
                  <a:lnTo>
                    <a:pt x="1617" y="409"/>
                  </a:lnTo>
                  <a:lnTo>
                    <a:pt x="1617" y="419"/>
                  </a:lnTo>
                  <a:lnTo>
                    <a:pt x="1621" y="427"/>
                  </a:lnTo>
                  <a:lnTo>
                    <a:pt x="1623" y="431"/>
                  </a:lnTo>
                  <a:lnTo>
                    <a:pt x="1626" y="437"/>
                  </a:lnTo>
                  <a:lnTo>
                    <a:pt x="1630" y="442"/>
                  </a:lnTo>
                  <a:lnTo>
                    <a:pt x="1638" y="448"/>
                  </a:lnTo>
                  <a:lnTo>
                    <a:pt x="1644" y="454"/>
                  </a:lnTo>
                  <a:lnTo>
                    <a:pt x="1650" y="462"/>
                  </a:lnTo>
                  <a:lnTo>
                    <a:pt x="1654" y="468"/>
                  </a:lnTo>
                  <a:lnTo>
                    <a:pt x="1660" y="478"/>
                  </a:lnTo>
                  <a:lnTo>
                    <a:pt x="1662" y="486"/>
                  </a:lnTo>
                  <a:lnTo>
                    <a:pt x="1666" y="496"/>
                  </a:lnTo>
                  <a:lnTo>
                    <a:pt x="1668" y="506"/>
                  </a:lnTo>
                  <a:lnTo>
                    <a:pt x="1668" y="515"/>
                  </a:lnTo>
                  <a:lnTo>
                    <a:pt x="1668" y="525"/>
                  </a:lnTo>
                  <a:lnTo>
                    <a:pt x="1666" y="537"/>
                  </a:lnTo>
                  <a:lnTo>
                    <a:pt x="1664" y="543"/>
                  </a:lnTo>
                  <a:lnTo>
                    <a:pt x="1664" y="549"/>
                  </a:lnTo>
                  <a:lnTo>
                    <a:pt x="1662" y="555"/>
                  </a:lnTo>
                  <a:lnTo>
                    <a:pt x="1660" y="561"/>
                  </a:lnTo>
                  <a:lnTo>
                    <a:pt x="1658" y="569"/>
                  </a:lnTo>
                  <a:lnTo>
                    <a:pt x="1654" y="575"/>
                  </a:lnTo>
                  <a:lnTo>
                    <a:pt x="1652" y="581"/>
                  </a:lnTo>
                  <a:lnTo>
                    <a:pt x="1648" y="588"/>
                  </a:lnTo>
                  <a:lnTo>
                    <a:pt x="1644" y="594"/>
                  </a:lnTo>
                  <a:lnTo>
                    <a:pt x="1642" y="600"/>
                  </a:lnTo>
                  <a:lnTo>
                    <a:pt x="1638" y="608"/>
                  </a:lnTo>
                  <a:lnTo>
                    <a:pt x="1632" y="616"/>
                  </a:lnTo>
                  <a:lnTo>
                    <a:pt x="1626" y="622"/>
                  </a:lnTo>
                  <a:lnTo>
                    <a:pt x="1621" y="630"/>
                  </a:lnTo>
                  <a:lnTo>
                    <a:pt x="1615" y="636"/>
                  </a:lnTo>
                  <a:lnTo>
                    <a:pt x="1609" y="642"/>
                  </a:lnTo>
                  <a:lnTo>
                    <a:pt x="1603" y="646"/>
                  </a:lnTo>
                  <a:lnTo>
                    <a:pt x="1597" y="654"/>
                  </a:lnTo>
                  <a:lnTo>
                    <a:pt x="1591" y="658"/>
                  </a:lnTo>
                  <a:lnTo>
                    <a:pt x="1583" y="663"/>
                  </a:lnTo>
                  <a:lnTo>
                    <a:pt x="1577" y="667"/>
                  </a:lnTo>
                  <a:lnTo>
                    <a:pt x="1569" y="673"/>
                  </a:lnTo>
                  <a:lnTo>
                    <a:pt x="1561" y="677"/>
                  </a:lnTo>
                  <a:lnTo>
                    <a:pt x="1555" y="681"/>
                  </a:lnTo>
                  <a:lnTo>
                    <a:pt x="1549" y="685"/>
                  </a:lnTo>
                  <a:lnTo>
                    <a:pt x="1542" y="689"/>
                  </a:lnTo>
                  <a:lnTo>
                    <a:pt x="1536" y="693"/>
                  </a:lnTo>
                  <a:lnTo>
                    <a:pt x="1530" y="699"/>
                  </a:lnTo>
                  <a:lnTo>
                    <a:pt x="1522" y="701"/>
                  </a:lnTo>
                  <a:lnTo>
                    <a:pt x="1514" y="705"/>
                  </a:lnTo>
                  <a:lnTo>
                    <a:pt x="1508" y="707"/>
                  </a:lnTo>
                  <a:lnTo>
                    <a:pt x="1502" y="711"/>
                  </a:lnTo>
                  <a:lnTo>
                    <a:pt x="1496" y="715"/>
                  </a:lnTo>
                  <a:lnTo>
                    <a:pt x="1490" y="717"/>
                  </a:lnTo>
                  <a:lnTo>
                    <a:pt x="1484" y="721"/>
                  </a:lnTo>
                  <a:lnTo>
                    <a:pt x="1478" y="723"/>
                  </a:lnTo>
                  <a:lnTo>
                    <a:pt x="1469" y="729"/>
                  </a:lnTo>
                  <a:lnTo>
                    <a:pt x="1463" y="735"/>
                  </a:lnTo>
                  <a:lnTo>
                    <a:pt x="1455" y="738"/>
                  </a:lnTo>
                  <a:lnTo>
                    <a:pt x="1453" y="744"/>
                  </a:lnTo>
                  <a:lnTo>
                    <a:pt x="1445" y="752"/>
                  </a:lnTo>
                  <a:lnTo>
                    <a:pt x="1437" y="762"/>
                  </a:lnTo>
                  <a:lnTo>
                    <a:pt x="1431" y="766"/>
                  </a:lnTo>
                  <a:lnTo>
                    <a:pt x="1425" y="770"/>
                  </a:lnTo>
                  <a:lnTo>
                    <a:pt x="1419" y="772"/>
                  </a:lnTo>
                  <a:lnTo>
                    <a:pt x="1413" y="776"/>
                  </a:lnTo>
                  <a:lnTo>
                    <a:pt x="1407" y="780"/>
                  </a:lnTo>
                  <a:lnTo>
                    <a:pt x="1401" y="784"/>
                  </a:lnTo>
                  <a:lnTo>
                    <a:pt x="1394" y="786"/>
                  </a:lnTo>
                  <a:lnTo>
                    <a:pt x="1388" y="790"/>
                  </a:lnTo>
                  <a:lnTo>
                    <a:pt x="1382" y="794"/>
                  </a:lnTo>
                  <a:lnTo>
                    <a:pt x="1374" y="798"/>
                  </a:lnTo>
                  <a:lnTo>
                    <a:pt x="1366" y="802"/>
                  </a:lnTo>
                  <a:lnTo>
                    <a:pt x="1360" y="808"/>
                  </a:lnTo>
                  <a:lnTo>
                    <a:pt x="1354" y="812"/>
                  </a:lnTo>
                  <a:lnTo>
                    <a:pt x="1346" y="815"/>
                  </a:lnTo>
                  <a:lnTo>
                    <a:pt x="1342" y="817"/>
                  </a:lnTo>
                  <a:lnTo>
                    <a:pt x="1338" y="823"/>
                  </a:lnTo>
                  <a:lnTo>
                    <a:pt x="1332" y="829"/>
                  </a:lnTo>
                  <a:lnTo>
                    <a:pt x="1326" y="837"/>
                  </a:lnTo>
                  <a:lnTo>
                    <a:pt x="1322" y="839"/>
                  </a:lnTo>
                  <a:lnTo>
                    <a:pt x="1319" y="843"/>
                  </a:lnTo>
                  <a:lnTo>
                    <a:pt x="1315" y="847"/>
                  </a:lnTo>
                  <a:lnTo>
                    <a:pt x="1309" y="851"/>
                  </a:lnTo>
                  <a:lnTo>
                    <a:pt x="1301" y="855"/>
                  </a:lnTo>
                  <a:lnTo>
                    <a:pt x="1295" y="861"/>
                  </a:lnTo>
                  <a:lnTo>
                    <a:pt x="1285" y="867"/>
                  </a:lnTo>
                  <a:lnTo>
                    <a:pt x="1275" y="873"/>
                  </a:lnTo>
                  <a:lnTo>
                    <a:pt x="1269" y="875"/>
                  </a:lnTo>
                  <a:lnTo>
                    <a:pt x="1263" y="877"/>
                  </a:lnTo>
                  <a:lnTo>
                    <a:pt x="1255" y="877"/>
                  </a:lnTo>
                  <a:lnTo>
                    <a:pt x="1249" y="879"/>
                  </a:lnTo>
                  <a:lnTo>
                    <a:pt x="1244" y="877"/>
                  </a:lnTo>
                  <a:lnTo>
                    <a:pt x="1236" y="877"/>
                  </a:lnTo>
                  <a:lnTo>
                    <a:pt x="1230" y="877"/>
                  </a:lnTo>
                  <a:lnTo>
                    <a:pt x="1224" y="875"/>
                  </a:lnTo>
                  <a:lnTo>
                    <a:pt x="1216" y="873"/>
                  </a:lnTo>
                  <a:lnTo>
                    <a:pt x="1208" y="871"/>
                  </a:lnTo>
                  <a:lnTo>
                    <a:pt x="1202" y="867"/>
                  </a:lnTo>
                  <a:lnTo>
                    <a:pt x="1196" y="865"/>
                  </a:lnTo>
                  <a:lnTo>
                    <a:pt x="1188" y="861"/>
                  </a:lnTo>
                  <a:lnTo>
                    <a:pt x="1182" y="857"/>
                  </a:lnTo>
                  <a:lnTo>
                    <a:pt x="1176" y="853"/>
                  </a:lnTo>
                  <a:lnTo>
                    <a:pt x="1169" y="849"/>
                  </a:lnTo>
                  <a:lnTo>
                    <a:pt x="1163" y="845"/>
                  </a:lnTo>
                  <a:lnTo>
                    <a:pt x="1157" y="839"/>
                  </a:lnTo>
                  <a:lnTo>
                    <a:pt x="1149" y="833"/>
                  </a:lnTo>
                  <a:lnTo>
                    <a:pt x="1145" y="829"/>
                  </a:lnTo>
                  <a:lnTo>
                    <a:pt x="1139" y="823"/>
                  </a:lnTo>
                  <a:lnTo>
                    <a:pt x="1133" y="817"/>
                  </a:lnTo>
                  <a:lnTo>
                    <a:pt x="1127" y="812"/>
                  </a:lnTo>
                  <a:lnTo>
                    <a:pt x="1125" y="806"/>
                  </a:lnTo>
                  <a:lnTo>
                    <a:pt x="1119" y="800"/>
                  </a:lnTo>
                  <a:lnTo>
                    <a:pt x="1117" y="794"/>
                  </a:lnTo>
                  <a:lnTo>
                    <a:pt x="1113" y="788"/>
                  </a:lnTo>
                  <a:lnTo>
                    <a:pt x="1111" y="782"/>
                  </a:lnTo>
                  <a:lnTo>
                    <a:pt x="1105" y="770"/>
                  </a:lnTo>
                  <a:lnTo>
                    <a:pt x="1103" y="760"/>
                  </a:lnTo>
                  <a:lnTo>
                    <a:pt x="1101" y="752"/>
                  </a:lnTo>
                  <a:lnTo>
                    <a:pt x="1101" y="746"/>
                  </a:lnTo>
                  <a:lnTo>
                    <a:pt x="1101" y="742"/>
                  </a:lnTo>
                  <a:lnTo>
                    <a:pt x="1101" y="737"/>
                  </a:lnTo>
                  <a:lnTo>
                    <a:pt x="1101" y="727"/>
                  </a:lnTo>
                  <a:lnTo>
                    <a:pt x="1101" y="717"/>
                  </a:lnTo>
                  <a:lnTo>
                    <a:pt x="1101" y="707"/>
                  </a:lnTo>
                  <a:lnTo>
                    <a:pt x="1101" y="697"/>
                  </a:lnTo>
                  <a:lnTo>
                    <a:pt x="1101" y="687"/>
                  </a:lnTo>
                  <a:lnTo>
                    <a:pt x="1103" y="679"/>
                  </a:lnTo>
                  <a:lnTo>
                    <a:pt x="1101" y="671"/>
                  </a:lnTo>
                  <a:lnTo>
                    <a:pt x="1099" y="662"/>
                  </a:lnTo>
                  <a:lnTo>
                    <a:pt x="1097" y="654"/>
                  </a:lnTo>
                  <a:lnTo>
                    <a:pt x="1096" y="648"/>
                  </a:lnTo>
                  <a:lnTo>
                    <a:pt x="1090" y="640"/>
                  </a:lnTo>
                  <a:lnTo>
                    <a:pt x="1084" y="632"/>
                  </a:lnTo>
                  <a:lnTo>
                    <a:pt x="1076" y="624"/>
                  </a:lnTo>
                  <a:lnTo>
                    <a:pt x="1068" y="618"/>
                  </a:lnTo>
                  <a:lnTo>
                    <a:pt x="1060" y="614"/>
                  </a:lnTo>
                  <a:lnTo>
                    <a:pt x="1054" y="610"/>
                  </a:lnTo>
                  <a:lnTo>
                    <a:pt x="1048" y="606"/>
                  </a:lnTo>
                  <a:lnTo>
                    <a:pt x="1040" y="602"/>
                  </a:lnTo>
                  <a:lnTo>
                    <a:pt x="1032" y="596"/>
                  </a:lnTo>
                  <a:lnTo>
                    <a:pt x="1024" y="592"/>
                  </a:lnTo>
                  <a:lnTo>
                    <a:pt x="1017" y="587"/>
                  </a:lnTo>
                  <a:lnTo>
                    <a:pt x="1009" y="583"/>
                  </a:lnTo>
                  <a:lnTo>
                    <a:pt x="999" y="577"/>
                  </a:lnTo>
                  <a:lnTo>
                    <a:pt x="989" y="571"/>
                  </a:lnTo>
                  <a:lnTo>
                    <a:pt x="981" y="567"/>
                  </a:lnTo>
                  <a:lnTo>
                    <a:pt x="971" y="561"/>
                  </a:lnTo>
                  <a:lnTo>
                    <a:pt x="963" y="555"/>
                  </a:lnTo>
                  <a:lnTo>
                    <a:pt x="953" y="551"/>
                  </a:lnTo>
                  <a:lnTo>
                    <a:pt x="944" y="547"/>
                  </a:lnTo>
                  <a:lnTo>
                    <a:pt x="936" y="543"/>
                  </a:lnTo>
                  <a:lnTo>
                    <a:pt x="924" y="537"/>
                  </a:lnTo>
                  <a:lnTo>
                    <a:pt x="916" y="533"/>
                  </a:lnTo>
                  <a:lnTo>
                    <a:pt x="906" y="531"/>
                  </a:lnTo>
                  <a:lnTo>
                    <a:pt x="896" y="527"/>
                  </a:lnTo>
                  <a:lnTo>
                    <a:pt x="886" y="525"/>
                  </a:lnTo>
                  <a:lnTo>
                    <a:pt x="878" y="521"/>
                  </a:lnTo>
                  <a:lnTo>
                    <a:pt x="870" y="519"/>
                  </a:lnTo>
                  <a:lnTo>
                    <a:pt x="863" y="517"/>
                  </a:lnTo>
                  <a:lnTo>
                    <a:pt x="855" y="515"/>
                  </a:lnTo>
                  <a:lnTo>
                    <a:pt x="847" y="515"/>
                  </a:lnTo>
                  <a:lnTo>
                    <a:pt x="839" y="515"/>
                  </a:lnTo>
                  <a:lnTo>
                    <a:pt x="833" y="517"/>
                  </a:lnTo>
                  <a:lnTo>
                    <a:pt x="827" y="517"/>
                  </a:lnTo>
                  <a:lnTo>
                    <a:pt x="821" y="519"/>
                  </a:lnTo>
                  <a:lnTo>
                    <a:pt x="815" y="523"/>
                  </a:lnTo>
                  <a:lnTo>
                    <a:pt x="813" y="527"/>
                  </a:lnTo>
                  <a:lnTo>
                    <a:pt x="805" y="535"/>
                  </a:lnTo>
                  <a:lnTo>
                    <a:pt x="797" y="545"/>
                  </a:lnTo>
                  <a:lnTo>
                    <a:pt x="794" y="553"/>
                  </a:lnTo>
                  <a:lnTo>
                    <a:pt x="792" y="565"/>
                  </a:lnTo>
                  <a:lnTo>
                    <a:pt x="790" y="571"/>
                  </a:lnTo>
                  <a:lnTo>
                    <a:pt x="790" y="575"/>
                  </a:lnTo>
                  <a:lnTo>
                    <a:pt x="790" y="581"/>
                  </a:lnTo>
                  <a:lnTo>
                    <a:pt x="790" y="588"/>
                  </a:lnTo>
                  <a:lnTo>
                    <a:pt x="790" y="594"/>
                  </a:lnTo>
                  <a:lnTo>
                    <a:pt x="790" y="600"/>
                  </a:lnTo>
                  <a:lnTo>
                    <a:pt x="790" y="606"/>
                  </a:lnTo>
                  <a:lnTo>
                    <a:pt x="792" y="614"/>
                  </a:lnTo>
                  <a:lnTo>
                    <a:pt x="792" y="620"/>
                  </a:lnTo>
                  <a:lnTo>
                    <a:pt x="794" y="626"/>
                  </a:lnTo>
                  <a:lnTo>
                    <a:pt x="794" y="632"/>
                  </a:lnTo>
                  <a:lnTo>
                    <a:pt x="797" y="640"/>
                  </a:lnTo>
                  <a:lnTo>
                    <a:pt x="797" y="646"/>
                  </a:lnTo>
                  <a:lnTo>
                    <a:pt x="799" y="654"/>
                  </a:lnTo>
                  <a:lnTo>
                    <a:pt x="803" y="662"/>
                  </a:lnTo>
                  <a:lnTo>
                    <a:pt x="807" y="669"/>
                  </a:lnTo>
                  <a:lnTo>
                    <a:pt x="809" y="675"/>
                  </a:lnTo>
                  <a:lnTo>
                    <a:pt x="811" y="683"/>
                  </a:lnTo>
                  <a:lnTo>
                    <a:pt x="813" y="691"/>
                  </a:lnTo>
                  <a:lnTo>
                    <a:pt x="817" y="699"/>
                  </a:lnTo>
                  <a:lnTo>
                    <a:pt x="819" y="707"/>
                  </a:lnTo>
                  <a:lnTo>
                    <a:pt x="823" y="717"/>
                  </a:lnTo>
                  <a:lnTo>
                    <a:pt x="827" y="725"/>
                  </a:lnTo>
                  <a:lnTo>
                    <a:pt x="831" y="735"/>
                  </a:lnTo>
                  <a:lnTo>
                    <a:pt x="833" y="740"/>
                  </a:lnTo>
                  <a:lnTo>
                    <a:pt x="835" y="748"/>
                  </a:lnTo>
                  <a:lnTo>
                    <a:pt x="839" y="758"/>
                  </a:lnTo>
                  <a:lnTo>
                    <a:pt x="841" y="766"/>
                  </a:lnTo>
                  <a:lnTo>
                    <a:pt x="845" y="772"/>
                  </a:lnTo>
                  <a:lnTo>
                    <a:pt x="847" y="782"/>
                  </a:lnTo>
                  <a:lnTo>
                    <a:pt x="851" y="790"/>
                  </a:lnTo>
                  <a:lnTo>
                    <a:pt x="853" y="798"/>
                  </a:lnTo>
                  <a:lnTo>
                    <a:pt x="855" y="806"/>
                  </a:lnTo>
                  <a:lnTo>
                    <a:pt x="857" y="813"/>
                  </a:lnTo>
                  <a:lnTo>
                    <a:pt x="859" y="819"/>
                  </a:lnTo>
                  <a:lnTo>
                    <a:pt x="861" y="829"/>
                  </a:lnTo>
                  <a:lnTo>
                    <a:pt x="863" y="835"/>
                  </a:lnTo>
                  <a:lnTo>
                    <a:pt x="865" y="843"/>
                  </a:lnTo>
                  <a:lnTo>
                    <a:pt x="869" y="849"/>
                  </a:lnTo>
                  <a:lnTo>
                    <a:pt x="870" y="857"/>
                  </a:lnTo>
                  <a:lnTo>
                    <a:pt x="870" y="863"/>
                  </a:lnTo>
                  <a:lnTo>
                    <a:pt x="872" y="869"/>
                  </a:lnTo>
                  <a:lnTo>
                    <a:pt x="872" y="875"/>
                  </a:lnTo>
                  <a:lnTo>
                    <a:pt x="874" y="881"/>
                  </a:lnTo>
                  <a:lnTo>
                    <a:pt x="874" y="887"/>
                  </a:lnTo>
                  <a:lnTo>
                    <a:pt x="874" y="892"/>
                  </a:lnTo>
                  <a:lnTo>
                    <a:pt x="874" y="898"/>
                  </a:lnTo>
                  <a:lnTo>
                    <a:pt x="876" y="902"/>
                  </a:lnTo>
                  <a:lnTo>
                    <a:pt x="874" y="912"/>
                  </a:lnTo>
                  <a:lnTo>
                    <a:pt x="872" y="920"/>
                  </a:lnTo>
                  <a:lnTo>
                    <a:pt x="870" y="928"/>
                  </a:lnTo>
                  <a:lnTo>
                    <a:pt x="869" y="936"/>
                  </a:lnTo>
                  <a:lnTo>
                    <a:pt x="859" y="942"/>
                  </a:lnTo>
                  <a:lnTo>
                    <a:pt x="855" y="942"/>
                  </a:lnTo>
                  <a:lnTo>
                    <a:pt x="853" y="940"/>
                  </a:lnTo>
                  <a:lnTo>
                    <a:pt x="853" y="938"/>
                  </a:lnTo>
                  <a:lnTo>
                    <a:pt x="851" y="934"/>
                  </a:lnTo>
                  <a:lnTo>
                    <a:pt x="851" y="930"/>
                  </a:lnTo>
                  <a:lnTo>
                    <a:pt x="849" y="922"/>
                  </a:lnTo>
                  <a:lnTo>
                    <a:pt x="849" y="914"/>
                  </a:lnTo>
                  <a:lnTo>
                    <a:pt x="847" y="902"/>
                  </a:lnTo>
                  <a:lnTo>
                    <a:pt x="847" y="894"/>
                  </a:lnTo>
                  <a:lnTo>
                    <a:pt x="845" y="889"/>
                  </a:lnTo>
                  <a:lnTo>
                    <a:pt x="845" y="881"/>
                  </a:lnTo>
                  <a:lnTo>
                    <a:pt x="841" y="875"/>
                  </a:lnTo>
                  <a:lnTo>
                    <a:pt x="841" y="869"/>
                  </a:lnTo>
                  <a:lnTo>
                    <a:pt x="839" y="861"/>
                  </a:lnTo>
                  <a:lnTo>
                    <a:pt x="839" y="855"/>
                  </a:lnTo>
                  <a:lnTo>
                    <a:pt x="837" y="849"/>
                  </a:lnTo>
                  <a:lnTo>
                    <a:pt x="835" y="841"/>
                  </a:lnTo>
                  <a:lnTo>
                    <a:pt x="833" y="833"/>
                  </a:lnTo>
                  <a:lnTo>
                    <a:pt x="831" y="825"/>
                  </a:lnTo>
                  <a:lnTo>
                    <a:pt x="829" y="817"/>
                  </a:lnTo>
                  <a:lnTo>
                    <a:pt x="827" y="810"/>
                  </a:lnTo>
                  <a:lnTo>
                    <a:pt x="825" y="804"/>
                  </a:lnTo>
                  <a:lnTo>
                    <a:pt x="823" y="796"/>
                  </a:lnTo>
                  <a:lnTo>
                    <a:pt x="819" y="788"/>
                  </a:lnTo>
                  <a:lnTo>
                    <a:pt x="819" y="782"/>
                  </a:lnTo>
                  <a:lnTo>
                    <a:pt x="815" y="774"/>
                  </a:lnTo>
                  <a:lnTo>
                    <a:pt x="813" y="768"/>
                  </a:lnTo>
                  <a:lnTo>
                    <a:pt x="811" y="760"/>
                  </a:lnTo>
                  <a:lnTo>
                    <a:pt x="811" y="754"/>
                  </a:lnTo>
                  <a:lnTo>
                    <a:pt x="807" y="746"/>
                  </a:lnTo>
                  <a:lnTo>
                    <a:pt x="805" y="740"/>
                  </a:lnTo>
                  <a:lnTo>
                    <a:pt x="803" y="735"/>
                  </a:lnTo>
                  <a:lnTo>
                    <a:pt x="803" y="727"/>
                  </a:lnTo>
                  <a:lnTo>
                    <a:pt x="799" y="721"/>
                  </a:lnTo>
                  <a:lnTo>
                    <a:pt x="797" y="713"/>
                  </a:lnTo>
                  <a:lnTo>
                    <a:pt x="795" y="705"/>
                  </a:lnTo>
                  <a:lnTo>
                    <a:pt x="794" y="699"/>
                  </a:lnTo>
                  <a:lnTo>
                    <a:pt x="790" y="691"/>
                  </a:lnTo>
                  <a:lnTo>
                    <a:pt x="788" y="685"/>
                  </a:lnTo>
                  <a:lnTo>
                    <a:pt x="786" y="677"/>
                  </a:lnTo>
                  <a:lnTo>
                    <a:pt x="784" y="671"/>
                  </a:lnTo>
                  <a:lnTo>
                    <a:pt x="782" y="663"/>
                  </a:lnTo>
                  <a:lnTo>
                    <a:pt x="780" y="658"/>
                  </a:lnTo>
                  <a:lnTo>
                    <a:pt x="776" y="648"/>
                  </a:lnTo>
                  <a:lnTo>
                    <a:pt x="776" y="642"/>
                  </a:lnTo>
                  <a:lnTo>
                    <a:pt x="774" y="634"/>
                  </a:lnTo>
                  <a:lnTo>
                    <a:pt x="772" y="626"/>
                  </a:lnTo>
                  <a:lnTo>
                    <a:pt x="770" y="620"/>
                  </a:lnTo>
                  <a:lnTo>
                    <a:pt x="768" y="612"/>
                  </a:lnTo>
                  <a:lnTo>
                    <a:pt x="766" y="602"/>
                  </a:lnTo>
                  <a:lnTo>
                    <a:pt x="764" y="596"/>
                  </a:lnTo>
                  <a:lnTo>
                    <a:pt x="762" y="588"/>
                  </a:lnTo>
                  <a:lnTo>
                    <a:pt x="762" y="581"/>
                  </a:lnTo>
                  <a:lnTo>
                    <a:pt x="760" y="575"/>
                  </a:lnTo>
                  <a:lnTo>
                    <a:pt x="758" y="567"/>
                  </a:lnTo>
                  <a:lnTo>
                    <a:pt x="758" y="561"/>
                  </a:lnTo>
                  <a:lnTo>
                    <a:pt x="758" y="555"/>
                  </a:lnTo>
                  <a:lnTo>
                    <a:pt x="758" y="549"/>
                  </a:lnTo>
                  <a:lnTo>
                    <a:pt x="758" y="543"/>
                  </a:lnTo>
                  <a:lnTo>
                    <a:pt x="758" y="535"/>
                  </a:lnTo>
                  <a:lnTo>
                    <a:pt x="758" y="531"/>
                  </a:lnTo>
                  <a:lnTo>
                    <a:pt x="758" y="519"/>
                  </a:lnTo>
                  <a:lnTo>
                    <a:pt x="762" y="512"/>
                  </a:lnTo>
                  <a:lnTo>
                    <a:pt x="764" y="504"/>
                  </a:lnTo>
                  <a:lnTo>
                    <a:pt x="768" y="496"/>
                  </a:lnTo>
                  <a:lnTo>
                    <a:pt x="772" y="490"/>
                  </a:lnTo>
                  <a:lnTo>
                    <a:pt x="778" y="486"/>
                  </a:lnTo>
                  <a:lnTo>
                    <a:pt x="784" y="482"/>
                  </a:lnTo>
                  <a:lnTo>
                    <a:pt x="794" y="480"/>
                  </a:lnTo>
                  <a:lnTo>
                    <a:pt x="801" y="478"/>
                  </a:lnTo>
                  <a:lnTo>
                    <a:pt x="813" y="478"/>
                  </a:lnTo>
                  <a:lnTo>
                    <a:pt x="817" y="478"/>
                  </a:lnTo>
                  <a:lnTo>
                    <a:pt x="825" y="478"/>
                  </a:lnTo>
                  <a:lnTo>
                    <a:pt x="831" y="478"/>
                  </a:lnTo>
                  <a:lnTo>
                    <a:pt x="839" y="478"/>
                  </a:lnTo>
                  <a:lnTo>
                    <a:pt x="849" y="478"/>
                  </a:lnTo>
                  <a:lnTo>
                    <a:pt x="857" y="480"/>
                  </a:lnTo>
                  <a:lnTo>
                    <a:pt x="867" y="482"/>
                  </a:lnTo>
                  <a:lnTo>
                    <a:pt x="876" y="484"/>
                  </a:lnTo>
                  <a:lnTo>
                    <a:pt x="886" y="484"/>
                  </a:lnTo>
                  <a:lnTo>
                    <a:pt x="896" y="486"/>
                  </a:lnTo>
                  <a:lnTo>
                    <a:pt x="906" y="490"/>
                  </a:lnTo>
                  <a:lnTo>
                    <a:pt x="918" y="492"/>
                  </a:lnTo>
                  <a:lnTo>
                    <a:pt x="928" y="494"/>
                  </a:lnTo>
                  <a:lnTo>
                    <a:pt x="940" y="498"/>
                  </a:lnTo>
                  <a:lnTo>
                    <a:pt x="945" y="498"/>
                  </a:lnTo>
                  <a:lnTo>
                    <a:pt x="949" y="502"/>
                  </a:lnTo>
                  <a:lnTo>
                    <a:pt x="957" y="502"/>
                  </a:lnTo>
                  <a:lnTo>
                    <a:pt x="963" y="506"/>
                  </a:lnTo>
                  <a:lnTo>
                    <a:pt x="973" y="508"/>
                  </a:lnTo>
                  <a:lnTo>
                    <a:pt x="985" y="512"/>
                  </a:lnTo>
                  <a:lnTo>
                    <a:pt x="995" y="515"/>
                  </a:lnTo>
                  <a:lnTo>
                    <a:pt x="1007" y="519"/>
                  </a:lnTo>
                  <a:lnTo>
                    <a:pt x="1017" y="523"/>
                  </a:lnTo>
                  <a:lnTo>
                    <a:pt x="1026" y="529"/>
                  </a:lnTo>
                  <a:lnTo>
                    <a:pt x="1036" y="533"/>
                  </a:lnTo>
                  <a:lnTo>
                    <a:pt x="1046" y="537"/>
                  </a:lnTo>
                  <a:lnTo>
                    <a:pt x="1054" y="543"/>
                  </a:lnTo>
                  <a:lnTo>
                    <a:pt x="1064" y="547"/>
                  </a:lnTo>
                  <a:lnTo>
                    <a:pt x="1072" y="553"/>
                  </a:lnTo>
                  <a:lnTo>
                    <a:pt x="1080" y="559"/>
                  </a:lnTo>
                  <a:lnTo>
                    <a:pt x="1088" y="565"/>
                  </a:lnTo>
                  <a:lnTo>
                    <a:pt x="1094" y="571"/>
                  </a:lnTo>
                  <a:lnTo>
                    <a:pt x="1099" y="577"/>
                  </a:lnTo>
                  <a:lnTo>
                    <a:pt x="1105" y="585"/>
                  </a:lnTo>
                  <a:lnTo>
                    <a:pt x="1109" y="590"/>
                  </a:lnTo>
                  <a:lnTo>
                    <a:pt x="1113" y="596"/>
                  </a:lnTo>
                  <a:lnTo>
                    <a:pt x="1117" y="602"/>
                  </a:lnTo>
                  <a:lnTo>
                    <a:pt x="1121" y="608"/>
                  </a:lnTo>
                  <a:lnTo>
                    <a:pt x="1123" y="614"/>
                  </a:lnTo>
                  <a:lnTo>
                    <a:pt x="1125" y="620"/>
                  </a:lnTo>
                  <a:lnTo>
                    <a:pt x="1127" y="624"/>
                  </a:lnTo>
                  <a:lnTo>
                    <a:pt x="1129" y="632"/>
                  </a:lnTo>
                  <a:lnTo>
                    <a:pt x="1133" y="642"/>
                  </a:lnTo>
                  <a:lnTo>
                    <a:pt x="1135" y="652"/>
                  </a:lnTo>
                  <a:lnTo>
                    <a:pt x="1135" y="662"/>
                  </a:lnTo>
                  <a:lnTo>
                    <a:pt x="1137" y="673"/>
                  </a:lnTo>
                  <a:lnTo>
                    <a:pt x="1135" y="683"/>
                  </a:lnTo>
                  <a:lnTo>
                    <a:pt x="1135" y="695"/>
                  </a:lnTo>
                  <a:lnTo>
                    <a:pt x="1135" y="705"/>
                  </a:lnTo>
                  <a:lnTo>
                    <a:pt x="1135" y="717"/>
                  </a:lnTo>
                  <a:lnTo>
                    <a:pt x="1135" y="721"/>
                  </a:lnTo>
                  <a:lnTo>
                    <a:pt x="1135" y="727"/>
                  </a:lnTo>
                  <a:lnTo>
                    <a:pt x="1137" y="735"/>
                  </a:lnTo>
                  <a:lnTo>
                    <a:pt x="1137" y="740"/>
                  </a:lnTo>
                  <a:lnTo>
                    <a:pt x="1137" y="746"/>
                  </a:lnTo>
                  <a:lnTo>
                    <a:pt x="1139" y="752"/>
                  </a:lnTo>
                  <a:lnTo>
                    <a:pt x="1139" y="758"/>
                  </a:lnTo>
                  <a:lnTo>
                    <a:pt x="1143" y="766"/>
                  </a:lnTo>
                  <a:lnTo>
                    <a:pt x="1143" y="770"/>
                  </a:lnTo>
                  <a:lnTo>
                    <a:pt x="1145" y="776"/>
                  </a:lnTo>
                  <a:lnTo>
                    <a:pt x="1149" y="782"/>
                  </a:lnTo>
                  <a:lnTo>
                    <a:pt x="1151" y="788"/>
                  </a:lnTo>
                  <a:lnTo>
                    <a:pt x="1157" y="798"/>
                  </a:lnTo>
                  <a:lnTo>
                    <a:pt x="1165" y="808"/>
                  </a:lnTo>
                  <a:lnTo>
                    <a:pt x="1171" y="813"/>
                  </a:lnTo>
                  <a:lnTo>
                    <a:pt x="1180" y="819"/>
                  </a:lnTo>
                  <a:lnTo>
                    <a:pt x="1190" y="825"/>
                  </a:lnTo>
                  <a:lnTo>
                    <a:pt x="1200" y="829"/>
                  </a:lnTo>
                  <a:lnTo>
                    <a:pt x="1208" y="831"/>
                  </a:lnTo>
                  <a:lnTo>
                    <a:pt x="1218" y="833"/>
                  </a:lnTo>
                  <a:lnTo>
                    <a:pt x="1228" y="833"/>
                  </a:lnTo>
                  <a:lnTo>
                    <a:pt x="1236" y="835"/>
                  </a:lnTo>
                  <a:lnTo>
                    <a:pt x="1246" y="833"/>
                  </a:lnTo>
                  <a:lnTo>
                    <a:pt x="1253" y="831"/>
                  </a:lnTo>
                  <a:lnTo>
                    <a:pt x="1263" y="827"/>
                  </a:lnTo>
                  <a:lnTo>
                    <a:pt x="1271" y="823"/>
                  </a:lnTo>
                  <a:lnTo>
                    <a:pt x="1277" y="817"/>
                  </a:lnTo>
                  <a:lnTo>
                    <a:pt x="1285" y="812"/>
                  </a:lnTo>
                  <a:lnTo>
                    <a:pt x="1289" y="808"/>
                  </a:lnTo>
                  <a:lnTo>
                    <a:pt x="1295" y="804"/>
                  </a:lnTo>
                  <a:lnTo>
                    <a:pt x="1301" y="800"/>
                  </a:lnTo>
                  <a:lnTo>
                    <a:pt x="1307" y="796"/>
                  </a:lnTo>
                  <a:lnTo>
                    <a:pt x="1313" y="790"/>
                  </a:lnTo>
                  <a:lnTo>
                    <a:pt x="1317" y="786"/>
                  </a:lnTo>
                  <a:lnTo>
                    <a:pt x="1322" y="780"/>
                  </a:lnTo>
                  <a:lnTo>
                    <a:pt x="1330" y="776"/>
                  </a:lnTo>
                  <a:lnTo>
                    <a:pt x="1336" y="770"/>
                  </a:lnTo>
                  <a:lnTo>
                    <a:pt x="1342" y="766"/>
                  </a:lnTo>
                  <a:lnTo>
                    <a:pt x="1350" y="760"/>
                  </a:lnTo>
                  <a:lnTo>
                    <a:pt x="1358" y="756"/>
                  </a:lnTo>
                  <a:lnTo>
                    <a:pt x="1364" y="750"/>
                  </a:lnTo>
                  <a:lnTo>
                    <a:pt x="1372" y="744"/>
                  </a:lnTo>
                  <a:lnTo>
                    <a:pt x="1380" y="740"/>
                  </a:lnTo>
                  <a:lnTo>
                    <a:pt x="1388" y="735"/>
                  </a:lnTo>
                  <a:lnTo>
                    <a:pt x="1394" y="729"/>
                  </a:lnTo>
                  <a:lnTo>
                    <a:pt x="1403" y="723"/>
                  </a:lnTo>
                  <a:lnTo>
                    <a:pt x="1409" y="719"/>
                  </a:lnTo>
                  <a:lnTo>
                    <a:pt x="1419" y="715"/>
                  </a:lnTo>
                  <a:lnTo>
                    <a:pt x="1425" y="709"/>
                  </a:lnTo>
                  <a:lnTo>
                    <a:pt x="1433" y="705"/>
                  </a:lnTo>
                  <a:lnTo>
                    <a:pt x="1441" y="699"/>
                  </a:lnTo>
                  <a:lnTo>
                    <a:pt x="1449" y="695"/>
                  </a:lnTo>
                  <a:lnTo>
                    <a:pt x="1457" y="691"/>
                  </a:lnTo>
                  <a:lnTo>
                    <a:pt x="1465" y="687"/>
                  </a:lnTo>
                  <a:lnTo>
                    <a:pt x="1473" y="683"/>
                  </a:lnTo>
                  <a:lnTo>
                    <a:pt x="1480" y="681"/>
                  </a:lnTo>
                  <a:lnTo>
                    <a:pt x="1488" y="677"/>
                  </a:lnTo>
                  <a:lnTo>
                    <a:pt x="1496" y="673"/>
                  </a:lnTo>
                  <a:lnTo>
                    <a:pt x="1502" y="667"/>
                  </a:lnTo>
                  <a:lnTo>
                    <a:pt x="1510" y="665"/>
                  </a:lnTo>
                  <a:lnTo>
                    <a:pt x="1516" y="662"/>
                  </a:lnTo>
                  <a:lnTo>
                    <a:pt x="1524" y="658"/>
                  </a:lnTo>
                  <a:lnTo>
                    <a:pt x="1532" y="654"/>
                  </a:lnTo>
                  <a:lnTo>
                    <a:pt x="1538" y="652"/>
                  </a:lnTo>
                  <a:lnTo>
                    <a:pt x="1544" y="646"/>
                  </a:lnTo>
                  <a:lnTo>
                    <a:pt x="1551" y="642"/>
                  </a:lnTo>
                  <a:lnTo>
                    <a:pt x="1557" y="638"/>
                  </a:lnTo>
                  <a:lnTo>
                    <a:pt x="1563" y="634"/>
                  </a:lnTo>
                  <a:lnTo>
                    <a:pt x="1567" y="630"/>
                  </a:lnTo>
                  <a:lnTo>
                    <a:pt x="1575" y="624"/>
                  </a:lnTo>
                  <a:lnTo>
                    <a:pt x="1581" y="620"/>
                  </a:lnTo>
                  <a:lnTo>
                    <a:pt x="1587" y="618"/>
                  </a:lnTo>
                  <a:lnTo>
                    <a:pt x="1595" y="608"/>
                  </a:lnTo>
                  <a:lnTo>
                    <a:pt x="1605" y="600"/>
                  </a:lnTo>
                  <a:lnTo>
                    <a:pt x="1611" y="590"/>
                  </a:lnTo>
                  <a:lnTo>
                    <a:pt x="1619" y="583"/>
                  </a:lnTo>
                  <a:lnTo>
                    <a:pt x="1623" y="573"/>
                  </a:lnTo>
                  <a:lnTo>
                    <a:pt x="1626" y="565"/>
                  </a:lnTo>
                  <a:lnTo>
                    <a:pt x="1626" y="557"/>
                  </a:lnTo>
                  <a:lnTo>
                    <a:pt x="1628" y="549"/>
                  </a:lnTo>
                  <a:lnTo>
                    <a:pt x="1624" y="539"/>
                  </a:lnTo>
                  <a:lnTo>
                    <a:pt x="1623" y="529"/>
                  </a:lnTo>
                  <a:lnTo>
                    <a:pt x="1619" y="519"/>
                  </a:lnTo>
                  <a:lnTo>
                    <a:pt x="1617" y="510"/>
                  </a:lnTo>
                  <a:lnTo>
                    <a:pt x="1611" y="498"/>
                  </a:lnTo>
                  <a:lnTo>
                    <a:pt x="1607" y="488"/>
                  </a:lnTo>
                  <a:lnTo>
                    <a:pt x="1601" y="476"/>
                  </a:lnTo>
                  <a:lnTo>
                    <a:pt x="1597" y="466"/>
                  </a:lnTo>
                  <a:lnTo>
                    <a:pt x="1593" y="454"/>
                  </a:lnTo>
                  <a:lnTo>
                    <a:pt x="1587" y="444"/>
                  </a:lnTo>
                  <a:lnTo>
                    <a:pt x="1583" y="433"/>
                  </a:lnTo>
                  <a:lnTo>
                    <a:pt x="1581" y="425"/>
                  </a:lnTo>
                  <a:lnTo>
                    <a:pt x="1579" y="415"/>
                  </a:lnTo>
                  <a:lnTo>
                    <a:pt x="1579" y="405"/>
                  </a:lnTo>
                  <a:lnTo>
                    <a:pt x="1579" y="399"/>
                  </a:lnTo>
                  <a:lnTo>
                    <a:pt x="1583" y="391"/>
                  </a:lnTo>
                  <a:lnTo>
                    <a:pt x="1583" y="385"/>
                  </a:lnTo>
                  <a:lnTo>
                    <a:pt x="1585" y="379"/>
                  </a:lnTo>
                  <a:lnTo>
                    <a:pt x="1587" y="371"/>
                  </a:lnTo>
                  <a:lnTo>
                    <a:pt x="1589" y="365"/>
                  </a:lnTo>
                  <a:lnTo>
                    <a:pt x="1589" y="358"/>
                  </a:lnTo>
                  <a:lnTo>
                    <a:pt x="1589" y="352"/>
                  </a:lnTo>
                  <a:lnTo>
                    <a:pt x="1589" y="344"/>
                  </a:lnTo>
                  <a:lnTo>
                    <a:pt x="1589" y="338"/>
                  </a:lnTo>
                  <a:lnTo>
                    <a:pt x="1587" y="330"/>
                  </a:lnTo>
                  <a:lnTo>
                    <a:pt x="1585" y="322"/>
                  </a:lnTo>
                  <a:lnTo>
                    <a:pt x="1581" y="316"/>
                  </a:lnTo>
                  <a:lnTo>
                    <a:pt x="1579" y="310"/>
                  </a:lnTo>
                  <a:lnTo>
                    <a:pt x="1573" y="302"/>
                  </a:lnTo>
                  <a:lnTo>
                    <a:pt x="1567" y="296"/>
                  </a:lnTo>
                  <a:lnTo>
                    <a:pt x="1561" y="290"/>
                  </a:lnTo>
                  <a:lnTo>
                    <a:pt x="1555" y="283"/>
                  </a:lnTo>
                  <a:lnTo>
                    <a:pt x="1548" y="275"/>
                  </a:lnTo>
                  <a:lnTo>
                    <a:pt x="1542" y="269"/>
                  </a:lnTo>
                  <a:lnTo>
                    <a:pt x="1536" y="261"/>
                  </a:lnTo>
                  <a:lnTo>
                    <a:pt x="1532" y="253"/>
                  </a:lnTo>
                  <a:lnTo>
                    <a:pt x="1526" y="245"/>
                  </a:lnTo>
                  <a:lnTo>
                    <a:pt x="1522" y="235"/>
                  </a:lnTo>
                  <a:lnTo>
                    <a:pt x="1520" y="227"/>
                  </a:lnTo>
                  <a:lnTo>
                    <a:pt x="1516" y="219"/>
                  </a:lnTo>
                  <a:lnTo>
                    <a:pt x="1514" y="210"/>
                  </a:lnTo>
                  <a:lnTo>
                    <a:pt x="1510" y="202"/>
                  </a:lnTo>
                  <a:lnTo>
                    <a:pt x="1508" y="192"/>
                  </a:lnTo>
                  <a:lnTo>
                    <a:pt x="1506" y="184"/>
                  </a:lnTo>
                  <a:lnTo>
                    <a:pt x="1502" y="176"/>
                  </a:lnTo>
                  <a:lnTo>
                    <a:pt x="1498" y="168"/>
                  </a:lnTo>
                  <a:lnTo>
                    <a:pt x="1496" y="160"/>
                  </a:lnTo>
                  <a:lnTo>
                    <a:pt x="1494" y="152"/>
                  </a:lnTo>
                  <a:lnTo>
                    <a:pt x="1488" y="144"/>
                  </a:lnTo>
                  <a:lnTo>
                    <a:pt x="1482" y="135"/>
                  </a:lnTo>
                  <a:lnTo>
                    <a:pt x="1474" y="125"/>
                  </a:lnTo>
                  <a:lnTo>
                    <a:pt x="1467" y="115"/>
                  </a:lnTo>
                  <a:lnTo>
                    <a:pt x="1461" y="109"/>
                  </a:lnTo>
                  <a:lnTo>
                    <a:pt x="1453" y="103"/>
                  </a:lnTo>
                  <a:lnTo>
                    <a:pt x="1447" y="99"/>
                  </a:lnTo>
                  <a:lnTo>
                    <a:pt x="1441" y="93"/>
                  </a:lnTo>
                  <a:lnTo>
                    <a:pt x="1433" y="87"/>
                  </a:lnTo>
                  <a:lnTo>
                    <a:pt x="1427" y="81"/>
                  </a:lnTo>
                  <a:lnTo>
                    <a:pt x="1419" y="77"/>
                  </a:lnTo>
                  <a:lnTo>
                    <a:pt x="1411" y="73"/>
                  </a:lnTo>
                  <a:lnTo>
                    <a:pt x="1403" y="65"/>
                  </a:lnTo>
                  <a:lnTo>
                    <a:pt x="1394" y="61"/>
                  </a:lnTo>
                  <a:lnTo>
                    <a:pt x="1386" y="58"/>
                  </a:lnTo>
                  <a:lnTo>
                    <a:pt x="1378" y="54"/>
                  </a:lnTo>
                  <a:lnTo>
                    <a:pt x="1366" y="50"/>
                  </a:lnTo>
                  <a:lnTo>
                    <a:pt x="1358" y="46"/>
                  </a:lnTo>
                  <a:lnTo>
                    <a:pt x="1346" y="44"/>
                  </a:lnTo>
                  <a:lnTo>
                    <a:pt x="1338" y="42"/>
                  </a:lnTo>
                  <a:lnTo>
                    <a:pt x="1326" y="38"/>
                  </a:lnTo>
                  <a:lnTo>
                    <a:pt x="1317" y="38"/>
                  </a:lnTo>
                  <a:lnTo>
                    <a:pt x="1305" y="36"/>
                  </a:lnTo>
                  <a:lnTo>
                    <a:pt x="1295" y="36"/>
                  </a:lnTo>
                  <a:lnTo>
                    <a:pt x="1289" y="34"/>
                  </a:lnTo>
                  <a:lnTo>
                    <a:pt x="1281" y="34"/>
                  </a:lnTo>
                  <a:lnTo>
                    <a:pt x="1275" y="34"/>
                  </a:lnTo>
                  <a:lnTo>
                    <a:pt x="1271" y="36"/>
                  </a:lnTo>
                  <a:lnTo>
                    <a:pt x="1265" y="36"/>
                  </a:lnTo>
                  <a:lnTo>
                    <a:pt x="1259" y="36"/>
                  </a:lnTo>
                  <a:lnTo>
                    <a:pt x="1253" y="36"/>
                  </a:lnTo>
                  <a:lnTo>
                    <a:pt x="1247" y="38"/>
                  </a:lnTo>
                  <a:lnTo>
                    <a:pt x="1242" y="38"/>
                  </a:lnTo>
                  <a:lnTo>
                    <a:pt x="1236" y="40"/>
                  </a:lnTo>
                  <a:lnTo>
                    <a:pt x="1230" y="40"/>
                  </a:lnTo>
                  <a:lnTo>
                    <a:pt x="1224" y="42"/>
                  </a:lnTo>
                  <a:lnTo>
                    <a:pt x="1216" y="42"/>
                  </a:lnTo>
                  <a:lnTo>
                    <a:pt x="1212" y="42"/>
                  </a:lnTo>
                  <a:lnTo>
                    <a:pt x="1206" y="44"/>
                  </a:lnTo>
                  <a:lnTo>
                    <a:pt x="1200" y="46"/>
                  </a:lnTo>
                  <a:lnTo>
                    <a:pt x="1188" y="48"/>
                  </a:lnTo>
                  <a:lnTo>
                    <a:pt x="1178" y="52"/>
                  </a:lnTo>
                  <a:lnTo>
                    <a:pt x="1169" y="54"/>
                  </a:lnTo>
                  <a:lnTo>
                    <a:pt x="1159" y="58"/>
                  </a:lnTo>
                  <a:lnTo>
                    <a:pt x="1149" y="60"/>
                  </a:lnTo>
                  <a:lnTo>
                    <a:pt x="1139" y="61"/>
                  </a:lnTo>
                  <a:lnTo>
                    <a:pt x="1129" y="65"/>
                  </a:lnTo>
                  <a:lnTo>
                    <a:pt x="1121" y="67"/>
                  </a:lnTo>
                  <a:lnTo>
                    <a:pt x="1113" y="71"/>
                  </a:lnTo>
                  <a:lnTo>
                    <a:pt x="1103" y="75"/>
                  </a:lnTo>
                  <a:lnTo>
                    <a:pt x="1096" y="77"/>
                  </a:lnTo>
                  <a:lnTo>
                    <a:pt x="1090" y="81"/>
                  </a:lnTo>
                  <a:lnTo>
                    <a:pt x="1080" y="83"/>
                  </a:lnTo>
                  <a:lnTo>
                    <a:pt x="1072" y="87"/>
                  </a:lnTo>
                  <a:lnTo>
                    <a:pt x="1064" y="89"/>
                  </a:lnTo>
                  <a:lnTo>
                    <a:pt x="1058" y="93"/>
                  </a:lnTo>
                  <a:lnTo>
                    <a:pt x="1050" y="95"/>
                  </a:lnTo>
                  <a:lnTo>
                    <a:pt x="1044" y="99"/>
                  </a:lnTo>
                  <a:lnTo>
                    <a:pt x="1036" y="101"/>
                  </a:lnTo>
                  <a:lnTo>
                    <a:pt x="1030" y="105"/>
                  </a:lnTo>
                  <a:lnTo>
                    <a:pt x="1024" y="105"/>
                  </a:lnTo>
                  <a:lnTo>
                    <a:pt x="1017" y="109"/>
                  </a:lnTo>
                  <a:lnTo>
                    <a:pt x="1011" y="109"/>
                  </a:lnTo>
                  <a:lnTo>
                    <a:pt x="1005" y="113"/>
                  </a:lnTo>
                  <a:lnTo>
                    <a:pt x="999" y="115"/>
                  </a:lnTo>
                  <a:lnTo>
                    <a:pt x="993" y="117"/>
                  </a:lnTo>
                  <a:lnTo>
                    <a:pt x="987" y="117"/>
                  </a:lnTo>
                  <a:lnTo>
                    <a:pt x="983" y="119"/>
                  </a:lnTo>
                  <a:lnTo>
                    <a:pt x="975" y="119"/>
                  </a:lnTo>
                  <a:lnTo>
                    <a:pt x="969" y="119"/>
                  </a:lnTo>
                  <a:lnTo>
                    <a:pt x="963" y="119"/>
                  </a:lnTo>
                  <a:lnTo>
                    <a:pt x="959" y="121"/>
                  </a:lnTo>
                  <a:lnTo>
                    <a:pt x="947" y="119"/>
                  </a:lnTo>
                  <a:lnTo>
                    <a:pt x="938" y="119"/>
                  </a:lnTo>
                  <a:lnTo>
                    <a:pt x="932" y="117"/>
                  </a:lnTo>
                  <a:lnTo>
                    <a:pt x="924" y="115"/>
                  </a:lnTo>
                  <a:lnTo>
                    <a:pt x="920" y="113"/>
                  </a:lnTo>
                  <a:lnTo>
                    <a:pt x="914" y="111"/>
                  </a:lnTo>
                  <a:lnTo>
                    <a:pt x="902" y="109"/>
                  </a:lnTo>
                  <a:lnTo>
                    <a:pt x="892" y="105"/>
                  </a:lnTo>
                  <a:lnTo>
                    <a:pt x="886" y="103"/>
                  </a:lnTo>
                  <a:lnTo>
                    <a:pt x="880" y="101"/>
                  </a:lnTo>
                  <a:lnTo>
                    <a:pt x="874" y="99"/>
                  </a:lnTo>
                  <a:lnTo>
                    <a:pt x="869" y="97"/>
                  </a:lnTo>
                  <a:lnTo>
                    <a:pt x="863" y="95"/>
                  </a:lnTo>
                  <a:lnTo>
                    <a:pt x="857" y="93"/>
                  </a:lnTo>
                  <a:lnTo>
                    <a:pt x="851" y="91"/>
                  </a:lnTo>
                  <a:lnTo>
                    <a:pt x="845" y="91"/>
                  </a:lnTo>
                  <a:lnTo>
                    <a:pt x="837" y="89"/>
                  </a:lnTo>
                  <a:lnTo>
                    <a:pt x="831" y="89"/>
                  </a:lnTo>
                  <a:lnTo>
                    <a:pt x="825" y="87"/>
                  </a:lnTo>
                  <a:lnTo>
                    <a:pt x="817" y="87"/>
                  </a:lnTo>
                  <a:lnTo>
                    <a:pt x="811" y="87"/>
                  </a:lnTo>
                  <a:lnTo>
                    <a:pt x="803" y="87"/>
                  </a:lnTo>
                  <a:lnTo>
                    <a:pt x="795" y="87"/>
                  </a:lnTo>
                  <a:lnTo>
                    <a:pt x="790" y="89"/>
                  </a:lnTo>
                  <a:lnTo>
                    <a:pt x="782" y="89"/>
                  </a:lnTo>
                  <a:lnTo>
                    <a:pt x="774" y="89"/>
                  </a:lnTo>
                  <a:lnTo>
                    <a:pt x="768" y="89"/>
                  </a:lnTo>
                  <a:lnTo>
                    <a:pt x="762" y="91"/>
                  </a:lnTo>
                  <a:lnTo>
                    <a:pt x="754" y="93"/>
                  </a:lnTo>
                  <a:lnTo>
                    <a:pt x="748" y="95"/>
                  </a:lnTo>
                  <a:lnTo>
                    <a:pt x="742" y="97"/>
                  </a:lnTo>
                  <a:lnTo>
                    <a:pt x="736" y="101"/>
                  </a:lnTo>
                  <a:lnTo>
                    <a:pt x="730" y="103"/>
                  </a:lnTo>
                  <a:lnTo>
                    <a:pt x="724" y="105"/>
                  </a:lnTo>
                  <a:lnTo>
                    <a:pt x="718" y="107"/>
                  </a:lnTo>
                  <a:lnTo>
                    <a:pt x="711" y="109"/>
                  </a:lnTo>
                  <a:lnTo>
                    <a:pt x="701" y="115"/>
                  </a:lnTo>
                  <a:lnTo>
                    <a:pt x="691" y="121"/>
                  </a:lnTo>
                  <a:lnTo>
                    <a:pt x="683" y="123"/>
                  </a:lnTo>
                  <a:lnTo>
                    <a:pt x="677" y="125"/>
                  </a:lnTo>
                  <a:lnTo>
                    <a:pt x="673" y="127"/>
                  </a:lnTo>
                  <a:lnTo>
                    <a:pt x="667" y="131"/>
                  </a:lnTo>
                  <a:lnTo>
                    <a:pt x="655" y="135"/>
                  </a:lnTo>
                  <a:lnTo>
                    <a:pt x="645" y="140"/>
                  </a:lnTo>
                  <a:lnTo>
                    <a:pt x="634" y="144"/>
                  </a:lnTo>
                  <a:lnTo>
                    <a:pt x="624" y="146"/>
                  </a:lnTo>
                  <a:lnTo>
                    <a:pt x="612" y="148"/>
                  </a:lnTo>
                  <a:lnTo>
                    <a:pt x="602" y="150"/>
                  </a:lnTo>
                  <a:lnTo>
                    <a:pt x="594" y="150"/>
                  </a:lnTo>
                  <a:lnTo>
                    <a:pt x="588" y="150"/>
                  </a:lnTo>
                  <a:lnTo>
                    <a:pt x="582" y="148"/>
                  </a:lnTo>
                  <a:lnTo>
                    <a:pt x="574" y="148"/>
                  </a:lnTo>
                  <a:lnTo>
                    <a:pt x="565" y="146"/>
                  </a:lnTo>
                  <a:lnTo>
                    <a:pt x="555" y="146"/>
                  </a:lnTo>
                  <a:lnTo>
                    <a:pt x="547" y="144"/>
                  </a:lnTo>
                  <a:lnTo>
                    <a:pt x="537" y="144"/>
                  </a:lnTo>
                  <a:lnTo>
                    <a:pt x="531" y="144"/>
                  </a:lnTo>
                  <a:lnTo>
                    <a:pt x="525" y="142"/>
                  </a:lnTo>
                  <a:lnTo>
                    <a:pt x="519" y="142"/>
                  </a:lnTo>
                  <a:lnTo>
                    <a:pt x="515" y="142"/>
                  </a:lnTo>
                  <a:lnTo>
                    <a:pt x="503" y="140"/>
                  </a:lnTo>
                  <a:lnTo>
                    <a:pt x="492" y="138"/>
                  </a:lnTo>
                  <a:lnTo>
                    <a:pt x="486" y="138"/>
                  </a:lnTo>
                  <a:lnTo>
                    <a:pt x="480" y="136"/>
                  </a:lnTo>
                  <a:lnTo>
                    <a:pt x="474" y="135"/>
                  </a:lnTo>
                  <a:lnTo>
                    <a:pt x="468" y="135"/>
                  </a:lnTo>
                  <a:lnTo>
                    <a:pt x="462" y="135"/>
                  </a:lnTo>
                  <a:lnTo>
                    <a:pt x="456" y="135"/>
                  </a:lnTo>
                  <a:lnTo>
                    <a:pt x="450" y="135"/>
                  </a:lnTo>
                  <a:lnTo>
                    <a:pt x="444" y="135"/>
                  </a:lnTo>
                  <a:lnTo>
                    <a:pt x="438" y="133"/>
                  </a:lnTo>
                  <a:lnTo>
                    <a:pt x="432" y="133"/>
                  </a:lnTo>
                  <a:lnTo>
                    <a:pt x="426" y="131"/>
                  </a:lnTo>
                  <a:lnTo>
                    <a:pt x="420" y="131"/>
                  </a:lnTo>
                  <a:lnTo>
                    <a:pt x="415" y="131"/>
                  </a:lnTo>
                  <a:lnTo>
                    <a:pt x="409" y="131"/>
                  </a:lnTo>
                  <a:lnTo>
                    <a:pt x="401" y="131"/>
                  </a:lnTo>
                  <a:lnTo>
                    <a:pt x="397" y="131"/>
                  </a:lnTo>
                  <a:lnTo>
                    <a:pt x="391" y="131"/>
                  </a:lnTo>
                  <a:lnTo>
                    <a:pt x="383" y="131"/>
                  </a:lnTo>
                  <a:lnTo>
                    <a:pt x="377" y="131"/>
                  </a:lnTo>
                  <a:lnTo>
                    <a:pt x="373" y="131"/>
                  </a:lnTo>
                  <a:lnTo>
                    <a:pt x="361" y="131"/>
                  </a:lnTo>
                  <a:lnTo>
                    <a:pt x="351" y="133"/>
                  </a:lnTo>
                  <a:lnTo>
                    <a:pt x="340" y="133"/>
                  </a:lnTo>
                  <a:lnTo>
                    <a:pt x="330" y="135"/>
                  </a:lnTo>
                  <a:lnTo>
                    <a:pt x="318" y="138"/>
                  </a:lnTo>
                  <a:lnTo>
                    <a:pt x="310" y="142"/>
                  </a:lnTo>
                  <a:lnTo>
                    <a:pt x="300" y="144"/>
                  </a:lnTo>
                  <a:lnTo>
                    <a:pt x="292" y="148"/>
                  </a:lnTo>
                  <a:lnTo>
                    <a:pt x="284" y="152"/>
                  </a:lnTo>
                  <a:lnTo>
                    <a:pt x="278" y="160"/>
                  </a:lnTo>
                  <a:lnTo>
                    <a:pt x="270" y="164"/>
                  </a:lnTo>
                  <a:lnTo>
                    <a:pt x="265" y="168"/>
                  </a:lnTo>
                  <a:lnTo>
                    <a:pt x="259" y="174"/>
                  </a:lnTo>
                  <a:lnTo>
                    <a:pt x="253" y="180"/>
                  </a:lnTo>
                  <a:lnTo>
                    <a:pt x="247" y="186"/>
                  </a:lnTo>
                  <a:lnTo>
                    <a:pt x="241" y="192"/>
                  </a:lnTo>
                  <a:lnTo>
                    <a:pt x="235" y="198"/>
                  </a:lnTo>
                  <a:lnTo>
                    <a:pt x="229" y="204"/>
                  </a:lnTo>
                  <a:lnTo>
                    <a:pt x="223" y="210"/>
                  </a:lnTo>
                  <a:lnTo>
                    <a:pt x="219" y="215"/>
                  </a:lnTo>
                  <a:lnTo>
                    <a:pt x="213" y="219"/>
                  </a:lnTo>
                  <a:lnTo>
                    <a:pt x="209" y="227"/>
                  </a:lnTo>
                  <a:lnTo>
                    <a:pt x="203" y="231"/>
                  </a:lnTo>
                  <a:lnTo>
                    <a:pt x="199" y="237"/>
                  </a:lnTo>
                  <a:lnTo>
                    <a:pt x="193" y="245"/>
                  </a:lnTo>
                  <a:lnTo>
                    <a:pt x="190" y="251"/>
                  </a:lnTo>
                  <a:lnTo>
                    <a:pt x="180" y="261"/>
                  </a:lnTo>
                  <a:lnTo>
                    <a:pt x="170" y="273"/>
                  </a:lnTo>
                  <a:lnTo>
                    <a:pt x="160" y="283"/>
                  </a:lnTo>
                  <a:lnTo>
                    <a:pt x="150" y="292"/>
                  </a:lnTo>
                  <a:lnTo>
                    <a:pt x="140" y="302"/>
                  </a:lnTo>
                  <a:lnTo>
                    <a:pt x="132" y="312"/>
                  </a:lnTo>
                  <a:lnTo>
                    <a:pt x="122" y="318"/>
                  </a:lnTo>
                  <a:lnTo>
                    <a:pt x="113" y="326"/>
                  </a:lnTo>
                  <a:lnTo>
                    <a:pt x="103" y="334"/>
                  </a:lnTo>
                  <a:lnTo>
                    <a:pt x="93" y="342"/>
                  </a:lnTo>
                  <a:lnTo>
                    <a:pt x="89" y="346"/>
                  </a:lnTo>
                  <a:lnTo>
                    <a:pt x="85" y="354"/>
                  </a:lnTo>
                  <a:lnTo>
                    <a:pt x="81" y="360"/>
                  </a:lnTo>
                  <a:lnTo>
                    <a:pt x="77" y="365"/>
                  </a:lnTo>
                  <a:lnTo>
                    <a:pt x="73" y="373"/>
                  </a:lnTo>
                  <a:lnTo>
                    <a:pt x="69" y="379"/>
                  </a:lnTo>
                  <a:lnTo>
                    <a:pt x="65" y="387"/>
                  </a:lnTo>
                  <a:lnTo>
                    <a:pt x="63" y="397"/>
                  </a:lnTo>
                  <a:lnTo>
                    <a:pt x="59" y="403"/>
                  </a:lnTo>
                  <a:lnTo>
                    <a:pt x="57" y="411"/>
                  </a:lnTo>
                  <a:lnTo>
                    <a:pt x="53" y="421"/>
                  </a:lnTo>
                  <a:lnTo>
                    <a:pt x="51" y="429"/>
                  </a:lnTo>
                  <a:lnTo>
                    <a:pt x="49" y="437"/>
                  </a:lnTo>
                  <a:lnTo>
                    <a:pt x="47" y="444"/>
                  </a:lnTo>
                  <a:lnTo>
                    <a:pt x="45" y="452"/>
                  </a:lnTo>
                  <a:lnTo>
                    <a:pt x="43" y="462"/>
                  </a:lnTo>
                  <a:lnTo>
                    <a:pt x="41" y="470"/>
                  </a:lnTo>
                  <a:lnTo>
                    <a:pt x="39" y="480"/>
                  </a:lnTo>
                  <a:lnTo>
                    <a:pt x="39" y="488"/>
                  </a:lnTo>
                  <a:lnTo>
                    <a:pt x="39" y="496"/>
                  </a:lnTo>
                  <a:lnTo>
                    <a:pt x="38" y="504"/>
                  </a:lnTo>
                  <a:lnTo>
                    <a:pt x="38" y="512"/>
                  </a:lnTo>
                  <a:lnTo>
                    <a:pt x="38" y="519"/>
                  </a:lnTo>
                  <a:lnTo>
                    <a:pt x="38" y="527"/>
                  </a:lnTo>
                  <a:lnTo>
                    <a:pt x="36" y="533"/>
                  </a:lnTo>
                  <a:lnTo>
                    <a:pt x="36" y="541"/>
                  </a:lnTo>
                  <a:lnTo>
                    <a:pt x="38" y="547"/>
                  </a:lnTo>
                  <a:lnTo>
                    <a:pt x="38" y="555"/>
                  </a:lnTo>
                  <a:lnTo>
                    <a:pt x="38" y="565"/>
                  </a:lnTo>
                  <a:lnTo>
                    <a:pt x="39" y="577"/>
                  </a:lnTo>
                  <a:lnTo>
                    <a:pt x="41" y="587"/>
                  </a:lnTo>
                  <a:lnTo>
                    <a:pt x="45" y="596"/>
                  </a:lnTo>
                  <a:lnTo>
                    <a:pt x="47" y="606"/>
                  </a:lnTo>
                  <a:lnTo>
                    <a:pt x="49" y="616"/>
                  </a:lnTo>
                  <a:lnTo>
                    <a:pt x="53" y="624"/>
                  </a:lnTo>
                  <a:lnTo>
                    <a:pt x="59" y="634"/>
                  </a:lnTo>
                  <a:lnTo>
                    <a:pt x="61" y="640"/>
                  </a:lnTo>
                  <a:lnTo>
                    <a:pt x="67" y="648"/>
                  </a:lnTo>
                  <a:lnTo>
                    <a:pt x="71" y="656"/>
                  </a:lnTo>
                  <a:lnTo>
                    <a:pt x="77" y="663"/>
                  </a:lnTo>
                  <a:lnTo>
                    <a:pt x="83" y="669"/>
                  </a:lnTo>
                  <a:lnTo>
                    <a:pt x="89" y="677"/>
                  </a:lnTo>
                  <a:lnTo>
                    <a:pt x="95" y="683"/>
                  </a:lnTo>
                  <a:lnTo>
                    <a:pt x="105" y="689"/>
                  </a:lnTo>
                  <a:lnTo>
                    <a:pt x="111" y="695"/>
                  </a:lnTo>
                  <a:lnTo>
                    <a:pt x="116" y="699"/>
                  </a:lnTo>
                  <a:lnTo>
                    <a:pt x="124" y="703"/>
                  </a:lnTo>
                  <a:lnTo>
                    <a:pt x="130" y="707"/>
                  </a:lnTo>
                  <a:lnTo>
                    <a:pt x="134" y="711"/>
                  </a:lnTo>
                  <a:lnTo>
                    <a:pt x="140" y="715"/>
                  </a:lnTo>
                  <a:lnTo>
                    <a:pt x="146" y="719"/>
                  </a:lnTo>
                  <a:lnTo>
                    <a:pt x="152" y="725"/>
                  </a:lnTo>
                  <a:lnTo>
                    <a:pt x="156" y="729"/>
                  </a:lnTo>
                  <a:lnTo>
                    <a:pt x="160" y="735"/>
                  </a:lnTo>
                  <a:lnTo>
                    <a:pt x="164" y="740"/>
                  </a:lnTo>
                  <a:lnTo>
                    <a:pt x="168" y="746"/>
                  </a:lnTo>
                  <a:lnTo>
                    <a:pt x="172" y="752"/>
                  </a:lnTo>
                  <a:lnTo>
                    <a:pt x="176" y="762"/>
                  </a:lnTo>
                  <a:lnTo>
                    <a:pt x="176" y="766"/>
                  </a:lnTo>
                  <a:lnTo>
                    <a:pt x="180" y="772"/>
                  </a:lnTo>
                  <a:lnTo>
                    <a:pt x="180" y="778"/>
                  </a:lnTo>
                  <a:lnTo>
                    <a:pt x="184" y="784"/>
                  </a:lnTo>
                  <a:lnTo>
                    <a:pt x="188" y="794"/>
                  </a:lnTo>
                  <a:lnTo>
                    <a:pt x="190" y="806"/>
                  </a:lnTo>
                  <a:lnTo>
                    <a:pt x="191" y="812"/>
                  </a:lnTo>
                  <a:lnTo>
                    <a:pt x="193" y="817"/>
                  </a:lnTo>
                  <a:lnTo>
                    <a:pt x="195" y="823"/>
                  </a:lnTo>
                  <a:lnTo>
                    <a:pt x="199" y="829"/>
                  </a:lnTo>
                  <a:lnTo>
                    <a:pt x="203" y="837"/>
                  </a:lnTo>
                  <a:lnTo>
                    <a:pt x="209" y="849"/>
                  </a:lnTo>
                  <a:lnTo>
                    <a:pt x="215" y="857"/>
                  </a:lnTo>
                  <a:lnTo>
                    <a:pt x="223" y="869"/>
                  </a:lnTo>
                  <a:lnTo>
                    <a:pt x="229" y="875"/>
                  </a:lnTo>
                  <a:lnTo>
                    <a:pt x="237" y="883"/>
                  </a:lnTo>
                  <a:lnTo>
                    <a:pt x="247" y="890"/>
                  </a:lnTo>
                  <a:lnTo>
                    <a:pt x="257" y="896"/>
                  </a:lnTo>
                  <a:lnTo>
                    <a:pt x="265" y="900"/>
                  </a:lnTo>
                  <a:lnTo>
                    <a:pt x="276" y="906"/>
                  </a:lnTo>
                  <a:lnTo>
                    <a:pt x="282" y="906"/>
                  </a:lnTo>
                  <a:lnTo>
                    <a:pt x="288" y="908"/>
                  </a:lnTo>
                  <a:lnTo>
                    <a:pt x="294" y="910"/>
                  </a:lnTo>
                  <a:lnTo>
                    <a:pt x="302" y="912"/>
                  </a:lnTo>
                  <a:lnTo>
                    <a:pt x="306" y="912"/>
                  </a:lnTo>
                  <a:lnTo>
                    <a:pt x="312" y="912"/>
                  </a:lnTo>
                  <a:lnTo>
                    <a:pt x="318" y="912"/>
                  </a:lnTo>
                  <a:lnTo>
                    <a:pt x="326" y="912"/>
                  </a:lnTo>
                  <a:lnTo>
                    <a:pt x="330" y="912"/>
                  </a:lnTo>
                  <a:lnTo>
                    <a:pt x="336" y="910"/>
                  </a:lnTo>
                  <a:lnTo>
                    <a:pt x="341" y="910"/>
                  </a:lnTo>
                  <a:lnTo>
                    <a:pt x="347" y="910"/>
                  </a:lnTo>
                  <a:lnTo>
                    <a:pt x="357" y="906"/>
                  </a:lnTo>
                  <a:lnTo>
                    <a:pt x="369" y="904"/>
                  </a:lnTo>
                  <a:lnTo>
                    <a:pt x="379" y="902"/>
                  </a:lnTo>
                  <a:lnTo>
                    <a:pt x="391" y="900"/>
                  </a:lnTo>
                  <a:lnTo>
                    <a:pt x="401" y="896"/>
                  </a:lnTo>
                  <a:lnTo>
                    <a:pt x="411" y="894"/>
                  </a:lnTo>
                  <a:lnTo>
                    <a:pt x="420" y="892"/>
                  </a:lnTo>
                  <a:lnTo>
                    <a:pt x="430" y="892"/>
                  </a:lnTo>
                  <a:lnTo>
                    <a:pt x="440" y="890"/>
                  </a:lnTo>
                  <a:lnTo>
                    <a:pt x="452" y="892"/>
                  </a:lnTo>
                  <a:lnTo>
                    <a:pt x="462" y="892"/>
                  </a:lnTo>
                  <a:lnTo>
                    <a:pt x="474" y="896"/>
                  </a:lnTo>
                  <a:lnTo>
                    <a:pt x="478" y="898"/>
                  </a:lnTo>
                  <a:lnTo>
                    <a:pt x="482" y="900"/>
                  </a:lnTo>
                  <a:lnTo>
                    <a:pt x="488" y="902"/>
                  </a:lnTo>
                  <a:lnTo>
                    <a:pt x="495" y="906"/>
                  </a:lnTo>
                  <a:lnTo>
                    <a:pt x="501" y="910"/>
                  </a:lnTo>
                  <a:lnTo>
                    <a:pt x="507" y="912"/>
                  </a:lnTo>
                  <a:lnTo>
                    <a:pt x="513" y="916"/>
                  </a:lnTo>
                  <a:lnTo>
                    <a:pt x="521" y="920"/>
                  </a:lnTo>
                  <a:lnTo>
                    <a:pt x="527" y="924"/>
                  </a:lnTo>
                  <a:lnTo>
                    <a:pt x="533" y="926"/>
                  </a:lnTo>
                  <a:lnTo>
                    <a:pt x="539" y="932"/>
                  </a:lnTo>
                  <a:lnTo>
                    <a:pt x="547" y="936"/>
                  </a:lnTo>
                  <a:lnTo>
                    <a:pt x="553" y="940"/>
                  </a:lnTo>
                  <a:lnTo>
                    <a:pt x="559" y="944"/>
                  </a:lnTo>
                  <a:lnTo>
                    <a:pt x="567" y="948"/>
                  </a:lnTo>
                  <a:lnTo>
                    <a:pt x="574" y="954"/>
                  </a:lnTo>
                  <a:lnTo>
                    <a:pt x="580" y="958"/>
                  </a:lnTo>
                  <a:lnTo>
                    <a:pt x="586" y="962"/>
                  </a:lnTo>
                  <a:lnTo>
                    <a:pt x="592" y="965"/>
                  </a:lnTo>
                  <a:lnTo>
                    <a:pt x="600" y="969"/>
                  </a:lnTo>
                  <a:lnTo>
                    <a:pt x="606" y="973"/>
                  </a:lnTo>
                  <a:lnTo>
                    <a:pt x="614" y="977"/>
                  </a:lnTo>
                  <a:lnTo>
                    <a:pt x="620" y="981"/>
                  </a:lnTo>
                  <a:lnTo>
                    <a:pt x="628" y="985"/>
                  </a:lnTo>
                  <a:lnTo>
                    <a:pt x="632" y="987"/>
                  </a:lnTo>
                  <a:lnTo>
                    <a:pt x="638" y="989"/>
                  </a:lnTo>
                  <a:lnTo>
                    <a:pt x="643" y="993"/>
                  </a:lnTo>
                  <a:lnTo>
                    <a:pt x="649" y="997"/>
                  </a:lnTo>
                  <a:lnTo>
                    <a:pt x="659" y="1001"/>
                  </a:lnTo>
                  <a:lnTo>
                    <a:pt x="671" y="1005"/>
                  </a:lnTo>
                  <a:lnTo>
                    <a:pt x="679" y="1005"/>
                  </a:lnTo>
                  <a:lnTo>
                    <a:pt x="687" y="1007"/>
                  </a:lnTo>
                  <a:lnTo>
                    <a:pt x="697" y="1007"/>
                  </a:lnTo>
                  <a:lnTo>
                    <a:pt x="705" y="1009"/>
                  </a:lnTo>
                  <a:lnTo>
                    <a:pt x="715" y="1009"/>
                  </a:lnTo>
                  <a:lnTo>
                    <a:pt x="722" y="1009"/>
                  </a:lnTo>
                  <a:lnTo>
                    <a:pt x="732" y="1009"/>
                  </a:lnTo>
                  <a:lnTo>
                    <a:pt x="742" y="1011"/>
                  </a:lnTo>
                  <a:lnTo>
                    <a:pt x="750" y="1009"/>
                  </a:lnTo>
                  <a:lnTo>
                    <a:pt x="758" y="1009"/>
                  </a:lnTo>
                  <a:lnTo>
                    <a:pt x="766" y="1009"/>
                  </a:lnTo>
                  <a:lnTo>
                    <a:pt x="774" y="1009"/>
                  </a:lnTo>
                  <a:lnTo>
                    <a:pt x="782" y="1009"/>
                  </a:lnTo>
                  <a:lnTo>
                    <a:pt x="790" y="1009"/>
                  </a:lnTo>
                  <a:lnTo>
                    <a:pt x="797" y="1009"/>
                  </a:lnTo>
                  <a:lnTo>
                    <a:pt x="805" y="1009"/>
                  </a:lnTo>
                  <a:lnTo>
                    <a:pt x="811" y="1007"/>
                  </a:lnTo>
                  <a:lnTo>
                    <a:pt x="817" y="1007"/>
                  </a:lnTo>
                  <a:lnTo>
                    <a:pt x="825" y="1007"/>
                  </a:lnTo>
                  <a:lnTo>
                    <a:pt x="831" y="1009"/>
                  </a:lnTo>
                  <a:lnTo>
                    <a:pt x="835" y="1009"/>
                  </a:lnTo>
                  <a:lnTo>
                    <a:pt x="841" y="1011"/>
                  </a:lnTo>
                  <a:lnTo>
                    <a:pt x="845" y="1013"/>
                  </a:lnTo>
                  <a:lnTo>
                    <a:pt x="849" y="1017"/>
                  </a:lnTo>
                  <a:lnTo>
                    <a:pt x="851" y="1023"/>
                  </a:lnTo>
                  <a:lnTo>
                    <a:pt x="851" y="1029"/>
                  </a:lnTo>
                  <a:lnTo>
                    <a:pt x="847" y="1031"/>
                  </a:lnTo>
                  <a:lnTo>
                    <a:pt x="841" y="1035"/>
                  </a:lnTo>
                  <a:lnTo>
                    <a:pt x="835" y="1039"/>
                  </a:lnTo>
                  <a:lnTo>
                    <a:pt x="829" y="1042"/>
                  </a:lnTo>
                  <a:close/>
                </a:path>
              </a:pathLst>
            </a:custGeom>
            <a:solidFill>
              <a:srgbClr val="9999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7" name="Google Shape;947;p91"/>
            <p:cNvSpPr/>
            <p:nvPr/>
          </p:nvSpPr>
          <p:spPr>
            <a:xfrm>
              <a:off x="1724" y="2553"/>
              <a:ext cx="320" cy="251"/>
            </a:xfrm>
            <a:custGeom>
              <a:rect b="b" l="l" r="r" t="t"/>
              <a:pathLst>
                <a:path extrusionOk="0" h="251" w="320">
                  <a:moveTo>
                    <a:pt x="62" y="48"/>
                  </a:moveTo>
                  <a:lnTo>
                    <a:pt x="71" y="49"/>
                  </a:lnTo>
                  <a:lnTo>
                    <a:pt x="79" y="53"/>
                  </a:lnTo>
                  <a:lnTo>
                    <a:pt x="83" y="61"/>
                  </a:lnTo>
                  <a:lnTo>
                    <a:pt x="89" y="71"/>
                  </a:lnTo>
                  <a:lnTo>
                    <a:pt x="91" y="77"/>
                  </a:lnTo>
                  <a:lnTo>
                    <a:pt x="91" y="83"/>
                  </a:lnTo>
                  <a:lnTo>
                    <a:pt x="93" y="89"/>
                  </a:lnTo>
                  <a:lnTo>
                    <a:pt x="93" y="97"/>
                  </a:lnTo>
                  <a:lnTo>
                    <a:pt x="95" y="105"/>
                  </a:lnTo>
                  <a:lnTo>
                    <a:pt x="95" y="113"/>
                  </a:lnTo>
                  <a:lnTo>
                    <a:pt x="97" y="121"/>
                  </a:lnTo>
                  <a:lnTo>
                    <a:pt x="97" y="128"/>
                  </a:lnTo>
                  <a:lnTo>
                    <a:pt x="97" y="134"/>
                  </a:lnTo>
                  <a:lnTo>
                    <a:pt x="99" y="144"/>
                  </a:lnTo>
                  <a:lnTo>
                    <a:pt x="99" y="150"/>
                  </a:lnTo>
                  <a:lnTo>
                    <a:pt x="101" y="158"/>
                  </a:lnTo>
                  <a:lnTo>
                    <a:pt x="101" y="166"/>
                  </a:lnTo>
                  <a:lnTo>
                    <a:pt x="103" y="174"/>
                  </a:lnTo>
                  <a:lnTo>
                    <a:pt x="107" y="180"/>
                  </a:lnTo>
                  <a:lnTo>
                    <a:pt x="109" y="188"/>
                  </a:lnTo>
                  <a:lnTo>
                    <a:pt x="113" y="194"/>
                  </a:lnTo>
                  <a:lnTo>
                    <a:pt x="115" y="199"/>
                  </a:lnTo>
                  <a:lnTo>
                    <a:pt x="119" y="205"/>
                  </a:lnTo>
                  <a:lnTo>
                    <a:pt x="125" y="211"/>
                  </a:lnTo>
                  <a:lnTo>
                    <a:pt x="129" y="215"/>
                  </a:lnTo>
                  <a:lnTo>
                    <a:pt x="137" y="221"/>
                  </a:lnTo>
                  <a:lnTo>
                    <a:pt x="143" y="223"/>
                  </a:lnTo>
                  <a:lnTo>
                    <a:pt x="150" y="227"/>
                  </a:lnTo>
                  <a:lnTo>
                    <a:pt x="158" y="229"/>
                  </a:lnTo>
                  <a:lnTo>
                    <a:pt x="166" y="231"/>
                  </a:lnTo>
                  <a:lnTo>
                    <a:pt x="172" y="233"/>
                  </a:lnTo>
                  <a:lnTo>
                    <a:pt x="180" y="235"/>
                  </a:lnTo>
                  <a:lnTo>
                    <a:pt x="186" y="237"/>
                  </a:lnTo>
                  <a:lnTo>
                    <a:pt x="192" y="239"/>
                  </a:lnTo>
                  <a:lnTo>
                    <a:pt x="198" y="239"/>
                  </a:lnTo>
                  <a:lnTo>
                    <a:pt x="204" y="241"/>
                  </a:lnTo>
                  <a:lnTo>
                    <a:pt x="214" y="243"/>
                  </a:lnTo>
                  <a:lnTo>
                    <a:pt x="223" y="247"/>
                  </a:lnTo>
                  <a:lnTo>
                    <a:pt x="233" y="247"/>
                  </a:lnTo>
                  <a:lnTo>
                    <a:pt x="243" y="251"/>
                  </a:lnTo>
                  <a:lnTo>
                    <a:pt x="249" y="251"/>
                  </a:lnTo>
                  <a:lnTo>
                    <a:pt x="257" y="251"/>
                  </a:lnTo>
                  <a:lnTo>
                    <a:pt x="265" y="249"/>
                  </a:lnTo>
                  <a:lnTo>
                    <a:pt x="273" y="247"/>
                  </a:lnTo>
                  <a:lnTo>
                    <a:pt x="279" y="245"/>
                  </a:lnTo>
                  <a:lnTo>
                    <a:pt x="287" y="243"/>
                  </a:lnTo>
                  <a:lnTo>
                    <a:pt x="295" y="239"/>
                  </a:lnTo>
                  <a:lnTo>
                    <a:pt x="302" y="237"/>
                  </a:lnTo>
                  <a:lnTo>
                    <a:pt x="308" y="231"/>
                  </a:lnTo>
                  <a:lnTo>
                    <a:pt x="314" y="227"/>
                  </a:lnTo>
                  <a:lnTo>
                    <a:pt x="316" y="223"/>
                  </a:lnTo>
                  <a:lnTo>
                    <a:pt x="320" y="219"/>
                  </a:lnTo>
                  <a:lnTo>
                    <a:pt x="318" y="211"/>
                  </a:lnTo>
                  <a:lnTo>
                    <a:pt x="314" y="203"/>
                  </a:lnTo>
                  <a:lnTo>
                    <a:pt x="308" y="198"/>
                  </a:lnTo>
                  <a:lnTo>
                    <a:pt x="302" y="194"/>
                  </a:lnTo>
                  <a:lnTo>
                    <a:pt x="295" y="188"/>
                  </a:lnTo>
                  <a:lnTo>
                    <a:pt x="289" y="182"/>
                  </a:lnTo>
                  <a:lnTo>
                    <a:pt x="279" y="176"/>
                  </a:lnTo>
                  <a:lnTo>
                    <a:pt x="271" y="170"/>
                  </a:lnTo>
                  <a:lnTo>
                    <a:pt x="261" y="162"/>
                  </a:lnTo>
                  <a:lnTo>
                    <a:pt x="253" y="156"/>
                  </a:lnTo>
                  <a:lnTo>
                    <a:pt x="243" y="148"/>
                  </a:lnTo>
                  <a:lnTo>
                    <a:pt x="235" y="140"/>
                  </a:lnTo>
                  <a:lnTo>
                    <a:pt x="229" y="134"/>
                  </a:lnTo>
                  <a:lnTo>
                    <a:pt x="227" y="128"/>
                  </a:lnTo>
                  <a:lnTo>
                    <a:pt x="223" y="117"/>
                  </a:lnTo>
                  <a:lnTo>
                    <a:pt x="223" y="109"/>
                  </a:lnTo>
                  <a:lnTo>
                    <a:pt x="223" y="97"/>
                  </a:lnTo>
                  <a:lnTo>
                    <a:pt x="225" y="89"/>
                  </a:lnTo>
                  <a:lnTo>
                    <a:pt x="223" y="83"/>
                  </a:lnTo>
                  <a:lnTo>
                    <a:pt x="221" y="77"/>
                  </a:lnTo>
                  <a:lnTo>
                    <a:pt x="220" y="71"/>
                  </a:lnTo>
                  <a:lnTo>
                    <a:pt x="216" y="67"/>
                  </a:lnTo>
                  <a:lnTo>
                    <a:pt x="208" y="59"/>
                  </a:lnTo>
                  <a:lnTo>
                    <a:pt x="202" y="51"/>
                  </a:lnTo>
                  <a:lnTo>
                    <a:pt x="190" y="46"/>
                  </a:lnTo>
                  <a:lnTo>
                    <a:pt x="180" y="40"/>
                  </a:lnTo>
                  <a:lnTo>
                    <a:pt x="174" y="36"/>
                  </a:lnTo>
                  <a:lnTo>
                    <a:pt x="168" y="32"/>
                  </a:lnTo>
                  <a:lnTo>
                    <a:pt x="162" y="30"/>
                  </a:lnTo>
                  <a:lnTo>
                    <a:pt x="156" y="26"/>
                  </a:lnTo>
                  <a:lnTo>
                    <a:pt x="148" y="24"/>
                  </a:lnTo>
                  <a:lnTo>
                    <a:pt x="143" y="20"/>
                  </a:lnTo>
                  <a:lnTo>
                    <a:pt x="137" y="18"/>
                  </a:lnTo>
                  <a:lnTo>
                    <a:pt x="129" y="16"/>
                  </a:lnTo>
                  <a:lnTo>
                    <a:pt x="121" y="12"/>
                  </a:lnTo>
                  <a:lnTo>
                    <a:pt x="115" y="10"/>
                  </a:lnTo>
                  <a:lnTo>
                    <a:pt x="107" y="8"/>
                  </a:lnTo>
                  <a:lnTo>
                    <a:pt x="101" y="6"/>
                  </a:lnTo>
                  <a:lnTo>
                    <a:pt x="93" y="4"/>
                  </a:lnTo>
                  <a:lnTo>
                    <a:pt x="85" y="4"/>
                  </a:lnTo>
                  <a:lnTo>
                    <a:pt x="79" y="2"/>
                  </a:lnTo>
                  <a:lnTo>
                    <a:pt x="73" y="2"/>
                  </a:lnTo>
                  <a:lnTo>
                    <a:pt x="68" y="0"/>
                  </a:lnTo>
                  <a:lnTo>
                    <a:pt x="60" y="0"/>
                  </a:lnTo>
                  <a:lnTo>
                    <a:pt x="54" y="0"/>
                  </a:lnTo>
                  <a:lnTo>
                    <a:pt x="50" y="0"/>
                  </a:lnTo>
                  <a:lnTo>
                    <a:pt x="38" y="0"/>
                  </a:lnTo>
                  <a:lnTo>
                    <a:pt x="30" y="2"/>
                  </a:lnTo>
                  <a:lnTo>
                    <a:pt x="20" y="4"/>
                  </a:lnTo>
                  <a:lnTo>
                    <a:pt x="14" y="6"/>
                  </a:lnTo>
                  <a:lnTo>
                    <a:pt x="8" y="10"/>
                  </a:lnTo>
                  <a:lnTo>
                    <a:pt x="4" y="14"/>
                  </a:lnTo>
                  <a:lnTo>
                    <a:pt x="0" y="22"/>
                  </a:lnTo>
                  <a:lnTo>
                    <a:pt x="4" y="30"/>
                  </a:lnTo>
                  <a:lnTo>
                    <a:pt x="6" y="32"/>
                  </a:lnTo>
                  <a:lnTo>
                    <a:pt x="10" y="36"/>
                  </a:lnTo>
                  <a:lnTo>
                    <a:pt x="16" y="40"/>
                  </a:lnTo>
                  <a:lnTo>
                    <a:pt x="24" y="42"/>
                  </a:lnTo>
                  <a:lnTo>
                    <a:pt x="30" y="44"/>
                  </a:lnTo>
                  <a:lnTo>
                    <a:pt x="40" y="46"/>
                  </a:lnTo>
                  <a:lnTo>
                    <a:pt x="44" y="46"/>
                  </a:lnTo>
                  <a:lnTo>
                    <a:pt x="50" y="48"/>
                  </a:lnTo>
                  <a:lnTo>
                    <a:pt x="56" y="48"/>
                  </a:lnTo>
                  <a:lnTo>
                    <a:pt x="62" y="4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8" name="Google Shape;948;p91"/>
            <p:cNvSpPr/>
            <p:nvPr/>
          </p:nvSpPr>
          <p:spPr>
            <a:xfrm>
              <a:off x="2773" y="2403"/>
              <a:ext cx="171" cy="302"/>
            </a:xfrm>
            <a:custGeom>
              <a:rect b="b" l="l" r="r" t="t"/>
              <a:pathLst>
                <a:path extrusionOk="0" h="302" w="171">
                  <a:moveTo>
                    <a:pt x="7" y="81"/>
                  </a:moveTo>
                  <a:lnTo>
                    <a:pt x="11" y="87"/>
                  </a:lnTo>
                  <a:lnTo>
                    <a:pt x="13" y="95"/>
                  </a:lnTo>
                  <a:lnTo>
                    <a:pt x="13" y="101"/>
                  </a:lnTo>
                  <a:lnTo>
                    <a:pt x="13" y="107"/>
                  </a:lnTo>
                  <a:lnTo>
                    <a:pt x="13" y="113"/>
                  </a:lnTo>
                  <a:lnTo>
                    <a:pt x="15" y="119"/>
                  </a:lnTo>
                  <a:lnTo>
                    <a:pt x="13" y="126"/>
                  </a:lnTo>
                  <a:lnTo>
                    <a:pt x="13" y="132"/>
                  </a:lnTo>
                  <a:lnTo>
                    <a:pt x="11" y="140"/>
                  </a:lnTo>
                  <a:lnTo>
                    <a:pt x="11" y="148"/>
                  </a:lnTo>
                  <a:lnTo>
                    <a:pt x="11" y="156"/>
                  </a:lnTo>
                  <a:lnTo>
                    <a:pt x="11" y="164"/>
                  </a:lnTo>
                  <a:lnTo>
                    <a:pt x="9" y="172"/>
                  </a:lnTo>
                  <a:lnTo>
                    <a:pt x="9" y="180"/>
                  </a:lnTo>
                  <a:lnTo>
                    <a:pt x="7" y="188"/>
                  </a:lnTo>
                  <a:lnTo>
                    <a:pt x="7" y="196"/>
                  </a:lnTo>
                  <a:lnTo>
                    <a:pt x="7" y="203"/>
                  </a:lnTo>
                  <a:lnTo>
                    <a:pt x="7" y="213"/>
                  </a:lnTo>
                  <a:lnTo>
                    <a:pt x="5" y="219"/>
                  </a:lnTo>
                  <a:lnTo>
                    <a:pt x="5" y="227"/>
                  </a:lnTo>
                  <a:lnTo>
                    <a:pt x="7" y="237"/>
                  </a:lnTo>
                  <a:lnTo>
                    <a:pt x="7" y="245"/>
                  </a:lnTo>
                  <a:lnTo>
                    <a:pt x="7" y="251"/>
                  </a:lnTo>
                  <a:lnTo>
                    <a:pt x="9" y="257"/>
                  </a:lnTo>
                  <a:lnTo>
                    <a:pt x="11" y="263"/>
                  </a:lnTo>
                  <a:lnTo>
                    <a:pt x="13" y="271"/>
                  </a:lnTo>
                  <a:lnTo>
                    <a:pt x="19" y="280"/>
                  </a:lnTo>
                  <a:lnTo>
                    <a:pt x="29" y="290"/>
                  </a:lnTo>
                  <a:lnTo>
                    <a:pt x="37" y="296"/>
                  </a:lnTo>
                  <a:lnTo>
                    <a:pt x="45" y="300"/>
                  </a:lnTo>
                  <a:lnTo>
                    <a:pt x="57" y="302"/>
                  </a:lnTo>
                  <a:lnTo>
                    <a:pt x="67" y="302"/>
                  </a:lnTo>
                  <a:lnTo>
                    <a:pt x="78" y="300"/>
                  </a:lnTo>
                  <a:lnTo>
                    <a:pt x="88" y="298"/>
                  </a:lnTo>
                  <a:lnTo>
                    <a:pt x="94" y="296"/>
                  </a:lnTo>
                  <a:lnTo>
                    <a:pt x="100" y="294"/>
                  </a:lnTo>
                  <a:lnTo>
                    <a:pt x="106" y="290"/>
                  </a:lnTo>
                  <a:lnTo>
                    <a:pt x="112" y="288"/>
                  </a:lnTo>
                  <a:lnTo>
                    <a:pt x="122" y="282"/>
                  </a:lnTo>
                  <a:lnTo>
                    <a:pt x="132" y="276"/>
                  </a:lnTo>
                  <a:lnTo>
                    <a:pt x="140" y="269"/>
                  </a:lnTo>
                  <a:lnTo>
                    <a:pt x="150" y="261"/>
                  </a:lnTo>
                  <a:lnTo>
                    <a:pt x="155" y="253"/>
                  </a:lnTo>
                  <a:lnTo>
                    <a:pt x="161" y="245"/>
                  </a:lnTo>
                  <a:lnTo>
                    <a:pt x="167" y="237"/>
                  </a:lnTo>
                  <a:lnTo>
                    <a:pt x="171" y="231"/>
                  </a:lnTo>
                  <a:lnTo>
                    <a:pt x="171" y="223"/>
                  </a:lnTo>
                  <a:lnTo>
                    <a:pt x="171" y="217"/>
                  </a:lnTo>
                  <a:lnTo>
                    <a:pt x="167" y="213"/>
                  </a:lnTo>
                  <a:lnTo>
                    <a:pt x="165" y="209"/>
                  </a:lnTo>
                  <a:lnTo>
                    <a:pt x="157" y="205"/>
                  </a:lnTo>
                  <a:lnTo>
                    <a:pt x="152" y="201"/>
                  </a:lnTo>
                  <a:lnTo>
                    <a:pt x="144" y="199"/>
                  </a:lnTo>
                  <a:lnTo>
                    <a:pt x="136" y="198"/>
                  </a:lnTo>
                  <a:lnTo>
                    <a:pt x="126" y="194"/>
                  </a:lnTo>
                  <a:lnTo>
                    <a:pt x="116" y="192"/>
                  </a:lnTo>
                  <a:lnTo>
                    <a:pt x="106" y="188"/>
                  </a:lnTo>
                  <a:lnTo>
                    <a:pt x="98" y="184"/>
                  </a:lnTo>
                  <a:lnTo>
                    <a:pt x="88" y="178"/>
                  </a:lnTo>
                  <a:lnTo>
                    <a:pt x="80" y="172"/>
                  </a:lnTo>
                  <a:lnTo>
                    <a:pt x="75" y="162"/>
                  </a:lnTo>
                  <a:lnTo>
                    <a:pt x="69" y="154"/>
                  </a:lnTo>
                  <a:lnTo>
                    <a:pt x="67" y="148"/>
                  </a:lnTo>
                  <a:lnTo>
                    <a:pt x="63" y="144"/>
                  </a:lnTo>
                  <a:lnTo>
                    <a:pt x="61" y="136"/>
                  </a:lnTo>
                  <a:lnTo>
                    <a:pt x="61" y="132"/>
                  </a:lnTo>
                  <a:lnTo>
                    <a:pt x="57" y="126"/>
                  </a:lnTo>
                  <a:lnTo>
                    <a:pt x="57" y="119"/>
                  </a:lnTo>
                  <a:lnTo>
                    <a:pt x="55" y="113"/>
                  </a:lnTo>
                  <a:lnTo>
                    <a:pt x="55" y="107"/>
                  </a:lnTo>
                  <a:lnTo>
                    <a:pt x="53" y="101"/>
                  </a:lnTo>
                  <a:lnTo>
                    <a:pt x="51" y="93"/>
                  </a:lnTo>
                  <a:lnTo>
                    <a:pt x="51" y="87"/>
                  </a:lnTo>
                  <a:lnTo>
                    <a:pt x="51" y="81"/>
                  </a:lnTo>
                  <a:lnTo>
                    <a:pt x="49" y="73"/>
                  </a:lnTo>
                  <a:lnTo>
                    <a:pt x="47" y="67"/>
                  </a:lnTo>
                  <a:lnTo>
                    <a:pt x="47" y="61"/>
                  </a:lnTo>
                  <a:lnTo>
                    <a:pt x="47" y="55"/>
                  </a:lnTo>
                  <a:lnTo>
                    <a:pt x="47" y="49"/>
                  </a:lnTo>
                  <a:lnTo>
                    <a:pt x="45" y="44"/>
                  </a:lnTo>
                  <a:lnTo>
                    <a:pt x="45" y="38"/>
                  </a:lnTo>
                  <a:lnTo>
                    <a:pt x="45" y="32"/>
                  </a:lnTo>
                  <a:lnTo>
                    <a:pt x="43" y="24"/>
                  </a:lnTo>
                  <a:lnTo>
                    <a:pt x="41" y="16"/>
                  </a:lnTo>
                  <a:lnTo>
                    <a:pt x="39" y="8"/>
                  </a:lnTo>
                  <a:lnTo>
                    <a:pt x="37" y="4"/>
                  </a:lnTo>
                  <a:lnTo>
                    <a:pt x="33" y="0"/>
                  </a:lnTo>
                  <a:lnTo>
                    <a:pt x="29" y="2"/>
                  </a:lnTo>
                  <a:lnTo>
                    <a:pt x="19" y="6"/>
                  </a:lnTo>
                  <a:lnTo>
                    <a:pt x="13" y="14"/>
                  </a:lnTo>
                  <a:lnTo>
                    <a:pt x="9" y="18"/>
                  </a:lnTo>
                  <a:lnTo>
                    <a:pt x="7" y="24"/>
                  </a:lnTo>
                  <a:lnTo>
                    <a:pt x="3" y="30"/>
                  </a:lnTo>
                  <a:lnTo>
                    <a:pt x="2" y="38"/>
                  </a:lnTo>
                  <a:lnTo>
                    <a:pt x="0" y="44"/>
                  </a:lnTo>
                  <a:lnTo>
                    <a:pt x="0" y="49"/>
                  </a:lnTo>
                  <a:lnTo>
                    <a:pt x="0" y="55"/>
                  </a:lnTo>
                  <a:lnTo>
                    <a:pt x="0" y="61"/>
                  </a:lnTo>
                  <a:lnTo>
                    <a:pt x="2" y="71"/>
                  </a:lnTo>
                  <a:lnTo>
                    <a:pt x="7" y="8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949" name="Google Shape;949;p91"/>
          <p:cNvSpPr txBox="1"/>
          <p:nvPr/>
        </p:nvSpPr>
        <p:spPr>
          <a:xfrm>
            <a:off x="457200" y="1524000"/>
            <a:ext cx="5029200" cy="47085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ENTIRE CONTRACT</a:t>
            </a:r>
            <a:endParaRPr/>
          </a:p>
          <a:p>
            <a:pPr indent="0" lvl="0" marL="0" marR="0" rtl="0" algn="l">
              <a:lnSpc>
                <a:spcPct val="100000"/>
              </a:lnSpc>
              <a:spcBef>
                <a:spcPts val="0"/>
              </a:spcBef>
              <a:spcAft>
                <a:spcPts val="0"/>
              </a:spcAft>
              <a:buClr>
                <a:schemeClr val="lt1"/>
              </a:buClr>
              <a:buSzPts val="2800"/>
              <a:buFont typeface="Arial"/>
              <a:buNone/>
            </a:pPr>
            <a:r>
              <a:t/>
            </a:r>
            <a:endParaRPr b="1" i="0" sz="2800" u="non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INSURING CLAUSE</a:t>
            </a:r>
            <a:endParaRPr/>
          </a:p>
          <a:p>
            <a:pPr indent="0" lvl="0" marL="0" marR="0" rtl="0" algn="l">
              <a:lnSpc>
                <a:spcPct val="100000"/>
              </a:lnSpc>
              <a:spcBef>
                <a:spcPts val="0"/>
              </a:spcBef>
              <a:spcAft>
                <a:spcPts val="0"/>
              </a:spcAft>
              <a:buClr>
                <a:schemeClr val="lt1"/>
              </a:buClr>
              <a:buSzPts val="2800"/>
              <a:buFont typeface="Arial"/>
              <a:buNone/>
            </a:pPr>
            <a:r>
              <a:t/>
            </a:r>
            <a:endParaRPr b="1" i="0" sz="2800" u="non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FREE LOOK</a:t>
            </a:r>
            <a:endParaRPr/>
          </a:p>
          <a:p>
            <a:pPr indent="0" lvl="0" marL="0" marR="0" rtl="0" algn="l">
              <a:lnSpc>
                <a:spcPct val="100000"/>
              </a:lnSpc>
              <a:spcBef>
                <a:spcPts val="0"/>
              </a:spcBef>
              <a:spcAft>
                <a:spcPts val="0"/>
              </a:spcAft>
              <a:buClr>
                <a:schemeClr val="lt1"/>
              </a:buClr>
              <a:buSzPts val="2800"/>
              <a:buFont typeface="Arial"/>
              <a:buNone/>
            </a:pPr>
            <a:r>
              <a:t/>
            </a:r>
            <a:endParaRPr b="1" i="0" sz="2800" u="none">
              <a:solidFill>
                <a:schemeClr val="lt1"/>
              </a:solidFill>
              <a:latin typeface="Arial"/>
              <a:ea typeface="Arial"/>
              <a:cs typeface="Arial"/>
              <a:sym typeface="Arial"/>
            </a:endParaRPr>
          </a:p>
          <a:p>
            <a:pPr indent="-133350" lvl="0" marL="0" marR="0" rtl="0" algn="l">
              <a:lnSpc>
                <a:spcPct val="100000"/>
              </a:lnSpc>
              <a:spcBef>
                <a:spcPts val="600"/>
              </a:spcBef>
              <a:spcAft>
                <a:spcPts val="0"/>
              </a:spcAft>
              <a:buClr>
                <a:srgbClr val="CC4757"/>
              </a:buClr>
              <a:buSzPts val="2100"/>
              <a:buFont typeface="Noto Sans Symbols"/>
              <a:buChar char="◆"/>
            </a:pPr>
            <a:r>
              <a:rPr b="0" i="0" lang="en-US" sz="3000" u="none">
                <a:solidFill>
                  <a:srgbClr val="FFFFFF"/>
                </a:solidFill>
                <a:latin typeface="Cambria"/>
                <a:ea typeface="Cambria"/>
                <a:cs typeface="Cambria"/>
                <a:sym typeface="Cambria"/>
              </a:rPr>
              <a:t>Rights and obligations of the policy owner and insurer under the contract. </a:t>
            </a:r>
            <a:endParaRPr/>
          </a:p>
          <a:p>
            <a:pPr indent="-133350" lvl="0" marL="0" marR="0" rtl="0" algn="l">
              <a:lnSpc>
                <a:spcPct val="100000"/>
              </a:lnSpc>
              <a:spcBef>
                <a:spcPts val="600"/>
              </a:spcBef>
              <a:spcAft>
                <a:spcPts val="0"/>
              </a:spcAft>
              <a:buClr>
                <a:srgbClr val="CC4757"/>
              </a:buClr>
              <a:buSzPts val="2100"/>
              <a:buFont typeface="Noto Sans Symbols"/>
              <a:buChar char="◆"/>
            </a:pPr>
            <a:r>
              <a:rPr b="0" i="0" lang="en-US" sz="3000" u="none">
                <a:solidFill>
                  <a:srgbClr val="FFFFFF"/>
                </a:solidFill>
                <a:latin typeface="Cambria"/>
                <a:ea typeface="Cambria"/>
                <a:cs typeface="Cambria"/>
                <a:sym typeface="Cambria"/>
              </a:rPr>
              <a:t>No extra costs</a:t>
            </a:r>
            <a:endParaRPr/>
          </a:p>
        </p:txBody>
      </p:sp>
    </p:spTree>
  </p:cSld>
  <p:clrMapOvr>
    <a:masterClrMapping/>
  </p:clrMapOvr>
  <p:transition spd="slow">
    <p:fade/>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92"/>
          <p:cNvSpPr txBox="1"/>
          <p:nvPr>
            <p:ph idx="4294967295" type="title"/>
          </p:nvPr>
        </p:nvSpPr>
        <p:spPr>
          <a:xfrm>
            <a:off x="609600" y="0"/>
            <a:ext cx="7772400" cy="1362456"/>
          </a:xfrm>
          <a:prstGeom prst="rect">
            <a:avLst/>
          </a:prstGeom>
          <a:noFill/>
          <a:ln>
            <a:noFill/>
          </a:ln>
        </p:spPr>
        <p:txBody>
          <a:bodyPr anchorCtr="0" anchor="b" bIns="9125" lIns="0" spcFirstLastPara="1" rIns="0" wrap="square" tIns="9125">
            <a:no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Entire Contract</a:t>
            </a:r>
            <a:endParaRPr b="1" i="0" sz="4800" u="none" cap="none" strike="noStrike">
              <a:solidFill>
                <a:srgbClr val="FFFFD2"/>
              </a:solidFill>
              <a:latin typeface="Constantia"/>
              <a:ea typeface="Constantia"/>
              <a:cs typeface="Constantia"/>
              <a:sym typeface="Constantia"/>
            </a:endParaRPr>
          </a:p>
        </p:txBody>
      </p:sp>
      <p:sp>
        <p:nvSpPr>
          <p:cNvPr id="956" name="Google Shape;956;p92"/>
          <p:cNvSpPr txBox="1"/>
          <p:nvPr>
            <p:ph idx="1" type="body"/>
          </p:nvPr>
        </p:nvSpPr>
        <p:spPr>
          <a:xfrm>
            <a:off x="533400" y="2057400"/>
            <a:ext cx="7772400" cy="1509712"/>
          </a:xfrm>
          <a:prstGeom prst="rect">
            <a:avLst/>
          </a:prstGeom>
          <a:noFill/>
          <a:ln>
            <a:noFill/>
          </a:ln>
        </p:spPr>
        <p:txBody>
          <a:bodyPr anchorCtr="0" anchor="t" bIns="45700" lIns="91425" spcFirstLastPara="1" rIns="91425" wrap="square" tIns="45700">
            <a:noAutofit/>
          </a:bodyPr>
          <a:lstStyle/>
          <a:p>
            <a:pPr indent="-319087" lvl="0" marL="319087" rtl="0" algn="l">
              <a:lnSpc>
                <a:spcPct val="100000"/>
              </a:lnSpc>
              <a:spcBef>
                <a:spcPts val="0"/>
              </a:spcBef>
              <a:spcAft>
                <a:spcPts val="0"/>
              </a:spcAft>
              <a:buClr>
                <a:schemeClr val="accent1"/>
              </a:buClr>
              <a:buSzPts val="2240"/>
              <a:buFont typeface="Arial"/>
              <a:buChar char="•"/>
            </a:pPr>
            <a:r>
              <a:rPr b="0" i="0" lang="en-US" sz="3200" u="none">
                <a:solidFill>
                  <a:schemeClr val="lt1"/>
                </a:solidFill>
                <a:latin typeface="Cambria"/>
                <a:ea typeface="Cambria"/>
                <a:cs typeface="Cambria"/>
                <a:sym typeface="Cambria"/>
              </a:rPr>
              <a:t>Policy + application = </a:t>
            </a:r>
            <a:r>
              <a:rPr b="0" i="0" lang="en-US" sz="3200" u="none">
                <a:solidFill>
                  <a:srgbClr val="FFFF00"/>
                </a:solidFill>
                <a:latin typeface="Cambria"/>
                <a:ea typeface="Cambria"/>
                <a:cs typeface="Cambria"/>
                <a:sym typeface="Cambria"/>
              </a:rPr>
              <a:t>Entire contract</a:t>
            </a:r>
            <a:endParaRPr/>
          </a:p>
          <a:p>
            <a:pPr indent="-319087" lvl="0" marL="319087" rtl="0" algn="l">
              <a:lnSpc>
                <a:spcPct val="100000"/>
              </a:lnSpc>
              <a:spcBef>
                <a:spcPts val="720"/>
              </a:spcBef>
              <a:spcAft>
                <a:spcPts val="0"/>
              </a:spcAft>
              <a:buClr>
                <a:schemeClr val="accent1"/>
              </a:buClr>
              <a:buSzPts val="2240"/>
              <a:buFont typeface="Arial"/>
              <a:buChar char="•"/>
            </a:pPr>
            <a:r>
              <a:rPr b="0" i="0" lang="en-US" sz="3200" u="none">
                <a:solidFill>
                  <a:schemeClr val="lt1"/>
                </a:solidFill>
                <a:latin typeface="Cambria"/>
                <a:ea typeface="Cambria"/>
                <a:cs typeface="Cambria"/>
                <a:sym typeface="Cambria"/>
              </a:rPr>
              <a:t>All statements are  </a:t>
            </a:r>
            <a:r>
              <a:rPr b="0" i="0" lang="en-US" sz="3600" u="none">
                <a:solidFill>
                  <a:schemeClr val="lt1"/>
                </a:solidFill>
                <a:latin typeface="Cambria"/>
                <a:ea typeface="Cambria"/>
                <a:cs typeface="Cambria"/>
                <a:sym typeface="Cambria"/>
              </a:rPr>
              <a:t>representations</a:t>
            </a:r>
            <a:r>
              <a:rPr b="0" i="0" lang="en-US" sz="3200" u="none">
                <a:solidFill>
                  <a:schemeClr val="lt1"/>
                </a:solidFill>
                <a:latin typeface="Cambria"/>
                <a:ea typeface="Cambria"/>
                <a:cs typeface="Cambria"/>
                <a:sym typeface="Cambria"/>
              </a:rPr>
              <a:t> and not warranties</a:t>
            </a:r>
            <a:endParaRPr/>
          </a:p>
          <a:p>
            <a:pPr indent="-319087" lvl="0" marL="319087" rtl="0" algn="l">
              <a:lnSpc>
                <a:spcPct val="100000"/>
              </a:lnSpc>
              <a:spcBef>
                <a:spcPts val="640"/>
              </a:spcBef>
              <a:spcAft>
                <a:spcPts val="0"/>
              </a:spcAft>
              <a:buClr>
                <a:schemeClr val="accent1"/>
              </a:buClr>
              <a:buSzPts val="2240"/>
              <a:buFont typeface="Arial"/>
              <a:buChar char="•"/>
            </a:pPr>
            <a:r>
              <a:rPr b="0" i="0" lang="en-US" sz="3200" u="none">
                <a:solidFill>
                  <a:schemeClr val="lt1"/>
                </a:solidFill>
                <a:latin typeface="Cambria"/>
                <a:ea typeface="Cambria"/>
                <a:cs typeface="Cambria"/>
                <a:sym typeface="Cambria"/>
              </a:rPr>
              <a:t>Modifications or changes can be made if both parties agree, ONLY by executive officer, not the agent</a:t>
            </a:r>
            <a:endParaRP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pic>
        <p:nvPicPr>
          <p:cNvPr descr="C:\Users\Callister\AppData\Local\Microsoft\Windows\Temporary Internet Files\Content.IE5\9HQJ5XG2\MPj04410360000[1].jpg" id="962" name="Google Shape;962;p93"/>
          <p:cNvPicPr preferRelativeResize="0"/>
          <p:nvPr/>
        </p:nvPicPr>
        <p:blipFill rotWithShape="1">
          <a:blip r:embed="rId3">
            <a:alphaModFix/>
          </a:blip>
          <a:srcRect b="0" l="0" r="0" t="0"/>
          <a:stretch/>
        </p:blipFill>
        <p:spPr>
          <a:xfrm>
            <a:off x="5486400" y="1792287"/>
            <a:ext cx="2312987" cy="3465512"/>
          </a:xfrm>
          <a:prstGeom prst="rect">
            <a:avLst/>
          </a:prstGeom>
          <a:noFill/>
          <a:ln>
            <a:noFill/>
          </a:ln>
        </p:spPr>
      </p:pic>
      <p:sp>
        <p:nvSpPr>
          <p:cNvPr id="963" name="Google Shape;963;p93"/>
          <p:cNvSpPr txBox="1"/>
          <p:nvPr>
            <p:ph idx="4294967295" type="title"/>
          </p:nvPr>
        </p:nvSpPr>
        <p:spPr>
          <a:xfrm>
            <a:off x="457200" y="-2286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Insuring Clause</a:t>
            </a:r>
            <a:endParaRPr b="1" i="0" sz="4800" u="none" cap="none" strike="noStrike">
              <a:solidFill>
                <a:srgbClr val="FFFFD2"/>
              </a:solidFill>
              <a:latin typeface="Constantia"/>
              <a:ea typeface="Constantia"/>
              <a:cs typeface="Constantia"/>
              <a:sym typeface="Constantia"/>
            </a:endParaRPr>
          </a:p>
        </p:txBody>
      </p:sp>
      <p:sp>
        <p:nvSpPr>
          <p:cNvPr id="964" name="Google Shape;964;p93"/>
          <p:cNvSpPr txBox="1"/>
          <p:nvPr>
            <p:ph idx="1" type="body"/>
          </p:nvPr>
        </p:nvSpPr>
        <p:spPr>
          <a:xfrm>
            <a:off x="457200" y="1752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Heart of the contract</a:t>
            </a:r>
            <a:endParaRPr/>
          </a:p>
          <a:p>
            <a:pPr indent="-319087" lvl="0" marL="319087" marR="0" rtl="0" algn="l">
              <a:lnSpc>
                <a:spcPct val="100000"/>
              </a:lnSpc>
              <a:spcBef>
                <a:spcPts val="640"/>
              </a:spcBef>
              <a:spcAft>
                <a:spcPts val="0"/>
              </a:spcAft>
              <a:buClr>
                <a:schemeClr val="accent1"/>
              </a:buClr>
              <a:buSzPts val="2240"/>
              <a:buFont typeface="Noto Sans Symbols"/>
              <a:buNone/>
            </a:pPr>
            <a:r>
              <a:t/>
            </a:r>
            <a:endParaRPr b="0" i="0" sz="3200" u="none">
              <a:solidFill>
                <a:schemeClr val="lt1"/>
              </a:solidFill>
              <a:latin typeface="Cambria"/>
              <a:ea typeface="Cambria"/>
              <a:cs typeface="Cambria"/>
              <a:sym typeface="Cambria"/>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STATES: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Who the insured is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Who the beneficiary is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Insurer’s promise</a:t>
            </a:r>
            <a:endParaRPr/>
          </a:p>
        </p:txBody>
      </p:sp>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94"/>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Free Look</a:t>
            </a:r>
            <a:endParaRPr b="1" i="0" sz="4800" u="none" cap="none" strike="noStrike">
              <a:solidFill>
                <a:srgbClr val="FFFFD2"/>
              </a:solidFill>
              <a:latin typeface="Constantia"/>
              <a:ea typeface="Constantia"/>
              <a:cs typeface="Constantia"/>
              <a:sym typeface="Constantia"/>
            </a:endParaRPr>
          </a:p>
        </p:txBody>
      </p:sp>
      <p:grpSp>
        <p:nvGrpSpPr>
          <p:cNvPr id="971" name="Google Shape;971;p94"/>
          <p:cNvGrpSpPr/>
          <p:nvPr/>
        </p:nvGrpSpPr>
        <p:grpSpPr>
          <a:xfrm>
            <a:off x="1219199" y="2514600"/>
            <a:ext cx="5867401" cy="1752600"/>
            <a:chOff x="2361406" y="3733800"/>
            <a:chExt cx="4498182" cy="1219201"/>
          </a:xfrm>
        </p:grpSpPr>
        <p:grpSp>
          <p:nvGrpSpPr>
            <p:cNvPr id="972" name="Google Shape;972;p94"/>
            <p:cNvGrpSpPr/>
            <p:nvPr/>
          </p:nvGrpSpPr>
          <p:grpSpPr>
            <a:xfrm>
              <a:off x="2361406" y="3734905"/>
              <a:ext cx="4496966" cy="1218096"/>
              <a:chOff x="2361406" y="3734905"/>
              <a:chExt cx="4496966" cy="1218096"/>
            </a:xfrm>
          </p:grpSpPr>
          <p:sp>
            <p:nvSpPr>
              <p:cNvPr id="973" name="Google Shape;973;p94"/>
              <p:cNvSpPr/>
              <p:nvPr/>
            </p:nvSpPr>
            <p:spPr>
              <a:xfrm rot="-5400000">
                <a:off x="4343425" y="2818989"/>
                <a:ext cx="609600" cy="3658424"/>
              </a:xfrm>
              <a:prstGeom prst="leftBrace">
                <a:avLst>
                  <a:gd fmla="val 205" name="adj1"/>
                  <a:gd fmla="val 10914" name="adj2"/>
                </a:avLst>
              </a:prstGeom>
              <a:noFill/>
              <a:ln cap="flat" cmpd="sng" w="25400">
                <a:solidFill>
                  <a:srgbClr val="CED0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cxnSp>
            <p:nvCxnSpPr>
              <p:cNvPr id="974" name="Google Shape;974;p94"/>
              <p:cNvCxnSpPr/>
              <p:nvPr/>
            </p:nvCxnSpPr>
            <p:spPr>
              <a:xfrm>
                <a:off x="2362623" y="4038600"/>
                <a:ext cx="4495748" cy="2209"/>
              </a:xfrm>
              <a:prstGeom prst="bentConnector3">
                <a:avLst>
                  <a:gd fmla="val 50000" name="adj1"/>
                </a:avLst>
              </a:prstGeom>
              <a:noFill/>
              <a:ln cap="flat" cmpd="sng" w="25400">
                <a:solidFill>
                  <a:srgbClr val="DDE7F2"/>
                </a:solidFill>
                <a:prstDash val="solid"/>
                <a:miter lim="800000"/>
                <a:headEnd len="med" w="med" type="none"/>
                <a:tailEnd len="med" w="med" type="none"/>
              </a:ln>
            </p:spPr>
          </p:cxnSp>
          <p:cxnSp>
            <p:nvCxnSpPr>
              <p:cNvPr id="975" name="Google Shape;975;p94"/>
              <p:cNvCxnSpPr/>
              <p:nvPr/>
            </p:nvCxnSpPr>
            <p:spPr>
              <a:xfrm rot="5400000">
                <a:off x="2095314" y="4000996"/>
                <a:ext cx="533400" cy="1217"/>
              </a:xfrm>
              <a:prstGeom prst="straightConnector1">
                <a:avLst/>
              </a:prstGeom>
              <a:noFill/>
              <a:ln cap="flat" cmpd="sng" w="25400">
                <a:solidFill>
                  <a:srgbClr val="DDE7F2"/>
                </a:solidFill>
                <a:prstDash val="solid"/>
                <a:miter lim="800000"/>
                <a:headEnd len="med" w="med" type="none"/>
                <a:tailEnd len="med" w="med" type="none"/>
              </a:ln>
            </p:spPr>
          </p:cxnSp>
        </p:grpSp>
        <p:cxnSp>
          <p:nvCxnSpPr>
            <p:cNvPr id="976" name="Google Shape;976;p94"/>
            <p:cNvCxnSpPr/>
            <p:nvPr/>
          </p:nvCxnSpPr>
          <p:spPr>
            <a:xfrm rot="5400000">
              <a:off x="6592279" y="3999892"/>
              <a:ext cx="533401" cy="1217"/>
            </a:xfrm>
            <a:prstGeom prst="straightConnector1">
              <a:avLst/>
            </a:prstGeom>
            <a:noFill/>
            <a:ln cap="flat" cmpd="sng" w="25400">
              <a:solidFill>
                <a:srgbClr val="DDE7F2"/>
              </a:solidFill>
              <a:prstDash val="solid"/>
              <a:miter lim="800000"/>
              <a:headEnd len="med" w="med" type="none"/>
              <a:tailEnd len="med" w="med" type="none"/>
            </a:ln>
          </p:spPr>
        </p:cxnSp>
      </p:grpSp>
      <p:sp>
        <p:nvSpPr>
          <p:cNvPr id="977" name="Google Shape;977;p94"/>
          <p:cNvSpPr txBox="1"/>
          <p:nvPr/>
        </p:nvSpPr>
        <p:spPr>
          <a:xfrm>
            <a:off x="2133600" y="2362200"/>
            <a:ext cx="4114800"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Right to Examine</a:t>
            </a:r>
            <a:endParaRPr/>
          </a:p>
        </p:txBody>
      </p:sp>
      <p:sp>
        <p:nvSpPr>
          <p:cNvPr id="978" name="Google Shape;978;p94"/>
          <p:cNvSpPr txBox="1"/>
          <p:nvPr/>
        </p:nvSpPr>
        <p:spPr>
          <a:xfrm>
            <a:off x="2209800" y="4343400"/>
            <a:ext cx="4114800"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30 Days</a:t>
            </a:r>
            <a:endParaRPr/>
          </a:p>
        </p:txBody>
      </p:sp>
      <p:sp>
        <p:nvSpPr>
          <p:cNvPr id="979" name="Google Shape;979;p94"/>
          <p:cNvSpPr txBox="1"/>
          <p:nvPr/>
        </p:nvSpPr>
        <p:spPr>
          <a:xfrm>
            <a:off x="381000" y="3810000"/>
            <a:ext cx="1828800"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Policy Delivered to owner; premium paid</a:t>
            </a:r>
            <a:endParaRPr/>
          </a:p>
        </p:txBody>
      </p:sp>
      <p:sp>
        <p:nvSpPr>
          <p:cNvPr id="980" name="Google Shape;980;p94"/>
          <p:cNvSpPr txBox="1"/>
          <p:nvPr/>
        </p:nvSpPr>
        <p:spPr>
          <a:xfrm>
            <a:off x="6705600" y="3733800"/>
            <a:ext cx="1828800" cy="157003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Full refund if returned for any reason</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600"/>
                                        <p:tgtEl>
                                          <p:spTgt spid="9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600"/>
                                        <p:tgtEl>
                                          <p:spTgt spid="9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95"/>
          <p:cNvSpPr txBox="1"/>
          <p:nvPr>
            <p:ph idx="4294967295" type="title"/>
          </p:nvPr>
        </p:nvSpPr>
        <p:spPr>
          <a:xfrm>
            <a:off x="457200" y="762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Consideration Clause</a:t>
            </a:r>
            <a:endParaRPr b="1" i="0" sz="4800" u="none" cap="none" strike="noStrike">
              <a:solidFill>
                <a:srgbClr val="FFFFD2"/>
              </a:solidFill>
              <a:latin typeface="Constantia"/>
              <a:ea typeface="Constantia"/>
              <a:cs typeface="Constantia"/>
              <a:sym typeface="Constantia"/>
            </a:endParaRPr>
          </a:p>
        </p:txBody>
      </p:sp>
      <p:sp>
        <p:nvSpPr>
          <p:cNvPr id="987" name="Google Shape;987;p95"/>
          <p:cNvSpPr txBox="1"/>
          <p:nvPr>
            <p:ph idx="1" type="body"/>
          </p:nvPr>
        </p:nvSpPr>
        <p:spPr>
          <a:xfrm>
            <a:off x="457200" y="2057400"/>
            <a:ext cx="38862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 Premium Payments &amp; Statements in the application in exchange for </a:t>
            </a:r>
            <a:endParaRPr/>
          </a:p>
          <a:p>
            <a:pPr indent="-319087" lvl="0" marL="319087" marR="0" rtl="0" algn="l">
              <a:lnSpc>
                <a:spcPct val="100000"/>
              </a:lnSpc>
              <a:spcBef>
                <a:spcPts val="640"/>
              </a:spcBef>
              <a:spcAft>
                <a:spcPts val="0"/>
              </a:spcAft>
              <a:buClr>
                <a:schemeClr val="accent1"/>
              </a:buClr>
              <a:buSzPts val="2240"/>
              <a:buFont typeface="Noto Sans Symbols"/>
              <a:buNone/>
            </a:pPr>
            <a:r>
              <a:rPr b="0" i="0" lang="en-US" sz="3200" u="none">
                <a:solidFill>
                  <a:schemeClr val="lt1"/>
                </a:solidFill>
                <a:latin typeface="Cambria"/>
                <a:ea typeface="Cambria"/>
                <a:cs typeface="Cambria"/>
                <a:sym typeface="Cambria"/>
              </a:rPr>
              <a:t>    $$$Companies promise to pay</a:t>
            </a:r>
            <a:endParaRPr/>
          </a:p>
        </p:txBody>
      </p:sp>
      <p:pic>
        <p:nvPicPr>
          <p:cNvPr descr="C:\Users\Callister\AppData\Local\Microsoft\Windows\Temporary Internet Files\Content.IE5\32ELLPHF\MPj04384780000[1].jpg" id="988" name="Google Shape;988;p95"/>
          <p:cNvPicPr preferRelativeResize="0"/>
          <p:nvPr/>
        </p:nvPicPr>
        <p:blipFill rotWithShape="1">
          <a:blip r:embed="rId3">
            <a:alphaModFix/>
          </a:blip>
          <a:srcRect b="0" l="0" r="0" t="0"/>
          <a:stretch/>
        </p:blipFill>
        <p:spPr>
          <a:xfrm>
            <a:off x="4419600" y="2057400"/>
            <a:ext cx="3962400" cy="3573462"/>
          </a:xfrm>
          <a:prstGeom prst="rect">
            <a:avLst/>
          </a:prstGeom>
          <a:noFill/>
          <a:ln>
            <a:noFill/>
          </a:ln>
        </p:spPr>
      </p:pic>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96"/>
          <p:cNvSpPr txBox="1"/>
          <p:nvPr>
            <p:ph idx="4294967295" type="title"/>
          </p:nvPr>
        </p:nvSpPr>
        <p:spPr>
          <a:xfrm>
            <a:off x="457200" y="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1"/>
              </a:buClr>
              <a:buSzPts val="4800"/>
              <a:buFont typeface="Constantia"/>
              <a:buNone/>
            </a:pPr>
            <a:r>
              <a:rPr b="1" i="0" lang="en-US" sz="4800" u="none" cap="none" strike="noStrike">
                <a:solidFill>
                  <a:srgbClr val="FFFFD1"/>
                </a:solidFill>
                <a:latin typeface="Constantia"/>
                <a:ea typeface="Constantia"/>
                <a:cs typeface="Constantia"/>
                <a:sym typeface="Constantia"/>
              </a:rPr>
              <a:t>Policy Owner Rights</a:t>
            </a:r>
            <a:endParaRPr/>
          </a:p>
        </p:txBody>
      </p:sp>
      <p:sp>
        <p:nvSpPr>
          <p:cNvPr id="995" name="Google Shape;995;p96"/>
          <p:cNvSpPr txBox="1"/>
          <p:nvPr>
            <p:ph idx="1" type="body"/>
          </p:nvPr>
        </p:nvSpPr>
        <p:spPr>
          <a:xfrm>
            <a:off x="457200" y="19050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Cash values, loans, dividends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Assignment</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Naming the beneficiary</a:t>
            </a:r>
            <a:endParaRPr/>
          </a:p>
          <a:p>
            <a:pPr indent="-273049" lvl="1" marL="630237" marR="0" rtl="0" algn="l">
              <a:lnSpc>
                <a:spcPct val="100000"/>
              </a:lnSpc>
              <a:spcBef>
                <a:spcPts val="640"/>
              </a:spcBef>
              <a:spcAft>
                <a:spcPts val="0"/>
              </a:spcAft>
              <a:buClr>
                <a:schemeClr val="accent2"/>
              </a:buClr>
              <a:buSzPts val="3200"/>
              <a:buFont typeface="Noto Sans Symbols"/>
              <a:buChar char="⬥"/>
            </a:pPr>
            <a:r>
              <a:rPr b="0" i="0" lang="en-US" sz="3200" u="none" cap="none" strike="noStrike">
                <a:solidFill>
                  <a:schemeClr val="lt1"/>
                </a:solidFill>
                <a:latin typeface="Cambria"/>
                <a:ea typeface="Cambria"/>
                <a:cs typeface="Cambria"/>
                <a:sym typeface="Cambria"/>
              </a:rPr>
              <a:t>Individuals, Businesses, Trusts, Estates, Charities, Minors,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Settlement options</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Changes to the policy</a:t>
            </a:r>
            <a:endParaRPr/>
          </a:p>
        </p:txBody>
      </p:sp>
    </p:spTree>
  </p:cSld>
  <p:clrMapOvr>
    <a:masterClrMapping/>
  </p:clrMapOvr>
  <p:transition spd="slow">
    <p:fade/>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97"/>
          <p:cNvSpPr txBox="1"/>
          <p:nvPr>
            <p:ph idx="4294967295" type="title"/>
          </p:nvPr>
        </p:nvSpPr>
        <p:spPr>
          <a:xfrm>
            <a:off x="457200" y="-762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Succession of Beneficiaries</a:t>
            </a:r>
            <a:endParaRPr b="1" i="0" sz="4800" u="none" cap="none" strike="noStrike">
              <a:solidFill>
                <a:srgbClr val="FFFFD2"/>
              </a:solidFill>
              <a:latin typeface="Constantia"/>
              <a:ea typeface="Constantia"/>
              <a:cs typeface="Constantia"/>
              <a:sym typeface="Constantia"/>
            </a:endParaRPr>
          </a:p>
        </p:txBody>
      </p:sp>
      <p:sp>
        <p:nvSpPr>
          <p:cNvPr id="1002" name="Google Shape;1002;p97"/>
          <p:cNvSpPr txBox="1"/>
          <p:nvPr/>
        </p:nvSpPr>
        <p:spPr>
          <a:xfrm>
            <a:off x="457200" y="1752600"/>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90000"/>
              </a:lnSpc>
              <a:spcBef>
                <a:spcPts val="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Primary Beneficiary: usually spouse (must be over 18 or older)</a:t>
            </a:r>
            <a:endParaRPr/>
          </a:p>
          <a:p>
            <a:pPr indent="-319087" lvl="0" marL="319087" marR="0" rtl="0" algn="l">
              <a:lnSpc>
                <a:spcPct val="90000"/>
              </a:lnSpc>
              <a:spcBef>
                <a:spcPts val="520"/>
              </a:spcBef>
              <a:spcAft>
                <a:spcPts val="0"/>
              </a:spcAft>
              <a:buClr>
                <a:schemeClr val="accent1"/>
              </a:buClr>
              <a:buSzPts val="1820"/>
              <a:buFont typeface="Noto Sans Symbols"/>
              <a:buChar char="◆"/>
            </a:pPr>
            <a:r>
              <a:rPr b="0" i="0" lang="en-US" sz="2600" u="none">
                <a:solidFill>
                  <a:schemeClr val="lt1"/>
                </a:solidFill>
                <a:latin typeface="Cambria"/>
                <a:ea typeface="Cambria"/>
                <a:cs typeface="Cambria"/>
                <a:sym typeface="Cambria"/>
              </a:rPr>
              <a:t>Secondary Beneficiary</a:t>
            </a:r>
            <a:endParaRPr/>
          </a:p>
          <a:p>
            <a:pPr indent="-319087" lvl="0" marL="319087" marR="0" rtl="0" algn="l">
              <a:lnSpc>
                <a:spcPct val="90000"/>
              </a:lnSpc>
              <a:spcBef>
                <a:spcPts val="520"/>
              </a:spcBef>
              <a:spcAft>
                <a:spcPts val="0"/>
              </a:spcAft>
              <a:buClr>
                <a:schemeClr val="lt1"/>
              </a:buClr>
              <a:buSzPts val="2600"/>
              <a:buFont typeface="Cambria"/>
              <a:buNone/>
            </a:pPr>
            <a:r>
              <a:rPr b="0" i="0" lang="en-US" sz="2600" u="none">
                <a:solidFill>
                  <a:schemeClr val="lt1"/>
                </a:solidFill>
                <a:latin typeface="Cambria"/>
                <a:ea typeface="Cambria"/>
                <a:cs typeface="Cambria"/>
                <a:sym typeface="Cambria"/>
              </a:rPr>
              <a:t>	Tertiary Beneficiary</a:t>
            </a:r>
            <a:endParaRPr/>
          </a:p>
          <a:p>
            <a:pPr indent="-319087" lvl="0" marL="319087" marR="0" rtl="0" algn="l">
              <a:lnSpc>
                <a:spcPct val="90000"/>
              </a:lnSpc>
              <a:spcBef>
                <a:spcPts val="520"/>
              </a:spcBef>
              <a:spcAft>
                <a:spcPts val="0"/>
              </a:spcAft>
              <a:buClr>
                <a:schemeClr val="lt1"/>
              </a:buClr>
              <a:buSzPts val="2600"/>
              <a:buFont typeface="Cambria"/>
              <a:buNone/>
            </a:pPr>
            <a:r>
              <a:rPr b="0" i="0" lang="en-US" sz="2600" u="none">
                <a:solidFill>
                  <a:schemeClr val="lt1"/>
                </a:solidFill>
                <a:latin typeface="Cambria"/>
                <a:ea typeface="Cambria"/>
                <a:cs typeface="Cambria"/>
                <a:sym typeface="Cambria"/>
              </a:rPr>
              <a:t>	Contingent Beneficiary</a:t>
            </a:r>
            <a:endParaRPr/>
          </a:p>
          <a:p>
            <a:pPr indent="-319087" lvl="0" marL="319087" marR="0" rtl="0" algn="l">
              <a:lnSpc>
                <a:spcPct val="90000"/>
              </a:lnSpc>
              <a:spcBef>
                <a:spcPts val="520"/>
              </a:spcBef>
              <a:spcAft>
                <a:spcPts val="0"/>
              </a:spcAft>
              <a:buClr>
                <a:schemeClr val="lt1"/>
              </a:buClr>
              <a:buSzPts val="2600"/>
              <a:buFont typeface="Arial"/>
              <a:buNone/>
            </a:pPr>
            <a:r>
              <a:t/>
            </a:r>
            <a:endParaRPr b="0" i="0" sz="2600" u="none">
              <a:solidFill>
                <a:schemeClr val="lt1"/>
              </a:solidFill>
              <a:latin typeface="Cambria"/>
              <a:ea typeface="Cambria"/>
              <a:cs typeface="Cambria"/>
              <a:sym typeface="Cambria"/>
            </a:endParaRPr>
          </a:p>
          <a:p>
            <a:pPr indent="-319087" lvl="0" marL="319087" marR="0" rtl="0" algn="l">
              <a:lnSpc>
                <a:spcPct val="90000"/>
              </a:lnSpc>
              <a:spcBef>
                <a:spcPts val="520"/>
              </a:spcBef>
              <a:spcAft>
                <a:spcPts val="0"/>
              </a:spcAft>
              <a:buClr>
                <a:schemeClr val="lt1"/>
              </a:buClr>
              <a:buSzPts val="2600"/>
              <a:buFont typeface="Cambria"/>
              <a:buNone/>
            </a:pPr>
            <a:r>
              <a:rPr b="0" i="0" lang="en-US" sz="2600" u="none">
                <a:solidFill>
                  <a:schemeClr val="lt1"/>
                </a:solidFill>
                <a:latin typeface="Cambria"/>
                <a:ea typeface="Cambria"/>
                <a:cs typeface="Cambria"/>
                <a:sym typeface="Cambria"/>
              </a:rPr>
              <a:t>NAME 2 BENEFICIARIES! </a:t>
            </a:r>
            <a:endParaRPr/>
          </a:p>
          <a:p>
            <a:pPr indent="-319087" lvl="0" marL="319087" marR="0" rtl="0" algn="l">
              <a:lnSpc>
                <a:spcPct val="90000"/>
              </a:lnSpc>
              <a:spcBef>
                <a:spcPts val="520"/>
              </a:spcBef>
              <a:spcAft>
                <a:spcPts val="0"/>
              </a:spcAft>
              <a:buClr>
                <a:schemeClr val="lt1"/>
              </a:buClr>
              <a:buSzPts val="2600"/>
              <a:buFont typeface="Arial"/>
              <a:buNone/>
            </a:pPr>
            <a:r>
              <a:t/>
            </a:r>
            <a:endParaRPr b="0" i="0" sz="2600" u="none">
              <a:solidFill>
                <a:schemeClr val="lt1"/>
              </a:solidFill>
              <a:latin typeface="Cambria"/>
              <a:ea typeface="Cambria"/>
              <a:cs typeface="Cambria"/>
              <a:sym typeface="Cambria"/>
            </a:endParaRPr>
          </a:p>
          <a:p>
            <a:pPr indent="-319087" lvl="0" marL="319087" marR="0" rtl="0" algn="l">
              <a:lnSpc>
                <a:spcPct val="90000"/>
              </a:lnSpc>
              <a:spcBef>
                <a:spcPts val="520"/>
              </a:spcBef>
              <a:spcAft>
                <a:spcPts val="0"/>
              </a:spcAft>
              <a:buClr>
                <a:schemeClr val="lt1"/>
              </a:buClr>
              <a:buSzPts val="2600"/>
              <a:buFont typeface="Cambria"/>
              <a:buNone/>
            </a:pPr>
            <a:r>
              <a:rPr b="0" i="0" lang="en-US" sz="2600" u="none">
                <a:solidFill>
                  <a:schemeClr val="lt1"/>
                </a:solidFill>
                <a:latin typeface="Cambria"/>
                <a:ea typeface="Cambria"/>
                <a:cs typeface="Cambria"/>
                <a:sym typeface="Cambria"/>
              </a:rPr>
              <a:t>Divorced couple and the man never changes the beneficiary, ex wife gets it all </a:t>
            </a:r>
            <a:endParaRPr/>
          </a:p>
        </p:txBody>
      </p:sp>
    </p:spTree>
  </p:cSld>
  <p:clrMapOvr>
    <a:masterClrMapping/>
  </p:clrMapOvr>
  <p:transition spd="slow">
    <p:fade/>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98"/>
          <p:cNvSpPr txBox="1"/>
          <p:nvPr>
            <p:ph idx="1" type="body"/>
          </p:nvPr>
        </p:nvSpPr>
        <p:spPr>
          <a:xfrm>
            <a:off x="457200" y="1600200"/>
            <a:ext cx="8229600" cy="4114800"/>
          </a:xfrm>
          <a:prstGeom prst="rect">
            <a:avLst/>
          </a:prstGeom>
          <a:noFill/>
          <a:ln>
            <a:noFill/>
          </a:ln>
        </p:spPr>
        <p:txBody>
          <a:bodyPr anchorCtr="0" anchor="t" bIns="45700" lIns="91425" spcFirstLastPara="1" rIns="91425" wrap="square" tIns="45700">
            <a:noAutofit/>
          </a:bodyPr>
          <a:lstStyle/>
          <a:p>
            <a:pPr indent="-319087" lvl="0" marL="319087" rtl="0" algn="l">
              <a:lnSpc>
                <a:spcPct val="100000"/>
              </a:lnSpc>
              <a:spcBef>
                <a:spcPts val="0"/>
              </a:spcBef>
              <a:spcAft>
                <a:spcPts val="0"/>
              </a:spcAft>
              <a:buClr>
                <a:schemeClr val="accent1"/>
              </a:buClr>
              <a:buSzPts val="2100"/>
              <a:buFont typeface="Noto Sans Symbols"/>
              <a:buChar char="◆"/>
            </a:pPr>
            <a:r>
              <a:rPr b="1" i="0" lang="en-US" sz="3000" u="none">
                <a:solidFill>
                  <a:srgbClr val="FFFF00"/>
                </a:solidFill>
                <a:latin typeface="Cambria"/>
                <a:ea typeface="Cambria"/>
                <a:cs typeface="Cambria"/>
                <a:sym typeface="Cambria"/>
              </a:rPr>
              <a:t>Revocable</a:t>
            </a:r>
            <a:r>
              <a:rPr b="0" i="0" lang="en-US" sz="3000" u="none">
                <a:solidFill>
                  <a:schemeClr val="lt1"/>
                </a:solidFill>
                <a:latin typeface="Cambria"/>
                <a:ea typeface="Cambria"/>
                <a:cs typeface="Cambria"/>
                <a:sym typeface="Cambria"/>
              </a:rPr>
              <a:t> (default) owner remains in charge. Beneficiaries can be changed at any time without permission from beneficiaries.</a:t>
            </a:r>
            <a:endParaRPr/>
          </a:p>
          <a:p>
            <a:pPr indent="-319087" lvl="0" marL="319087" rtl="0" algn="l">
              <a:lnSpc>
                <a:spcPct val="100000"/>
              </a:lnSpc>
              <a:spcBef>
                <a:spcPts val="600"/>
              </a:spcBef>
              <a:spcAft>
                <a:spcPts val="0"/>
              </a:spcAft>
              <a:buSzPts val="2100"/>
              <a:buNone/>
            </a:pPr>
            <a:r>
              <a:rPr b="0" i="0" lang="en-US" sz="3000" u="none">
                <a:solidFill>
                  <a:schemeClr val="lt1"/>
                </a:solidFill>
                <a:latin typeface="Cambria"/>
                <a:ea typeface="Cambria"/>
                <a:cs typeface="Cambria"/>
                <a:sym typeface="Cambria"/>
              </a:rPr>
              <a:t> </a:t>
            </a:r>
            <a:endParaRPr/>
          </a:p>
          <a:p>
            <a:pPr indent="-319087" lvl="0" marL="319087" rtl="0" algn="l">
              <a:lnSpc>
                <a:spcPct val="100000"/>
              </a:lnSpc>
              <a:spcBef>
                <a:spcPts val="600"/>
              </a:spcBef>
              <a:spcAft>
                <a:spcPts val="0"/>
              </a:spcAft>
              <a:buClr>
                <a:schemeClr val="accent1"/>
              </a:buClr>
              <a:buSzPts val="2100"/>
              <a:buFont typeface="Noto Sans Symbols"/>
              <a:buChar char="◆"/>
            </a:pPr>
            <a:r>
              <a:rPr b="1" i="0" lang="en-US" sz="3000" u="none">
                <a:solidFill>
                  <a:srgbClr val="FFFF00"/>
                </a:solidFill>
                <a:latin typeface="Cambria"/>
                <a:ea typeface="Cambria"/>
                <a:cs typeface="Cambria"/>
                <a:sym typeface="Cambria"/>
              </a:rPr>
              <a:t>Irrevocable</a:t>
            </a:r>
            <a:r>
              <a:rPr b="0" i="0" lang="en-US" sz="3000" u="none">
                <a:solidFill>
                  <a:schemeClr val="lt1"/>
                </a:solidFill>
                <a:latin typeface="Cambria"/>
                <a:ea typeface="Cambria"/>
                <a:cs typeface="Cambria"/>
                <a:sym typeface="Cambria"/>
              </a:rPr>
              <a:t> (permanent assignment) beneficiary gets full control as well and the owner can not remove the beneficiary, policy owner has to have permission to make any changes on the policy. Beneficiary has to sign. </a:t>
            </a:r>
            <a:endParaRPr/>
          </a:p>
        </p:txBody>
      </p:sp>
      <p:sp>
        <p:nvSpPr>
          <p:cNvPr id="1009" name="Google Shape;1009;p98"/>
          <p:cNvSpPr txBox="1"/>
          <p:nvPr/>
        </p:nvSpPr>
        <p:spPr>
          <a:xfrm>
            <a:off x="457200" y="-3048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Revocable vs. Irrevocable</a:t>
            </a:r>
            <a:endParaRPr/>
          </a:p>
        </p:txBody>
      </p:sp>
    </p:spTree>
  </p:cSld>
  <p:clrMapOvr>
    <a:masterClrMapping/>
  </p:clrMapOvr>
  <p:transition spd="slow">
    <p:fade/>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99"/>
          <p:cNvSpPr txBox="1"/>
          <p:nvPr>
            <p:ph idx="4294967295" type="title"/>
          </p:nvPr>
        </p:nvSpPr>
        <p:spPr>
          <a:xfrm>
            <a:off x="457200" y="533400"/>
            <a:ext cx="8229600" cy="1524000"/>
          </a:xfrm>
          <a:prstGeom prst="rect">
            <a:avLst/>
          </a:prstGeom>
          <a:noFill/>
          <a:ln>
            <a:noFill/>
          </a:ln>
        </p:spPr>
        <p:txBody>
          <a:bodyPr anchorCtr="0" anchor="b" bIns="9125" lIns="0" spcFirstLastPara="1" rIns="0" wrap="square" tIns="9125">
            <a:normAutofit/>
          </a:bodyPr>
          <a:lstStyle/>
          <a:p>
            <a:pPr indent="0" lvl="0" marL="0" marR="0" rtl="0" algn="l">
              <a:lnSpc>
                <a:spcPct val="100000"/>
              </a:lnSpc>
              <a:spcBef>
                <a:spcPts val="0"/>
              </a:spcBef>
              <a:spcAft>
                <a:spcPts val="0"/>
              </a:spcAft>
              <a:buClr>
                <a:srgbClr val="FFFFD2"/>
              </a:buClr>
              <a:buSzPts val="4800"/>
              <a:buFont typeface="Constantia"/>
              <a:buNone/>
            </a:pPr>
            <a:r>
              <a:rPr b="1" i="0" lang="en-US" sz="4800" u="none" cap="none" strike="noStrike">
                <a:solidFill>
                  <a:srgbClr val="FFFFD2"/>
                </a:solidFill>
                <a:latin typeface="Constantia"/>
                <a:ea typeface="Constantia"/>
                <a:cs typeface="Constantia"/>
                <a:sym typeface="Constantia"/>
              </a:rPr>
              <a:t>Uniform Simultaneous Death Act</a:t>
            </a:r>
            <a:endParaRPr b="1" i="0" sz="4800" u="none" cap="none" strike="noStrike">
              <a:solidFill>
                <a:srgbClr val="FFFFD2"/>
              </a:solidFill>
              <a:latin typeface="Constantia"/>
              <a:ea typeface="Constantia"/>
              <a:cs typeface="Constantia"/>
              <a:sym typeface="Constantia"/>
            </a:endParaRPr>
          </a:p>
        </p:txBody>
      </p:sp>
      <p:sp>
        <p:nvSpPr>
          <p:cNvPr id="1016" name="Google Shape;1016;p99"/>
          <p:cNvSpPr txBox="1"/>
          <p:nvPr>
            <p:ph idx="1" type="body"/>
          </p:nvPr>
        </p:nvSpPr>
        <p:spPr>
          <a:xfrm>
            <a:off x="457200" y="2179637"/>
            <a:ext cx="8229600" cy="4114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Insured and primary beneficiary die in the same accident</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Assumes (primary) beneficiary died first</a:t>
            </a:r>
            <a:endParaRPr/>
          </a:p>
          <a:p>
            <a:pPr indent="-319087" lvl="0" marL="319087" marR="0" rtl="0" algn="l">
              <a:lnSpc>
                <a:spcPct val="100000"/>
              </a:lnSpc>
              <a:spcBef>
                <a:spcPts val="640"/>
              </a:spcBef>
              <a:spcAft>
                <a:spcPts val="0"/>
              </a:spcAft>
              <a:buClr>
                <a:schemeClr val="accent1"/>
              </a:buClr>
              <a:buSzPts val="2240"/>
              <a:buFont typeface="Noto Sans Symbols"/>
              <a:buChar char="◆"/>
            </a:pPr>
            <a:r>
              <a:rPr b="0" i="0" lang="en-US" sz="3200" u="none">
                <a:solidFill>
                  <a:schemeClr val="lt1"/>
                </a:solidFill>
                <a:latin typeface="Cambria"/>
                <a:ea typeface="Cambria"/>
                <a:cs typeface="Cambria"/>
                <a:sym typeface="Cambria"/>
              </a:rPr>
              <a:t>Avoids unnecessary estate and probate payout</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6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8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4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1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9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7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0_Deluxe">
  <a:themeElements>
    <a:clrScheme name="Deluxe">
      <a:dk1>
        <a:srgbClr val="000000"/>
      </a:dk1>
      <a:lt1>
        <a:srgbClr val="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Unfabulous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3" name="Version">
    <vt:i4>1</vt:i4>
  </property>
</Properties>
</file>